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5" r:id="rId3"/>
    <p:sldId id="262" r:id="rId4"/>
    <p:sldId id="288" r:id="rId5"/>
    <p:sldId id="304" r:id="rId6"/>
    <p:sldId id="306" r:id="rId7"/>
    <p:sldId id="305" r:id="rId8"/>
    <p:sldId id="307" r:id="rId9"/>
    <p:sldId id="290" r:id="rId10"/>
    <p:sldId id="291" r:id="rId11"/>
    <p:sldId id="273" r:id="rId12"/>
    <p:sldId id="274" r:id="rId13"/>
    <p:sldId id="275" r:id="rId14"/>
    <p:sldId id="276" r:id="rId15"/>
    <p:sldId id="277" r:id="rId16"/>
    <p:sldId id="278" r:id="rId17"/>
    <p:sldId id="279" r:id="rId18"/>
    <p:sldId id="292" r:id="rId19"/>
    <p:sldId id="293" r:id="rId20"/>
    <p:sldId id="294" r:id="rId21"/>
    <p:sldId id="280" r:id="rId22"/>
    <p:sldId id="281" r:id="rId23"/>
    <p:sldId id="295" r:id="rId24"/>
    <p:sldId id="302" r:id="rId25"/>
    <p:sldId id="303" r:id="rId26"/>
    <p:sldId id="282" r:id="rId27"/>
    <p:sldId id="283" r:id="rId28"/>
    <p:sldId id="284" r:id="rId29"/>
    <p:sldId id="308" r:id="rId30"/>
    <p:sldId id="309"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5DB49488-56DB-46FB-8342-95FFC9C1DC29}" type="slidenum">
              <a:rPr lang="zh-CN" altLang="en-US" smtClean="0"/>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9488-56DB-46FB-8342-95FFC9C1DC2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9488-56DB-46FB-8342-95FFC9C1DC2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B49488-56DB-46FB-8342-95FFC9C1DC29}" type="slidenum">
              <a:rPr lang="zh-CN" altLang="en-US" smtClean="0"/>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5DB49488-56DB-46FB-8342-95FFC9C1DC29}"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B49488-56DB-46FB-8342-95FFC9C1DC29}" type="slidenum">
              <a:rPr lang="zh-CN" altLang="en-US" smtClean="0"/>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B49488-56DB-46FB-8342-95FFC9C1DC29}" type="slidenum">
              <a:rPr lang="zh-CN" altLang="en-US" smtClean="0"/>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B49488-56DB-46FB-8342-95FFC9C1DC2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B49488-56DB-46FB-8342-95FFC9C1DC2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B49488-56DB-46FB-8342-95FFC9C1DC29}" type="slidenum">
              <a:rPr lang="zh-CN" altLang="en-US" smtClean="0"/>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D002C3F-1F9C-4F87-8653-0195BDA94A2E}" type="datetimeFigureOut">
              <a:rPr lang="zh-CN" altLang="en-US" smtClean="0"/>
              <a:t>2019/7/8</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5DB49488-56DB-46FB-8342-95FFC9C1DC29}" type="slidenum">
              <a:rPr lang="zh-CN" altLang="en-US" smtClean="0"/>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002C3F-1F9C-4F87-8653-0195BDA94A2E}" type="datetimeFigureOut">
              <a:rPr lang="zh-CN" altLang="en-US" smtClean="0"/>
              <a:t>2019/7/8</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DB49488-56DB-46FB-8342-95FFC9C1DC2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32032;&#26448;/&#20803;&#25968;&#25454;&#26631;&#20934;&#8212;&#8212;&#30005;&#26426;&#19982;&#25302;&#21160;&#25216;&#26415;.x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30456;&#20851;&#26448;&#26009;/&#12298;&#30005;&#26426;&#19982;&#25302;&#21160;&#25216;&#26415;&#12299;&#30693;&#35782;&#28857;&#26694;&#26550;&#65288;&#21152;&#37325;&#38590;&#28857;&#65289;.x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ur.njcit.cn/mai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rc.edu.cn/FrontEnd/Media/open_default.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lang="zh-CN" altLang="en-US" dirty="0" smtClean="0"/>
              <a:t>张跃东</a:t>
            </a:r>
            <a:endParaRPr lang="en-US" altLang="zh-CN" dirty="0" smtClean="0"/>
          </a:p>
          <a:p>
            <a:r>
              <a:rPr lang="en-US" altLang="zh-CN" dirty="0" smtClean="0"/>
              <a:t>2019</a:t>
            </a:r>
            <a:r>
              <a:rPr lang="zh-CN" altLang="en-US" dirty="0" smtClean="0"/>
              <a:t>年</a:t>
            </a:r>
            <a:r>
              <a:rPr lang="en-US" altLang="zh-CN" dirty="0"/>
              <a:t>7</a:t>
            </a:r>
            <a:r>
              <a:rPr lang="zh-CN" altLang="en-US" smtClean="0"/>
              <a:t>月</a:t>
            </a:r>
            <a:r>
              <a:rPr lang="en-US" altLang="zh-CN" smtClean="0"/>
              <a:t>8</a:t>
            </a:r>
            <a:r>
              <a:rPr lang="zh-CN" altLang="en-US" dirty="0" smtClean="0"/>
              <a:t>日</a:t>
            </a:r>
            <a:endParaRPr lang="zh-CN" altLang="en-US" dirty="0"/>
          </a:p>
        </p:txBody>
      </p:sp>
      <p:sp>
        <p:nvSpPr>
          <p:cNvPr id="2" name="标题 1"/>
          <p:cNvSpPr>
            <a:spLocks noGrp="1"/>
          </p:cNvSpPr>
          <p:nvPr>
            <p:ph type="ctrTitle"/>
          </p:nvPr>
        </p:nvSpPr>
        <p:spPr/>
        <p:txBody>
          <a:bodyPr/>
          <a:lstStyle/>
          <a:p>
            <a:r>
              <a:rPr lang="en-US" altLang="zh-CN" dirty="0" smtClean="0"/>
              <a:t>“</a:t>
            </a:r>
            <a:r>
              <a:rPr lang="zh-CN" altLang="zh-CN" dirty="0" smtClean="0"/>
              <a:t>课堂革命</a:t>
            </a:r>
            <a:r>
              <a:rPr lang="en-US" altLang="zh-CN" dirty="0" smtClean="0"/>
              <a:t>”</a:t>
            </a:r>
            <a:r>
              <a:rPr lang="en-US" altLang="zh-CN" dirty="0"/>
              <a:t/>
            </a:r>
            <a:br>
              <a:rPr lang="en-US" altLang="zh-CN" dirty="0"/>
            </a:br>
            <a:r>
              <a:rPr lang="en-US" altLang="zh-CN" sz="3200" dirty="0" smtClean="0"/>
              <a:t>——</a:t>
            </a:r>
            <a:r>
              <a:rPr lang="zh-CN" altLang="en-US" sz="3200" dirty="0" smtClean="0"/>
              <a:t>追求适合的信息化教学</a:t>
            </a:r>
            <a:endParaRPr lang="zh-CN" alt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要实现这四点，需要从这五方面落实</a:t>
            </a:r>
            <a:endParaRPr lang="zh-CN" altLang="en-US" dirty="0"/>
          </a:p>
        </p:txBody>
      </p:sp>
      <p:sp>
        <p:nvSpPr>
          <p:cNvPr id="3" name="内容占位符 2"/>
          <p:cNvSpPr>
            <a:spLocks noGrp="1"/>
          </p:cNvSpPr>
          <p:nvPr>
            <p:ph sz="quarter" idx="1"/>
          </p:nvPr>
        </p:nvSpPr>
        <p:spPr/>
        <p:txBody>
          <a:bodyPr/>
          <a:lstStyle/>
          <a:p>
            <a:r>
              <a:rPr lang="zh-CN" altLang="zh-CN" sz="2800" dirty="0">
                <a:solidFill>
                  <a:srgbClr val="7030A0"/>
                </a:solidFill>
                <a:latin typeface="隶书" panose="02010509060101010101" pitchFamily="49" charset="-122"/>
                <a:ea typeface="隶书" panose="02010509060101010101" pitchFamily="49" charset="-122"/>
              </a:rPr>
              <a:t>学习过程“前移后继”</a:t>
            </a:r>
            <a:endParaRPr lang="en-US" altLang="zh-CN" sz="2800" dirty="0">
              <a:solidFill>
                <a:srgbClr val="7030A0"/>
              </a:solidFill>
              <a:latin typeface="隶书" panose="02010509060101010101" pitchFamily="49" charset="-122"/>
              <a:ea typeface="隶书" panose="02010509060101010101" pitchFamily="49" charset="-122"/>
            </a:endParaRPr>
          </a:p>
          <a:p>
            <a:r>
              <a:rPr lang="zh-CN" altLang="en-US" sz="2800" dirty="0" smtClean="0">
                <a:solidFill>
                  <a:srgbClr val="7030A0"/>
                </a:solidFill>
                <a:latin typeface="隶书" panose="02010509060101010101" pitchFamily="49" charset="-122"/>
                <a:ea typeface="隶书" panose="02010509060101010101" pitchFamily="49" charset="-122"/>
              </a:rPr>
              <a:t>学习任务</a:t>
            </a:r>
            <a:r>
              <a:rPr lang="zh-CN" altLang="zh-CN" sz="2800" dirty="0" smtClean="0">
                <a:solidFill>
                  <a:srgbClr val="7030A0"/>
                </a:solidFill>
                <a:latin typeface="隶书" panose="02010509060101010101" pitchFamily="49" charset="-122"/>
                <a:ea typeface="隶书" panose="02010509060101010101" pitchFamily="49" charset="-122"/>
              </a:rPr>
              <a:t>“尊重差异”</a:t>
            </a:r>
            <a:endParaRPr lang="en-US" altLang="zh-CN" sz="2800" dirty="0">
              <a:solidFill>
                <a:srgbClr val="7030A0"/>
              </a:solidFill>
              <a:latin typeface="隶书" panose="02010509060101010101" pitchFamily="49" charset="-122"/>
              <a:ea typeface="隶书" panose="02010509060101010101" pitchFamily="49" charset="-122"/>
            </a:endParaRPr>
          </a:p>
          <a:p>
            <a:r>
              <a:rPr lang="zh-CN" altLang="zh-CN" sz="2800" dirty="0">
                <a:solidFill>
                  <a:srgbClr val="7030A0"/>
                </a:solidFill>
                <a:latin typeface="隶书" panose="02010509060101010101" pitchFamily="49" charset="-122"/>
                <a:ea typeface="隶书" panose="02010509060101010101" pitchFamily="49" charset="-122"/>
              </a:rPr>
              <a:t>学习资源“个性推送”</a:t>
            </a:r>
            <a:endParaRPr lang="en-US" altLang="zh-CN" sz="2800" dirty="0">
              <a:solidFill>
                <a:srgbClr val="7030A0"/>
              </a:solidFill>
              <a:latin typeface="隶书" panose="02010509060101010101" pitchFamily="49" charset="-122"/>
              <a:ea typeface="隶书" panose="02010509060101010101" pitchFamily="49" charset="-122"/>
            </a:endParaRPr>
          </a:p>
          <a:p>
            <a:r>
              <a:rPr lang="zh-CN" altLang="zh-CN" sz="2800" dirty="0">
                <a:solidFill>
                  <a:srgbClr val="7030A0"/>
                </a:solidFill>
                <a:latin typeface="隶书" panose="02010509060101010101" pitchFamily="49" charset="-122"/>
                <a:ea typeface="隶书" panose="02010509060101010101" pitchFamily="49" charset="-122"/>
              </a:rPr>
              <a:t>学习评价“基于数据”</a:t>
            </a:r>
            <a:endParaRPr lang="en-US" altLang="zh-CN" sz="2800" dirty="0">
              <a:solidFill>
                <a:srgbClr val="7030A0"/>
              </a:solidFill>
              <a:latin typeface="隶书" panose="02010509060101010101" pitchFamily="49" charset="-122"/>
              <a:ea typeface="隶书" panose="02010509060101010101" pitchFamily="49" charset="-122"/>
            </a:endParaRPr>
          </a:p>
          <a:p>
            <a:r>
              <a:rPr lang="zh-CN" altLang="en-US" sz="2800" dirty="0">
                <a:solidFill>
                  <a:srgbClr val="7030A0"/>
                </a:solidFill>
                <a:latin typeface="隶书" panose="02010509060101010101" pitchFamily="49" charset="-122"/>
                <a:ea typeface="隶书" panose="02010509060101010101" pitchFamily="49" charset="-122"/>
              </a:rPr>
              <a:t>学习</a:t>
            </a:r>
            <a:r>
              <a:rPr lang="zh-CN" altLang="zh-CN" sz="2800" dirty="0">
                <a:solidFill>
                  <a:srgbClr val="7030A0"/>
                </a:solidFill>
                <a:latin typeface="隶书" panose="02010509060101010101" pitchFamily="49" charset="-122"/>
                <a:ea typeface="隶书" panose="02010509060101010101" pitchFamily="49" charset="-122"/>
              </a:rPr>
              <a:t>方式“双线并进</a:t>
            </a:r>
            <a:r>
              <a:rPr lang="zh-CN" altLang="en-US" sz="2800" dirty="0">
                <a:solidFill>
                  <a:srgbClr val="7030A0"/>
                </a:solidFill>
                <a:latin typeface="隶书" panose="02010509060101010101" pitchFamily="49" charset="-122"/>
                <a:ea typeface="隶书" panose="02010509060101010101" pitchFamily="49" charset="-122"/>
              </a:rPr>
              <a:t>”</a:t>
            </a:r>
            <a:endParaRPr lang="en-US" altLang="zh-CN" sz="2800" dirty="0">
              <a:solidFill>
                <a:srgbClr val="7030A0"/>
              </a:solidFill>
              <a:latin typeface="隶书" panose="02010509060101010101" pitchFamily="49" charset="-122"/>
              <a:ea typeface="隶书" panose="020105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4664"/>
            <a:ext cx="7772400" cy="1143000"/>
          </a:xfrm>
        </p:spPr>
        <p:txBody>
          <a:bodyPr/>
          <a:lstStyle/>
          <a:p>
            <a:r>
              <a:rPr lang="zh-CN" altLang="en-US" dirty="0" smtClean="0"/>
              <a:t>信息化教学设计的程序与方法</a:t>
            </a:r>
            <a:endParaRPr lang="zh-CN" altLang="en-US" dirty="0"/>
          </a:p>
        </p:txBody>
      </p:sp>
      <p:pic>
        <p:nvPicPr>
          <p:cNvPr id="3" name="图片 2"/>
          <p:cNvPicPr/>
          <p:nvPr/>
        </p:nvPicPr>
        <p:blipFill>
          <a:blip r:embed="rId2"/>
          <a:stretch>
            <a:fillRect/>
          </a:stretch>
        </p:blipFill>
        <p:spPr>
          <a:xfrm>
            <a:off x="971600" y="2113280"/>
            <a:ext cx="6984776" cy="383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b="1" dirty="0" smtClean="0"/>
              <a:t>教学</a:t>
            </a:r>
            <a:r>
              <a:rPr lang="zh-CN" altLang="zh-CN" b="1" dirty="0"/>
              <a:t>标准、职业标准分析</a:t>
            </a:r>
            <a:endParaRPr lang="zh-CN" altLang="zh-CN" dirty="0"/>
          </a:p>
        </p:txBody>
      </p:sp>
      <p:sp>
        <p:nvSpPr>
          <p:cNvPr id="3" name="内容占位符 2"/>
          <p:cNvSpPr>
            <a:spLocks noGrp="1"/>
          </p:cNvSpPr>
          <p:nvPr>
            <p:ph sz="quarter" idx="1"/>
          </p:nvPr>
        </p:nvSpPr>
        <p:spPr/>
        <p:txBody>
          <a:bodyPr>
            <a:normAutofit fontScale="92500"/>
          </a:bodyPr>
          <a:lstStyle/>
          <a:p>
            <a:r>
              <a:rPr lang="zh-CN" altLang="zh-CN" b="1" dirty="0"/>
              <a:t>把标准中提到的相关概念、要求分解为教学内容和教学活动</a:t>
            </a:r>
            <a:r>
              <a:rPr lang="zh-CN" altLang="zh-CN" b="1" dirty="0" smtClean="0"/>
              <a:t>。</a:t>
            </a:r>
            <a:endParaRPr lang="en-US" altLang="zh-CN" b="1" dirty="0" smtClean="0"/>
          </a:p>
          <a:p>
            <a:pPr lvl="1"/>
            <a:r>
              <a:rPr lang="en-US" altLang="zh-CN" dirty="0" smtClean="0">
                <a:solidFill>
                  <a:srgbClr val="7030A0"/>
                </a:solidFill>
                <a:latin typeface="+mj-ea"/>
                <a:ea typeface="+mj-ea"/>
              </a:rPr>
              <a:t>2012</a:t>
            </a:r>
            <a:r>
              <a:rPr lang="zh-CN" altLang="zh-CN" dirty="0">
                <a:solidFill>
                  <a:srgbClr val="7030A0"/>
                </a:solidFill>
                <a:latin typeface="+mj-ea"/>
                <a:ea typeface="+mj-ea"/>
              </a:rPr>
              <a:t>年起，教育部陆续向社会分批颁发了中、高等职业学校专业教学标准。教学标准是规范职业学校专业建设和专业教学，保证人才培养质量的纲领性性文件，是教学和</a:t>
            </a:r>
            <a:r>
              <a:rPr lang="zh-CN" altLang="zh-CN" dirty="0" smtClean="0">
                <a:solidFill>
                  <a:srgbClr val="7030A0"/>
                </a:solidFill>
                <a:latin typeface="+mj-ea"/>
                <a:ea typeface="+mj-ea"/>
              </a:rPr>
              <a:t>评价的</a:t>
            </a:r>
            <a:r>
              <a:rPr lang="zh-CN" altLang="zh-CN" dirty="0">
                <a:solidFill>
                  <a:srgbClr val="7030A0"/>
                </a:solidFill>
                <a:latin typeface="+mj-ea"/>
                <a:ea typeface="+mj-ea"/>
              </a:rPr>
              <a:t>出发点和归宿</a:t>
            </a:r>
            <a:r>
              <a:rPr lang="zh-CN" altLang="zh-CN" dirty="0" smtClean="0">
                <a:solidFill>
                  <a:srgbClr val="7030A0"/>
                </a:solidFill>
                <a:latin typeface="+mj-ea"/>
                <a:ea typeface="+mj-ea"/>
              </a:rPr>
              <a:t>。</a:t>
            </a:r>
            <a:endParaRPr lang="en-US" altLang="zh-CN" dirty="0" smtClean="0">
              <a:solidFill>
                <a:srgbClr val="7030A0"/>
              </a:solidFill>
              <a:latin typeface="+mj-ea"/>
              <a:ea typeface="+mj-ea"/>
            </a:endParaRPr>
          </a:p>
          <a:p>
            <a:pPr lvl="1"/>
            <a:r>
              <a:rPr lang="zh-CN" altLang="zh-CN" dirty="0">
                <a:solidFill>
                  <a:srgbClr val="7030A0"/>
                </a:solidFill>
                <a:latin typeface="+mj-ea"/>
                <a:ea typeface="+mj-ea"/>
              </a:rPr>
              <a:t>职业标准描述了胜任各种职业所需的知识和技能，反映了当前职业对从业人员能力水平的规范性要求</a:t>
            </a:r>
            <a:r>
              <a:rPr lang="zh-CN" altLang="zh-CN" dirty="0" smtClean="0">
                <a:solidFill>
                  <a:srgbClr val="7030A0"/>
                </a:solidFill>
                <a:latin typeface="+mj-ea"/>
                <a:ea typeface="+mj-ea"/>
              </a:rPr>
              <a:t>。</a:t>
            </a:r>
            <a:endParaRPr lang="en-US" altLang="zh-CN" dirty="0" smtClean="0">
              <a:solidFill>
                <a:srgbClr val="7030A0"/>
              </a:solidFill>
              <a:latin typeface="+mj-ea"/>
              <a:ea typeface="+mj-ea"/>
            </a:endParaRPr>
          </a:p>
          <a:p>
            <a:r>
              <a:rPr lang="zh-CN" altLang="en-US" b="1" dirty="0" smtClean="0">
                <a:solidFill>
                  <a:srgbClr val="00B050"/>
                </a:solidFill>
                <a:latin typeface="黑体" panose="02010609060101010101" pitchFamily="49" charset="-122"/>
                <a:ea typeface="黑体" panose="02010609060101010101" pitchFamily="49" charset="-122"/>
              </a:rPr>
              <a:t>教学能力大赛评价标准：</a:t>
            </a:r>
            <a:endParaRPr lang="en-US" altLang="zh-CN" b="1" dirty="0" smtClean="0">
              <a:solidFill>
                <a:srgbClr val="00B050"/>
              </a:solidFill>
              <a:latin typeface="黑体" panose="02010609060101010101" pitchFamily="49" charset="-122"/>
              <a:ea typeface="黑体" panose="02010609060101010101" pitchFamily="49" charset="-122"/>
            </a:endParaRPr>
          </a:p>
          <a:p>
            <a:pPr lvl="1"/>
            <a:r>
              <a:rPr lang="zh-CN" altLang="en-US" dirty="0">
                <a:solidFill>
                  <a:srgbClr val="FF0000"/>
                </a:solidFill>
                <a:latin typeface="华文琥珀" panose="02010800040101010101" pitchFamily="2" charset="-122"/>
                <a:ea typeface="华文琥珀" panose="02010800040101010101" pitchFamily="2" charset="-122"/>
              </a:rPr>
              <a:t>本次教学任务目标设定贯彻课程标准、 职业标准</a:t>
            </a:r>
            <a:r>
              <a:rPr lang="zh-CN" altLang="en-US" dirty="0" smtClean="0">
                <a:solidFill>
                  <a:srgbClr val="FF0000"/>
                </a:solidFill>
                <a:latin typeface="华文琥珀" panose="02010800040101010101" pitchFamily="2" charset="-122"/>
                <a:ea typeface="华文琥珀" panose="02010800040101010101" pitchFamily="2" charset="-122"/>
              </a:rPr>
              <a:t>等</a:t>
            </a:r>
            <a:r>
              <a:rPr lang="en-US" altLang="zh-CN" dirty="0" smtClean="0">
                <a:solidFill>
                  <a:srgbClr val="FF0000"/>
                </a:solidFill>
                <a:latin typeface="华文琥珀" panose="02010800040101010101" pitchFamily="2" charset="-122"/>
                <a:ea typeface="华文琥珀" panose="02010800040101010101" pitchFamily="2" charset="-122"/>
              </a:rPr>
              <a:t>……</a:t>
            </a:r>
          </a:p>
          <a:p>
            <a:pPr lvl="1"/>
            <a:r>
              <a:rPr lang="zh-CN" altLang="en-US" dirty="0">
                <a:solidFill>
                  <a:srgbClr val="FF0000"/>
                </a:solidFill>
                <a:latin typeface="华文琥珀" panose="02010800040101010101" pitchFamily="2" charset="-122"/>
                <a:ea typeface="华文琥珀" panose="02010800040101010101" pitchFamily="2" charset="-122"/>
              </a:rPr>
              <a:t>内容选取主动适应行业企业技术新发展</a:t>
            </a:r>
            <a:r>
              <a:rPr lang="zh-CN" altLang="en-US" dirty="0" smtClean="0">
                <a:solidFill>
                  <a:srgbClr val="FF0000"/>
                </a:solidFill>
                <a:latin typeface="华文琥珀" panose="02010800040101010101" pitchFamily="2" charset="-122"/>
                <a:ea typeface="华文琥珀" panose="02010800040101010101" pitchFamily="2" charset="-122"/>
              </a:rPr>
              <a:t>、中高职</a:t>
            </a:r>
            <a:r>
              <a:rPr lang="zh-CN" altLang="en-US" dirty="0">
                <a:solidFill>
                  <a:srgbClr val="FF0000"/>
                </a:solidFill>
                <a:latin typeface="华文琥珀" panose="02010800040101010101" pitchFamily="2" charset="-122"/>
                <a:ea typeface="华文琥珀" panose="02010800040101010101" pitchFamily="2" charset="-122"/>
              </a:rPr>
              <a:t>人才</a:t>
            </a:r>
            <a:r>
              <a:rPr lang="zh-CN" altLang="en-US" dirty="0" smtClean="0">
                <a:solidFill>
                  <a:srgbClr val="FF0000"/>
                </a:solidFill>
                <a:latin typeface="华文琥珀" panose="02010800040101010101" pitchFamily="2" charset="-122"/>
                <a:ea typeface="华文琥珀" panose="02010800040101010101" pitchFamily="2" charset="-122"/>
              </a:rPr>
              <a:t>培养新要求</a:t>
            </a:r>
            <a:r>
              <a:rPr lang="en-US" altLang="zh-CN" dirty="0" smtClean="0">
                <a:solidFill>
                  <a:srgbClr val="FF0000"/>
                </a:solidFill>
                <a:latin typeface="华文琥珀" panose="02010800040101010101" pitchFamily="2" charset="-122"/>
                <a:ea typeface="华文琥珀" panose="02010800040101010101" pitchFamily="2" charset="-122"/>
              </a:rPr>
              <a:t>……</a:t>
            </a:r>
          </a:p>
          <a:p>
            <a:pPr lvl="2"/>
            <a:endParaRPr lang="en-US" altLang="zh-CN" dirty="0">
              <a:solidFill>
                <a:srgbClr val="FF0000"/>
              </a:solidFill>
              <a:latin typeface="华文琥珀" panose="02010800040101010101" pitchFamily="2" charset="-122"/>
              <a:ea typeface="华文琥珀" panose="02010800040101010101" pitchFamily="2" charset="-122"/>
            </a:endParaRPr>
          </a:p>
          <a:p>
            <a:pPr lvl="1"/>
            <a:endParaRPr lang="zh-CN" altLang="en-US" dirty="0">
              <a:solidFill>
                <a:srgbClr val="7030A0"/>
              </a:solidFill>
              <a:latin typeface="+mj-ea"/>
              <a:ea typeface="+mj-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学习者分析</a:t>
            </a:r>
            <a:endParaRPr lang="zh-CN" altLang="en-US" dirty="0"/>
          </a:p>
        </p:txBody>
      </p:sp>
      <p:sp>
        <p:nvSpPr>
          <p:cNvPr id="3" name="内容占位符 2"/>
          <p:cNvSpPr>
            <a:spLocks noGrp="1"/>
          </p:cNvSpPr>
          <p:nvPr>
            <p:ph sz="quarter" idx="1"/>
          </p:nvPr>
        </p:nvSpPr>
        <p:spPr/>
        <p:txBody>
          <a:bodyPr/>
          <a:lstStyle/>
          <a:p>
            <a:r>
              <a:rPr lang="zh-CN" altLang="zh-CN" dirty="0"/>
              <a:t>掌握学生的学业基础、信息化素养、学习能力、兴趣爱好等个性特征，是做好信息教学设计的关键环节</a:t>
            </a:r>
            <a:r>
              <a:rPr lang="zh-CN" altLang="zh-CN" dirty="0" smtClean="0"/>
              <a:t>。</a:t>
            </a:r>
            <a:endParaRPr lang="en-US" altLang="zh-CN" dirty="0" smtClean="0"/>
          </a:p>
          <a:p>
            <a:r>
              <a:rPr lang="zh-CN" altLang="en-US" b="1" dirty="0" smtClean="0">
                <a:solidFill>
                  <a:srgbClr val="00B050"/>
                </a:solidFill>
                <a:latin typeface="黑体" panose="02010609060101010101" pitchFamily="49" charset="-122"/>
                <a:ea typeface="黑体" panose="02010609060101010101" pitchFamily="49" charset="-122"/>
              </a:rPr>
              <a:t>教学</a:t>
            </a:r>
            <a:r>
              <a:rPr lang="zh-CN" altLang="en-US" b="1" dirty="0">
                <a:solidFill>
                  <a:srgbClr val="00B050"/>
                </a:solidFill>
                <a:latin typeface="黑体" panose="02010609060101010101" pitchFamily="49" charset="-122"/>
                <a:ea typeface="黑体" panose="02010609060101010101" pitchFamily="49" charset="-122"/>
              </a:rPr>
              <a:t>能力大赛评价</a:t>
            </a:r>
            <a:r>
              <a:rPr lang="zh-CN" altLang="en-US" b="1" dirty="0" smtClean="0">
                <a:solidFill>
                  <a:srgbClr val="00B050"/>
                </a:solidFill>
                <a:latin typeface="黑体" panose="02010609060101010101" pitchFamily="49" charset="-122"/>
                <a:ea typeface="黑体" panose="02010609060101010101" pitchFamily="49" charset="-122"/>
              </a:rPr>
              <a:t>标准：</a:t>
            </a:r>
            <a:endParaRPr lang="en-US" altLang="zh-CN" b="1" dirty="0">
              <a:solidFill>
                <a:srgbClr val="00B050"/>
              </a:solidFill>
              <a:latin typeface="黑体" panose="02010609060101010101" pitchFamily="49" charset="-122"/>
              <a:ea typeface="黑体" panose="02010609060101010101" pitchFamily="49" charset="-122"/>
            </a:endParaRPr>
          </a:p>
          <a:p>
            <a:pPr lvl="1"/>
            <a:r>
              <a:rPr lang="zh-CN" altLang="en-US" dirty="0" smtClean="0"/>
              <a:t> </a:t>
            </a:r>
            <a:r>
              <a:rPr lang="zh-CN" altLang="en-US" dirty="0"/>
              <a:t>分析描述本次教学之前班级学生已有基础、个性特点等（包括课前任务完成情况），并以此为依据进行设计与实施。其中，公共基础课程对专业背景有分析。 	</a:t>
            </a:r>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学习目标设计</a:t>
            </a:r>
            <a:endParaRPr lang="zh-CN" altLang="en-US" dirty="0"/>
          </a:p>
        </p:txBody>
      </p:sp>
      <p:sp>
        <p:nvSpPr>
          <p:cNvPr id="3" name="内容占位符 2"/>
          <p:cNvSpPr>
            <a:spLocks noGrp="1"/>
          </p:cNvSpPr>
          <p:nvPr>
            <p:ph sz="quarter" idx="1"/>
          </p:nvPr>
        </p:nvSpPr>
        <p:spPr/>
        <p:txBody>
          <a:bodyPr/>
          <a:lstStyle/>
          <a:p>
            <a:r>
              <a:rPr lang="zh-CN" altLang="zh-CN" dirty="0"/>
              <a:t>教学目标必须可期、可测、可评</a:t>
            </a:r>
            <a:r>
              <a:rPr lang="zh-CN" altLang="zh-CN" dirty="0" smtClean="0"/>
              <a:t>。</a:t>
            </a:r>
            <a:endParaRPr lang="en-US" altLang="zh-CN" dirty="0" smtClean="0"/>
          </a:p>
          <a:p>
            <a:r>
              <a:rPr lang="zh-CN" altLang="zh-CN" dirty="0"/>
              <a:t>教学目标应全面、合理、可行</a:t>
            </a:r>
            <a:r>
              <a:rPr lang="zh-CN" altLang="zh-CN" dirty="0" smtClean="0"/>
              <a:t>。</a:t>
            </a:r>
            <a:endParaRPr lang="en-US" altLang="zh-CN" dirty="0" smtClean="0"/>
          </a:p>
          <a:p>
            <a:endParaRPr lang="en-US" altLang="zh-CN" dirty="0"/>
          </a:p>
          <a:p>
            <a:r>
              <a:rPr lang="zh-CN" altLang="en-US" b="1" dirty="0">
                <a:solidFill>
                  <a:srgbClr val="00B050"/>
                </a:solidFill>
                <a:latin typeface="黑体" panose="02010609060101010101" pitchFamily="49" charset="-122"/>
                <a:ea typeface="黑体" panose="02010609060101010101" pitchFamily="49" charset="-122"/>
              </a:rPr>
              <a:t>最新的教学能力大赛评价</a:t>
            </a:r>
            <a:r>
              <a:rPr lang="zh-CN" altLang="en-US" b="1" dirty="0" smtClean="0">
                <a:solidFill>
                  <a:srgbClr val="00B050"/>
                </a:solidFill>
                <a:latin typeface="黑体" panose="02010609060101010101" pitchFamily="49" charset="-122"/>
                <a:ea typeface="黑体" panose="02010609060101010101" pitchFamily="49" charset="-122"/>
              </a:rPr>
              <a:t>标准：</a:t>
            </a:r>
            <a:endParaRPr lang="en-US" altLang="zh-CN" b="1" dirty="0">
              <a:solidFill>
                <a:srgbClr val="00B050"/>
              </a:solidFill>
              <a:latin typeface="黑体" panose="02010609060101010101" pitchFamily="49" charset="-122"/>
              <a:ea typeface="黑体" panose="02010609060101010101" pitchFamily="49" charset="-122"/>
            </a:endParaRPr>
          </a:p>
          <a:p>
            <a:pPr lvl="1"/>
            <a:r>
              <a:rPr lang="zh-CN" altLang="en-US" dirty="0" smtClean="0"/>
              <a:t> </a:t>
            </a:r>
            <a:r>
              <a:rPr lang="zh-CN" altLang="en-US" dirty="0"/>
              <a:t>本次教学任务目标设定贯彻课程标准、职业标准等。具体要求阐述清晰、难易适度、可测可评，</a:t>
            </a:r>
            <a:r>
              <a:rPr lang="zh-CN" altLang="en-US" dirty="0">
                <a:solidFill>
                  <a:srgbClr val="FF0000"/>
                </a:solidFill>
              </a:rPr>
              <a:t>重点设定和难点判断有据、准确。 </a:t>
            </a:r>
            <a:r>
              <a:rPr lang="zh-CN" altLang="en-US" dirty="0"/>
              <a:t>	</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教学模式的选择</a:t>
            </a:r>
            <a:endParaRPr lang="zh-CN" altLang="en-US" dirty="0"/>
          </a:p>
        </p:txBody>
      </p:sp>
      <p:sp>
        <p:nvSpPr>
          <p:cNvPr id="3" name="内容占位符 2"/>
          <p:cNvSpPr>
            <a:spLocks noGrp="1"/>
          </p:cNvSpPr>
          <p:nvPr>
            <p:ph sz="quarter" idx="1"/>
          </p:nvPr>
        </p:nvSpPr>
        <p:spPr/>
        <p:txBody>
          <a:bodyPr>
            <a:normAutofit/>
          </a:bodyPr>
          <a:lstStyle/>
          <a:p>
            <a:r>
              <a:rPr lang="en-US" altLang="zh-CN" b="1" dirty="0"/>
              <a:t>1. </a:t>
            </a:r>
            <a:r>
              <a:rPr lang="zh-CN" altLang="zh-CN" b="1" dirty="0"/>
              <a:t>教学模式要符合教学的目的</a:t>
            </a:r>
            <a:endParaRPr lang="zh-CN" altLang="zh-CN" dirty="0"/>
          </a:p>
          <a:p>
            <a:r>
              <a:rPr lang="en-US" altLang="zh-CN" b="1" dirty="0"/>
              <a:t>2. </a:t>
            </a:r>
            <a:r>
              <a:rPr lang="zh-CN" altLang="zh-CN" b="1" dirty="0"/>
              <a:t>教学模式要切合学习的内容</a:t>
            </a:r>
            <a:endParaRPr lang="zh-CN" altLang="zh-CN" dirty="0"/>
          </a:p>
          <a:p>
            <a:r>
              <a:rPr lang="en-US" altLang="zh-CN" b="1" dirty="0"/>
              <a:t>3. </a:t>
            </a:r>
            <a:r>
              <a:rPr lang="zh-CN" altLang="zh-CN" b="1" dirty="0"/>
              <a:t>教学模式要切合学生的</a:t>
            </a:r>
            <a:r>
              <a:rPr lang="zh-CN" altLang="zh-CN" b="1" dirty="0" smtClean="0"/>
              <a:t>实际</a:t>
            </a:r>
            <a:endParaRPr lang="en-US" altLang="zh-CN" b="1" dirty="0" smtClean="0"/>
          </a:p>
          <a:p>
            <a:r>
              <a:rPr lang="en-US" altLang="zh-CN" b="1" dirty="0"/>
              <a:t>4. </a:t>
            </a:r>
            <a:r>
              <a:rPr lang="zh-CN" altLang="zh-CN" b="1" dirty="0"/>
              <a:t>教学模式要切合学校的</a:t>
            </a:r>
            <a:r>
              <a:rPr lang="zh-CN" altLang="zh-CN" b="1" dirty="0" smtClean="0"/>
              <a:t>实际</a:t>
            </a:r>
            <a:endParaRPr lang="en-US" altLang="zh-CN" b="1" dirty="0" smtClean="0"/>
          </a:p>
          <a:p>
            <a:r>
              <a:rPr lang="zh-CN" altLang="en-US" b="1" dirty="0" smtClean="0">
                <a:solidFill>
                  <a:srgbClr val="00B050"/>
                </a:solidFill>
                <a:latin typeface="黑体" panose="02010609060101010101" pitchFamily="49" charset="-122"/>
                <a:ea typeface="黑体" panose="02010609060101010101" pitchFamily="49" charset="-122"/>
              </a:rPr>
              <a:t>教学</a:t>
            </a:r>
            <a:r>
              <a:rPr lang="zh-CN" altLang="en-US" b="1" dirty="0">
                <a:solidFill>
                  <a:srgbClr val="00B050"/>
                </a:solidFill>
                <a:latin typeface="黑体" panose="02010609060101010101" pitchFamily="49" charset="-122"/>
                <a:ea typeface="黑体" panose="02010609060101010101" pitchFamily="49" charset="-122"/>
              </a:rPr>
              <a:t>能力大赛评价</a:t>
            </a:r>
            <a:r>
              <a:rPr lang="zh-CN" altLang="en-US" b="1" dirty="0" smtClean="0">
                <a:solidFill>
                  <a:srgbClr val="00B050"/>
                </a:solidFill>
                <a:latin typeface="黑体" panose="02010609060101010101" pitchFamily="49" charset="-122"/>
                <a:ea typeface="黑体" panose="02010609060101010101" pitchFamily="49" charset="-122"/>
              </a:rPr>
              <a:t>标准：</a:t>
            </a:r>
            <a:endParaRPr lang="en-US" altLang="zh-CN" b="1" dirty="0">
              <a:solidFill>
                <a:srgbClr val="00B050"/>
              </a:solidFill>
              <a:latin typeface="黑体" panose="02010609060101010101" pitchFamily="49" charset="-122"/>
              <a:ea typeface="黑体" panose="02010609060101010101" pitchFamily="49" charset="-122"/>
            </a:endParaRPr>
          </a:p>
          <a:p>
            <a:pPr lvl="1"/>
            <a:r>
              <a:rPr lang="zh-CN" altLang="en-US" dirty="0" smtClean="0"/>
              <a:t>教学</a:t>
            </a:r>
            <a:r>
              <a:rPr lang="zh-CN" altLang="en-US" dirty="0"/>
              <a:t>思想先进，教学手段得当，教学方法</a:t>
            </a:r>
            <a:r>
              <a:rPr lang="zh-CN" altLang="en-US" dirty="0" smtClean="0"/>
              <a:t>合理</a:t>
            </a:r>
            <a:endParaRPr lang="en-US" altLang="zh-CN" dirty="0" smtClean="0"/>
          </a:p>
          <a:p>
            <a:pPr lvl="1"/>
            <a:r>
              <a:rPr lang="zh-CN" altLang="en-US" dirty="0" smtClean="0"/>
              <a:t>整体</a:t>
            </a:r>
            <a:r>
              <a:rPr lang="zh-CN" altLang="en-US" dirty="0"/>
              <a:t>设计方案</a:t>
            </a:r>
            <a:r>
              <a:rPr lang="zh-CN" altLang="en-US" dirty="0" smtClean="0"/>
              <a:t>围绕教学</a:t>
            </a:r>
            <a:r>
              <a:rPr lang="zh-CN" altLang="en-US" dirty="0"/>
              <a:t>任务要求、符合学生认知规律</a:t>
            </a:r>
            <a:r>
              <a:rPr lang="zh-CN" altLang="en-US" dirty="0" smtClean="0"/>
              <a:t>、满足</a:t>
            </a:r>
            <a:r>
              <a:rPr lang="zh-CN" altLang="en-US" dirty="0"/>
              <a:t>个性学习需求。</a:t>
            </a:r>
            <a:endParaRPr lang="zh-CN" altLang="zh-CN" dirty="0"/>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学习任务与问题设计</a:t>
            </a:r>
            <a:endParaRPr lang="zh-CN" altLang="en-US" dirty="0"/>
          </a:p>
        </p:txBody>
      </p:sp>
      <p:sp>
        <p:nvSpPr>
          <p:cNvPr id="3" name="内容占位符 2"/>
          <p:cNvSpPr>
            <a:spLocks noGrp="1"/>
          </p:cNvSpPr>
          <p:nvPr>
            <p:ph sz="quarter" idx="1"/>
          </p:nvPr>
        </p:nvSpPr>
        <p:spPr/>
        <p:txBody>
          <a:bodyPr/>
          <a:lstStyle/>
          <a:p>
            <a:r>
              <a:rPr lang="zh-CN" altLang="zh-CN" dirty="0"/>
              <a:t>“任务”应来源于生活或工作</a:t>
            </a:r>
            <a:r>
              <a:rPr lang="zh-CN" altLang="zh-CN" dirty="0" smtClean="0"/>
              <a:t>实践，融合</a:t>
            </a:r>
            <a:r>
              <a:rPr lang="zh-CN" altLang="zh-CN" dirty="0"/>
              <a:t>立德树人、文化育人等教育</a:t>
            </a:r>
            <a:r>
              <a:rPr lang="zh-CN" altLang="zh-CN" dirty="0" smtClean="0"/>
              <a:t>元素</a:t>
            </a:r>
            <a:r>
              <a:rPr lang="zh-CN" altLang="en-US" dirty="0"/>
              <a:t>。</a:t>
            </a:r>
            <a:endParaRPr lang="en-US" altLang="zh-CN" dirty="0" smtClean="0"/>
          </a:p>
          <a:p>
            <a:r>
              <a:rPr lang="zh-CN" altLang="zh-CN" dirty="0"/>
              <a:t>“问题”应是真实的、积极的，要能让学生产生共鸣，要有效激发学生的学习积极性。</a:t>
            </a:r>
            <a:r>
              <a:rPr lang="zh-CN" altLang="zh-CN" dirty="0" smtClean="0"/>
              <a:t>经验</a:t>
            </a:r>
            <a:r>
              <a:rPr lang="zh-CN" altLang="zh-CN" dirty="0"/>
              <a:t>相适应</a:t>
            </a:r>
            <a:r>
              <a:rPr lang="zh-CN" altLang="zh-CN" dirty="0" smtClean="0"/>
              <a:t>。</a:t>
            </a:r>
            <a:endParaRPr lang="en-US" altLang="zh-CN" dirty="0" smtClean="0"/>
          </a:p>
          <a:p>
            <a:endParaRPr lang="en-US" altLang="zh-CN" dirty="0"/>
          </a:p>
          <a:p>
            <a:r>
              <a:rPr lang="zh-CN" altLang="en-US" b="1" dirty="0" smtClean="0">
                <a:solidFill>
                  <a:srgbClr val="00B050"/>
                </a:solidFill>
                <a:latin typeface="黑体" panose="02010609060101010101" pitchFamily="49" charset="-122"/>
                <a:ea typeface="黑体" panose="02010609060101010101" pitchFamily="49" charset="-122"/>
              </a:rPr>
              <a:t>教学</a:t>
            </a:r>
            <a:r>
              <a:rPr lang="zh-CN" altLang="en-US" b="1" dirty="0">
                <a:solidFill>
                  <a:srgbClr val="00B050"/>
                </a:solidFill>
                <a:latin typeface="黑体" panose="02010609060101010101" pitchFamily="49" charset="-122"/>
                <a:ea typeface="黑体" panose="02010609060101010101" pitchFamily="49" charset="-122"/>
              </a:rPr>
              <a:t>能力大赛评价</a:t>
            </a:r>
            <a:r>
              <a:rPr lang="zh-CN" altLang="en-US" b="1" dirty="0" smtClean="0">
                <a:solidFill>
                  <a:srgbClr val="00B050"/>
                </a:solidFill>
                <a:latin typeface="黑体" panose="02010609060101010101" pitchFamily="49" charset="-122"/>
                <a:ea typeface="黑体" panose="02010609060101010101" pitchFamily="49" charset="-122"/>
              </a:rPr>
              <a:t>标准：</a:t>
            </a:r>
            <a:endParaRPr lang="en-US" altLang="zh-CN" b="1" dirty="0">
              <a:solidFill>
                <a:srgbClr val="00B050"/>
              </a:solidFill>
              <a:latin typeface="黑体" panose="02010609060101010101" pitchFamily="49" charset="-122"/>
              <a:ea typeface="黑体" panose="02010609060101010101" pitchFamily="49" charset="-122"/>
            </a:endParaRPr>
          </a:p>
          <a:p>
            <a:pPr lvl="1"/>
            <a:r>
              <a:rPr lang="zh-CN" altLang="en-US" dirty="0"/>
              <a:t>有机融合立德树人、文化育人等教育元素。</a:t>
            </a:r>
            <a:r>
              <a:rPr lang="zh-CN" altLang="en-US" dirty="0" smtClean="0"/>
              <a:t>内容表述</a:t>
            </a:r>
            <a:r>
              <a:rPr lang="zh-CN" altLang="en-US" dirty="0"/>
              <a:t>科学准确、自身结构清晰、前后关联有据</a:t>
            </a:r>
            <a:r>
              <a:rPr lang="zh-CN" altLang="en-US" dirty="0" smtClean="0"/>
              <a:t>。</a:t>
            </a:r>
            <a:endParaRPr lang="en-US" altLang="zh-CN" dirty="0" smtClean="0"/>
          </a:p>
          <a:p>
            <a:pPr lvl="1"/>
            <a:r>
              <a:rPr lang="zh-CN" altLang="en-US" dirty="0"/>
              <a:t>教学</a:t>
            </a:r>
            <a:r>
              <a:rPr lang="zh-CN" altLang="en-US" dirty="0" smtClean="0"/>
              <a:t>环节细致</a:t>
            </a:r>
            <a:r>
              <a:rPr lang="zh-CN" altLang="en-US" dirty="0"/>
              <a:t>，教学活动多样，教学互动深入</a:t>
            </a:r>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学习情境设计</a:t>
            </a:r>
            <a:endParaRPr lang="zh-CN" altLang="en-US" dirty="0"/>
          </a:p>
        </p:txBody>
      </p:sp>
      <p:sp>
        <p:nvSpPr>
          <p:cNvPr id="3" name="内容占位符 2"/>
          <p:cNvSpPr>
            <a:spLocks noGrp="1"/>
          </p:cNvSpPr>
          <p:nvPr>
            <p:ph sz="quarter" idx="1"/>
          </p:nvPr>
        </p:nvSpPr>
        <p:spPr/>
        <p:txBody>
          <a:bodyPr>
            <a:normAutofit/>
          </a:bodyPr>
          <a:lstStyle/>
          <a:p>
            <a:r>
              <a:rPr lang="zh-CN" altLang="en-US" dirty="0">
                <a:solidFill>
                  <a:srgbClr val="FF0000"/>
                </a:solidFill>
                <a:latin typeface="华文琥珀" panose="02010800040101010101" pitchFamily="2" charset="-122"/>
                <a:ea typeface="华文琥珀" panose="02010800040101010101" pitchFamily="2" charset="-122"/>
              </a:rPr>
              <a:t>创设“情境”是信息化教学设计最重要的内容</a:t>
            </a:r>
            <a:r>
              <a:rPr lang="zh-CN" altLang="en-US" dirty="0" smtClean="0">
                <a:solidFill>
                  <a:srgbClr val="FF0000"/>
                </a:solidFill>
                <a:latin typeface="华文琥珀" panose="02010800040101010101" pitchFamily="2" charset="-122"/>
                <a:ea typeface="华文琥珀" panose="02010800040101010101" pitchFamily="2" charset="-122"/>
              </a:rPr>
              <a:t>之一 </a:t>
            </a:r>
            <a:endParaRPr lang="en-US" altLang="zh-CN" dirty="0" smtClean="0">
              <a:solidFill>
                <a:srgbClr val="FF0000"/>
              </a:solidFill>
              <a:latin typeface="华文琥珀" panose="02010800040101010101" pitchFamily="2" charset="-122"/>
              <a:ea typeface="华文琥珀" panose="02010800040101010101" pitchFamily="2" charset="-122"/>
            </a:endParaRPr>
          </a:p>
          <a:p>
            <a:r>
              <a:rPr lang="zh-CN" altLang="en-US" dirty="0" smtClean="0"/>
              <a:t>通过</a:t>
            </a:r>
            <a:r>
              <a:rPr lang="zh-CN" altLang="en-US" dirty="0"/>
              <a:t>与实际经验相似的学习情境的</a:t>
            </a:r>
            <a:r>
              <a:rPr lang="zh-CN" altLang="en-US" dirty="0" smtClean="0"/>
              <a:t>创设 </a:t>
            </a:r>
            <a:r>
              <a:rPr lang="zh-CN" altLang="en-US" dirty="0"/>
              <a:t>，来还原知识的背景， 恢复其生动性、丰富性，从而使学习者能够利用原有认知结构中有关的知 识 、经验及表象去“同化”或“顺应”学习到的新知识。</a:t>
            </a:r>
            <a:endParaRPr lang="en-US" altLang="zh-CN" dirty="0" smtClean="0"/>
          </a:p>
          <a:p>
            <a:pPr lvl="1"/>
            <a:r>
              <a:rPr lang="zh-CN" altLang="zh-CN" dirty="0">
                <a:solidFill>
                  <a:srgbClr val="00B050"/>
                </a:solidFill>
                <a:latin typeface="华文琥珀" panose="02010800040101010101" pitchFamily="2" charset="-122"/>
                <a:ea typeface="华文琥珀" panose="02010800040101010101" pitchFamily="2" charset="-122"/>
              </a:rPr>
              <a:t>（</a:t>
            </a:r>
            <a:r>
              <a:rPr lang="en-US" altLang="zh-CN" dirty="0">
                <a:solidFill>
                  <a:srgbClr val="00B050"/>
                </a:solidFill>
                <a:latin typeface="华文琥珀" panose="02010800040101010101" pitchFamily="2" charset="-122"/>
                <a:ea typeface="华文琥珀" panose="02010800040101010101" pitchFamily="2" charset="-122"/>
              </a:rPr>
              <a:t>1</a:t>
            </a:r>
            <a:r>
              <a:rPr lang="zh-CN" altLang="zh-CN" dirty="0">
                <a:solidFill>
                  <a:srgbClr val="00B050"/>
                </a:solidFill>
                <a:latin typeface="华文琥珀" panose="02010800040101010101" pitchFamily="2" charset="-122"/>
                <a:ea typeface="华文琥珀" panose="02010800040101010101" pitchFamily="2" charset="-122"/>
              </a:rPr>
              <a:t>）创设故事情境。</a:t>
            </a:r>
            <a:r>
              <a:rPr lang="zh-CN" altLang="zh-CN" dirty="0"/>
              <a:t>创设故事情境是根据教学内容、教学目标、学习者原有的认知水平，通过各种信息技术和信息资源，以</a:t>
            </a:r>
            <a:r>
              <a:rPr lang="en-US" altLang="zh-CN" dirty="0"/>
              <a:t>“</a:t>
            </a:r>
            <a:r>
              <a:rPr lang="zh-CN" altLang="zh-CN" dirty="0"/>
              <a:t>故事”的形式展现给学习者，尽可能多地调动学习者的视听觉感官，进而理解和建构知识</a:t>
            </a:r>
            <a:r>
              <a:rPr lang="zh-CN" altLang="zh-CN" dirty="0" smtClean="0"/>
              <a:t>。</a:t>
            </a:r>
            <a:r>
              <a:rPr lang="zh-CN" altLang="zh-CN" b="1" dirty="0">
                <a:solidFill>
                  <a:srgbClr val="7030A0"/>
                </a:solidFill>
              </a:rPr>
              <a:t>课堂故事情境的创设将抽象知识直观化、具体化、形象化。</a:t>
            </a:r>
          </a:p>
          <a:p>
            <a:pPr lvl="1"/>
            <a:endParaRPr lang="zh-CN" altLang="zh-CN" dirty="0"/>
          </a:p>
          <a:p>
            <a:endParaRPr lang="en-US" altLang="zh-CN" dirty="0"/>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学习情境设计</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zh-CN" altLang="zh-CN" dirty="0">
                <a:solidFill>
                  <a:srgbClr val="00B050"/>
                </a:solidFill>
                <a:latin typeface="华文琥珀" panose="02010800040101010101" pitchFamily="2" charset="-122"/>
                <a:ea typeface="华文琥珀" panose="02010800040101010101" pitchFamily="2" charset="-122"/>
              </a:rPr>
              <a:t>（</a:t>
            </a:r>
            <a:r>
              <a:rPr lang="en-US" altLang="zh-CN" dirty="0">
                <a:solidFill>
                  <a:srgbClr val="00B050"/>
                </a:solidFill>
                <a:latin typeface="华文琥珀" panose="02010800040101010101" pitchFamily="2" charset="-122"/>
                <a:ea typeface="华文琥珀" panose="02010800040101010101" pitchFamily="2" charset="-122"/>
              </a:rPr>
              <a:t>2</a:t>
            </a:r>
            <a:r>
              <a:rPr lang="zh-CN" altLang="zh-CN" dirty="0">
                <a:solidFill>
                  <a:srgbClr val="00B050"/>
                </a:solidFill>
                <a:latin typeface="华文琥珀" panose="02010800040101010101" pitchFamily="2" charset="-122"/>
                <a:ea typeface="华文琥珀" panose="02010800040101010101" pitchFamily="2" charset="-122"/>
              </a:rPr>
              <a:t>）创设问题情境 。 </a:t>
            </a:r>
            <a:r>
              <a:rPr lang="zh-CN" altLang="zh-CN" dirty="0"/>
              <a:t>创设问题情境是在教学内容与学习者求知心理之间设置疑问， 将学习者引入一种与问题有关的情境</a:t>
            </a:r>
            <a:r>
              <a:rPr lang="zh-CN" altLang="zh-CN" dirty="0" smtClean="0"/>
              <a:t>。</a:t>
            </a:r>
            <a:endParaRPr lang="en-US" altLang="zh-CN" dirty="0" smtClean="0"/>
          </a:p>
          <a:p>
            <a:pPr lvl="1"/>
            <a:r>
              <a:rPr lang="zh-CN" altLang="zh-CN" b="1" dirty="0">
                <a:solidFill>
                  <a:srgbClr val="7030A0"/>
                </a:solidFill>
              </a:rPr>
              <a:t>问题情境有两个特征</a:t>
            </a:r>
            <a:r>
              <a:rPr lang="zh-CN" altLang="zh-CN" b="1" dirty="0" smtClean="0">
                <a:solidFill>
                  <a:srgbClr val="7030A0"/>
                </a:solidFill>
              </a:rPr>
              <a:t>：</a:t>
            </a:r>
            <a:endParaRPr lang="en-US" altLang="zh-CN" b="1" dirty="0" smtClean="0">
              <a:solidFill>
                <a:srgbClr val="7030A0"/>
              </a:solidFill>
            </a:endParaRPr>
          </a:p>
          <a:p>
            <a:pPr lvl="2"/>
            <a:r>
              <a:rPr lang="zh-CN" altLang="zh-CN" b="1" dirty="0" smtClean="0">
                <a:solidFill>
                  <a:srgbClr val="FF0000"/>
                </a:solidFill>
              </a:rPr>
              <a:t>一</a:t>
            </a:r>
            <a:r>
              <a:rPr lang="zh-CN" altLang="zh-CN" b="1" dirty="0">
                <a:solidFill>
                  <a:srgbClr val="FF0000"/>
                </a:solidFill>
              </a:rPr>
              <a:t>个是真实性，</a:t>
            </a:r>
            <a:r>
              <a:rPr lang="zh-CN" altLang="zh-CN" dirty="0"/>
              <a:t>即一个真实或相对真实的</a:t>
            </a:r>
            <a:r>
              <a:rPr lang="zh-CN" altLang="zh-CN" dirty="0" smtClean="0"/>
              <a:t>情境 </a:t>
            </a:r>
            <a:r>
              <a:rPr lang="zh-CN" altLang="zh-CN" dirty="0"/>
              <a:t>，让学习者感到学习的目的不是记住一些死知识，而是学以致用</a:t>
            </a:r>
            <a:r>
              <a:rPr lang="zh-CN" altLang="zh-CN" dirty="0" smtClean="0"/>
              <a:t>；</a:t>
            </a:r>
            <a:endParaRPr lang="en-US" altLang="zh-CN" dirty="0" smtClean="0"/>
          </a:p>
          <a:p>
            <a:pPr lvl="2"/>
            <a:r>
              <a:rPr lang="zh-CN" altLang="zh-CN" b="1" dirty="0" smtClean="0">
                <a:solidFill>
                  <a:srgbClr val="FF0000"/>
                </a:solidFill>
              </a:rPr>
              <a:t>二</a:t>
            </a:r>
            <a:r>
              <a:rPr lang="zh-CN" altLang="zh-CN" b="1" dirty="0">
                <a:solidFill>
                  <a:srgbClr val="FF0000"/>
                </a:solidFill>
              </a:rPr>
              <a:t>是悬疑性， </a:t>
            </a:r>
            <a:r>
              <a:rPr lang="zh-CN" altLang="zh-CN" dirty="0"/>
              <a:t>所设计的问题必须是学习者想知道但又利用现有的知识无法解决的问题。</a:t>
            </a:r>
          </a:p>
          <a:p>
            <a:r>
              <a:rPr lang="zh-CN" altLang="zh-CN" dirty="0"/>
              <a:t>可以引导学习者多角度、多方位地对情境内容进行分析 、比较和综合， 进而建构新的认知结构。</a:t>
            </a:r>
          </a:p>
          <a:p>
            <a:r>
              <a:rPr lang="zh-CN" altLang="zh-CN" dirty="0" smtClean="0">
                <a:solidFill>
                  <a:srgbClr val="FF0000"/>
                </a:solidFill>
              </a:rPr>
              <a:t>教师</a:t>
            </a:r>
            <a:r>
              <a:rPr lang="zh-CN" altLang="zh-CN" dirty="0">
                <a:solidFill>
                  <a:srgbClr val="FF0000"/>
                </a:solidFill>
              </a:rPr>
              <a:t>可以通过引入真实案例、 模拟实验等多种途径创设问题</a:t>
            </a:r>
            <a:r>
              <a:rPr lang="zh-CN" altLang="zh-CN" b="1" dirty="0">
                <a:solidFill>
                  <a:srgbClr val="0070C0"/>
                </a:solidFill>
              </a:rPr>
              <a:t>， 并可通过多媒体手段来提高问题的感染力和冲击力。</a:t>
            </a:r>
          </a:p>
          <a:p>
            <a:endParaRPr lang="zh-CN" altLang="zh-CN" dirty="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学习情境设计</a:t>
            </a:r>
            <a:endParaRPr lang="zh-CN" altLang="en-US" dirty="0"/>
          </a:p>
        </p:txBody>
      </p:sp>
      <p:sp>
        <p:nvSpPr>
          <p:cNvPr id="3" name="内容占位符 2"/>
          <p:cNvSpPr>
            <a:spLocks noGrp="1"/>
          </p:cNvSpPr>
          <p:nvPr>
            <p:ph sz="quarter" idx="1"/>
          </p:nvPr>
        </p:nvSpPr>
        <p:spPr/>
        <p:txBody>
          <a:bodyPr/>
          <a:lstStyle/>
          <a:p>
            <a:r>
              <a:rPr lang="zh-CN" altLang="zh-CN" sz="2400" dirty="0">
                <a:solidFill>
                  <a:srgbClr val="00B050"/>
                </a:solidFill>
                <a:latin typeface="华文琥珀" panose="02010800040101010101" pitchFamily="2" charset="-122"/>
                <a:ea typeface="华文琥珀" panose="02010800040101010101" pitchFamily="2" charset="-122"/>
              </a:rPr>
              <a:t>（</a:t>
            </a:r>
            <a:r>
              <a:rPr lang="en-US" altLang="zh-CN" sz="2400" dirty="0">
                <a:solidFill>
                  <a:srgbClr val="00B050"/>
                </a:solidFill>
                <a:latin typeface="华文琥珀" panose="02010800040101010101" pitchFamily="2" charset="-122"/>
                <a:ea typeface="华文琥珀" panose="02010800040101010101" pitchFamily="2" charset="-122"/>
              </a:rPr>
              <a:t>3</a:t>
            </a:r>
            <a:r>
              <a:rPr lang="zh-CN" altLang="zh-CN" sz="2400" dirty="0">
                <a:solidFill>
                  <a:srgbClr val="00B050"/>
                </a:solidFill>
                <a:latin typeface="华文琥珀" panose="02010800040101010101" pitchFamily="2" charset="-122"/>
                <a:ea typeface="华文琥珀" panose="02010800040101010101" pitchFamily="2" charset="-122"/>
              </a:rPr>
              <a:t>）创设模拟实验情境 。 </a:t>
            </a:r>
            <a:r>
              <a:rPr lang="zh-CN" altLang="zh-CN" dirty="0"/>
              <a:t>设计模拟实验环境， 就是设计与主题相关的， 且尽可能接近真实的实验条件和实验环境， 然后利用各种信息手段和信息资源实现。</a:t>
            </a:r>
          </a:p>
          <a:p>
            <a:pPr lvl="1"/>
            <a:r>
              <a:rPr lang="zh-CN" altLang="zh-CN" dirty="0"/>
              <a:t>教师可依据客观的实验原理，利用信息技术模拟实验情境，集文字、图像、声音、数据、动画、视频于一体，创设出生动、形象、直观的实验环境和实验结果，使课堂教学转变为集多种感官于一体的交换操作，从而优化教学过程，提高教学效率。</a:t>
            </a: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吹响了“课堂革命”的号角</a:t>
            </a:r>
            <a:endParaRPr lang="zh-CN" altLang="en-US" dirty="0"/>
          </a:p>
        </p:txBody>
      </p:sp>
      <p:sp>
        <p:nvSpPr>
          <p:cNvPr id="3" name="内容占位符 2"/>
          <p:cNvSpPr>
            <a:spLocks noGrp="1"/>
          </p:cNvSpPr>
          <p:nvPr>
            <p:ph sz="quarter" idx="1"/>
          </p:nvPr>
        </p:nvSpPr>
        <p:spPr>
          <a:xfrm>
            <a:off x="914400" y="1447800"/>
            <a:ext cx="7772400" cy="5005536"/>
          </a:xfrm>
        </p:spPr>
        <p:txBody>
          <a:bodyPr>
            <a:normAutofit/>
          </a:bodyPr>
          <a:lstStyle/>
          <a:p>
            <a:r>
              <a:rPr lang="en-US" altLang="zh-CN" dirty="0"/>
              <a:t>2017</a:t>
            </a:r>
            <a:r>
              <a:rPr lang="zh-CN" altLang="zh-CN" dirty="0"/>
              <a:t>年</a:t>
            </a:r>
            <a:r>
              <a:rPr lang="en-US" altLang="zh-CN" dirty="0"/>
              <a:t>9</a:t>
            </a:r>
            <a:r>
              <a:rPr lang="zh-CN" altLang="zh-CN" dirty="0"/>
              <a:t>月，教育部党组书记、部长陈宝生在《人民日报》撰文，吹响了“课堂革命”的号角</a:t>
            </a:r>
            <a:r>
              <a:rPr lang="zh-CN" altLang="zh-CN" dirty="0" smtClean="0"/>
              <a:t>。</a:t>
            </a:r>
            <a:endParaRPr lang="en-US" altLang="zh-CN" dirty="0" smtClean="0"/>
          </a:p>
          <a:p>
            <a:r>
              <a:rPr lang="en-US" altLang="zh-CN" dirty="0" smtClean="0"/>
              <a:t>2018</a:t>
            </a:r>
            <a:r>
              <a:rPr lang="zh-CN" altLang="en-US" dirty="0" smtClean="0"/>
              <a:t>年，高校教学成果特等奖</a:t>
            </a:r>
            <a:endParaRPr lang="en-US" altLang="zh-CN" dirty="0" smtClean="0"/>
          </a:p>
          <a:p>
            <a:pPr lvl="1"/>
            <a:r>
              <a:rPr lang="zh-CN" altLang="en-US" dirty="0" smtClean="0">
                <a:solidFill>
                  <a:srgbClr val="FF0000"/>
                </a:solidFill>
              </a:rPr>
              <a:t>以课堂教学改革为突破口的一流本科教育川大实践</a:t>
            </a:r>
            <a:r>
              <a:rPr lang="en-US" altLang="zh-CN" dirty="0" smtClean="0">
                <a:solidFill>
                  <a:srgbClr val="FF0000"/>
                </a:solidFill>
              </a:rPr>
              <a:t>——</a:t>
            </a:r>
            <a:r>
              <a:rPr lang="zh-CN" altLang="en-US" dirty="0" smtClean="0">
                <a:solidFill>
                  <a:srgbClr val="FF0000"/>
                </a:solidFill>
              </a:rPr>
              <a:t>四川大学</a:t>
            </a:r>
            <a:endParaRPr lang="en-US" altLang="zh-CN" dirty="0" smtClean="0">
              <a:solidFill>
                <a:srgbClr val="FF0000"/>
              </a:solidFill>
            </a:endParaRPr>
          </a:p>
          <a:p>
            <a:pPr lvl="1"/>
            <a:r>
              <a:rPr lang="zh-CN" altLang="en-US" dirty="0" smtClean="0">
                <a:solidFill>
                  <a:srgbClr val="FF0000"/>
                </a:solidFill>
              </a:rPr>
              <a:t>深度融合信息技术的高校人才培养体系重构与探索实践</a:t>
            </a:r>
            <a:r>
              <a:rPr lang="en-US" altLang="zh-CN" dirty="0" smtClean="0">
                <a:solidFill>
                  <a:srgbClr val="FF0000"/>
                </a:solidFill>
              </a:rPr>
              <a:t>——</a:t>
            </a:r>
            <a:r>
              <a:rPr lang="zh-CN" altLang="en-US" dirty="0" smtClean="0">
                <a:solidFill>
                  <a:srgbClr val="FF0000"/>
                </a:solidFill>
              </a:rPr>
              <a:t>华中师范大学</a:t>
            </a:r>
            <a:endParaRPr lang="en-US" altLang="zh-CN" dirty="0" smtClean="0">
              <a:solidFill>
                <a:srgbClr val="FF0000"/>
              </a:solidFill>
            </a:endParaRPr>
          </a:p>
          <a:p>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学习情境设计</a:t>
            </a:r>
            <a:endParaRPr lang="zh-CN" altLang="en-US" dirty="0"/>
          </a:p>
        </p:txBody>
      </p:sp>
      <p:sp>
        <p:nvSpPr>
          <p:cNvPr id="3" name="内容占位符 2"/>
          <p:cNvSpPr>
            <a:spLocks noGrp="1"/>
          </p:cNvSpPr>
          <p:nvPr>
            <p:ph sz="quarter" idx="1"/>
          </p:nvPr>
        </p:nvSpPr>
        <p:spPr/>
        <p:txBody>
          <a:bodyPr/>
          <a:lstStyle/>
          <a:p>
            <a:r>
              <a:rPr lang="zh-CN" altLang="zh-CN" sz="2400" dirty="0">
                <a:solidFill>
                  <a:srgbClr val="00B050"/>
                </a:solidFill>
                <a:latin typeface="华文琥珀" panose="02010800040101010101" pitchFamily="2" charset="-122"/>
                <a:ea typeface="华文琥珀" panose="02010800040101010101" pitchFamily="2" charset="-122"/>
              </a:rPr>
              <a:t>（</a:t>
            </a:r>
            <a:r>
              <a:rPr lang="en-US" altLang="zh-CN" sz="2400" dirty="0">
                <a:solidFill>
                  <a:srgbClr val="00B050"/>
                </a:solidFill>
                <a:latin typeface="华文琥珀" panose="02010800040101010101" pitchFamily="2" charset="-122"/>
                <a:ea typeface="华文琥珀" panose="02010800040101010101" pitchFamily="2" charset="-122"/>
              </a:rPr>
              <a:t>4</a:t>
            </a:r>
            <a:r>
              <a:rPr lang="zh-CN" altLang="zh-CN" sz="2400" dirty="0">
                <a:solidFill>
                  <a:srgbClr val="00B050"/>
                </a:solidFill>
                <a:latin typeface="华文琥珀" panose="02010800040101010101" pitchFamily="2" charset="-122"/>
                <a:ea typeface="华文琥珀" panose="02010800040101010101" pitchFamily="2" charset="-122"/>
              </a:rPr>
              <a:t>）创设协作情境。</a:t>
            </a:r>
            <a:r>
              <a:rPr lang="zh-CN" altLang="zh-CN" dirty="0"/>
              <a:t>设计协作环境是利用网上多种交流工具如</a:t>
            </a:r>
            <a:r>
              <a:rPr lang="en-US" altLang="zh-CN" dirty="0"/>
              <a:t>MSN</a:t>
            </a:r>
            <a:r>
              <a:rPr lang="zh-CN" altLang="zh-CN" dirty="0"/>
              <a:t>、</a:t>
            </a:r>
            <a:r>
              <a:rPr lang="en-US" altLang="zh-CN" dirty="0"/>
              <a:t>E-mail</a:t>
            </a:r>
            <a:r>
              <a:rPr lang="zh-CN" altLang="zh-CN" dirty="0"/>
              <a:t>、</a:t>
            </a:r>
            <a:r>
              <a:rPr lang="en-US" altLang="zh-CN" dirty="0"/>
              <a:t>QQ</a:t>
            </a:r>
            <a:r>
              <a:rPr lang="zh-CN" altLang="zh-CN" dirty="0"/>
              <a:t>等，通过“角色扮演”等方式进行学习，针对某一个问题展开讨论交流，共同完成目标任务</a:t>
            </a:r>
            <a:r>
              <a:rPr lang="zh-CN" altLang="zh-CN" dirty="0" smtClean="0"/>
              <a:t>。</a:t>
            </a:r>
            <a:endParaRPr lang="en-US" altLang="zh-CN" dirty="0" smtClean="0"/>
          </a:p>
          <a:p>
            <a:pPr lvl="1"/>
            <a:r>
              <a:rPr lang="zh-CN" altLang="zh-CN" dirty="0"/>
              <a:t>协作情境创设的目的是在自主学习的基础上，通过小组讨论、协商和角色扮演等不同策略，以进一步完善和深化对主题的意义建构。整个协作学习过程均由教师组织引导。</a:t>
            </a:r>
          </a:p>
          <a:p>
            <a:endParaRPr lang="zh-CN" altLang="zh-C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学习过程设计</a:t>
            </a:r>
            <a:endParaRPr lang="zh-CN" altLang="en-US" dirty="0"/>
          </a:p>
        </p:txBody>
      </p:sp>
      <p:sp>
        <p:nvSpPr>
          <p:cNvPr id="3" name="内容占位符 2"/>
          <p:cNvSpPr>
            <a:spLocks noGrp="1"/>
          </p:cNvSpPr>
          <p:nvPr>
            <p:ph sz="quarter" idx="1"/>
          </p:nvPr>
        </p:nvSpPr>
        <p:spPr>
          <a:xfrm>
            <a:off x="683568" y="1484784"/>
            <a:ext cx="8064896" cy="3960440"/>
          </a:xfrm>
        </p:spPr>
        <p:txBody>
          <a:bodyPr>
            <a:noAutofit/>
          </a:bodyPr>
          <a:lstStyle/>
          <a:p>
            <a:r>
              <a:rPr lang="zh-CN" altLang="zh-CN" sz="2400" b="1" dirty="0">
                <a:solidFill>
                  <a:srgbClr val="0070C0"/>
                </a:solidFill>
              </a:rPr>
              <a:t>课前，</a:t>
            </a:r>
            <a:r>
              <a:rPr lang="zh-CN" altLang="zh-CN" sz="2400" dirty="0"/>
              <a:t>教师在网络学习空中预设资源、创建活动，引导学生主动探索问题，借助分析工具了解学生对学习内容的掌握情况，根据学生的差异性，师生共同制定学习目标</a:t>
            </a:r>
            <a:r>
              <a:rPr lang="zh-CN" altLang="zh-CN" sz="2400" dirty="0" smtClean="0"/>
              <a:t>；</a:t>
            </a:r>
            <a:endParaRPr lang="en-US" altLang="zh-CN" sz="2400" dirty="0" smtClean="0"/>
          </a:p>
          <a:p>
            <a:r>
              <a:rPr lang="zh-CN" altLang="zh-CN" sz="2400" b="1" dirty="0" smtClean="0">
                <a:solidFill>
                  <a:srgbClr val="0070C0"/>
                </a:solidFill>
              </a:rPr>
              <a:t>课</a:t>
            </a:r>
            <a:r>
              <a:rPr lang="zh-CN" altLang="zh-CN" sz="2400" b="1" dirty="0">
                <a:solidFill>
                  <a:srgbClr val="0070C0"/>
                </a:solidFill>
              </a:rPr>
              <a:t>中，</a:t>
            </a:r>
            <a:r>
              <a:rPr lang="zh-CN" altLang="zh-CN" sz="2400" dirty="0"/>
              <a:t>重在合作探究，教师引导学生对容易感到疑惑的知识和不易掌握的技能进行同伴互助、合作探究，在完成预设教学内容的基础上进行适度拓展</a:t>
            </a:r>
            <a:r>
              <a:rPr lang="zh-CN" altLang="zh-CN" sz="2400" dirty="0" smtClean="0"/>
              <a:t>；</a:t>
            </a:r>
            <a:endParaRPr lang="en-US" altLang="zh-CN" sz="2400" dirty="0" smtClean="0"/>
          </a:p>
          <a:p>
            <a:r>
              <a:rPr lang="zh-CN" altLang="zh-CN" sz="2400" b="1" dirty="0" smtClean="0">
                <a:solidFill>
                  <a:srgbClr val="0070C0"/>
                </a:solidFill>
              </a:rPr>
              <a:t>课后</a:t>
            </a:r>
            <a:r>
              <a:rPr lang="zh-CN" altLang="zh-CN" sz="2400" b="1" dirty="0">
                <a:solidFill>
                  <a:srgbClr val="0070C0"/>
                </a:solidFill>
              </a:rPr>
              <a:t>，</a:t>
            </a:r>
            <a:r>
              <a:rPr lang="zh-CN" altLang="zh-CN" sz="2400" dirty="0" smtClean="0"/>
              <a:t>注重</a:t>
            </a:r>
            <a:r>
              <a:rPr lang="zh-CN" altLang="zh-CN" sz="2400" dirty="0"/>
              <a:t>评价和反思，师生在网络学习空间中互动，共同对知识和技能学习进行小结和反思，共同建立基础性、提高性、挑战性等多种拓展资源和拓展活动</a:t>
            </a:r>
            <a:r>
              <a:rPr lang="zh-CN" altLang="zh-CN" sz="2400" dirty="0" smtClean="0"/>
              <a:t>。</a:t>
            </a:r>
            <a:endParaRPr lang="zh-CN" alt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矩形 8"/>
          <p:cNvSpPr/>
          <p:nvPr/>
        </p:nvSpPr>
        <p:spPr>
          <a:xfrm>
            <a:off x="683568" y="5445224"/>
            <a:ext cx="8352928" cy="1200329"/>
          </a:xfrm>
          <a:prstGeom prst="rect">
            <a:avLst/>
          </a:prstGeom>
        </p:spPr>
        <p:txBody>
          <a:bodyPr wrap="square">
            <a:spAutoFit/>
          </a:bodyPr>
          <a:lstStyle/>
          <a:p>
            <a:r>
              <a:rPr lang="zh-CN" altLang="en-US" sz="2400" b="1" dirty="0" smtClean="0">
                <a:solidFill>
                  <a:srgbClr val="00B050"/>
                </a:solidFill>
                <a:latin typeface="华文琥珀" panose="02010800040101010101" pitchFamily="2" charset="-122"/>
                <a:ea typeface="华文琥珀" panose="02010800040101010101" pitchFamily="2" charset="-122"/>
              </a:rPr>
              <a:t>评价要求：</a:t>
            </a:r>
            <a:r>
              <a:rPr lang="zh-CN" altLang="en-US" sz="2400" dirty="0" smtClean="0"/>
              <a:t>教学环节细致</a:t>
            </a:r>
            <a:r>
              <a:rPr lang="zh-CN" altLang="en-US" sz="2400" dirty="0"/>
              <a:t>，教学活动多样，教学互动深入。整体设计方案</a:t>
            </a:r>
            <a:r>
              <a:rPr lang="zh-CN" altLang="en-US" sz="2400" dirty="0" smtClean="0"/>
              <a:t>围绕教学</a:t>
            </a:r>
            <a:r>
              <a:rPr lang="zh-CN" altLang="en-US" sz="2400" dirty="0"/>
              <a:t>任务要求、符合学生认知规律、满足个性学习需求。</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学习资源设计</a:t>
            </a:r>
            <a:endParaRPr lang="zh-CN" altLang="en-US" dirty="0"/>
          </a:p>
        </p:txBody>
      </p:sp>
      <p:sp>
        <p:nvSpPr>
          <p:cNvPr id="3" name="内容占位符 2"/>
          <p:cNvSpPr>
            <a:spLocks noGrp="1"/>
          </p:cNvSpPr>
          <p:nvPr>
            <p:ph sz="quarter" idx="1"/>
          </p:nvPr>
        </p:nvSpPr>
        <p:spPr/>
        <p:txBody>
          <a:bodyPr>
            <a:normAutofit fontScale="92500" lnSpcReduction="10000"/>
          </a:bodyPr>
          <a:lstStyle/>
          <a:p>
            <a:r>
              <a:rPr lang="en-US" altLang="zh-CN" dirty="0"/>
              <a:t>2018</a:t>
            </a:r>
            <a:r>
              <a:rPr lang="zh-CN" altLang="zh-CN" dirty="0"/>
              <a:t>年，教育部推出首批</a:t>
            </a:r>
            <a:r>
              <a:rPr lang="en-US" altLang="zh-CN" dirty="0"/>
              <a:t>490</a:t>
            </a:r>
            <a:r>
              <a:rPr lang="zh-CN" altLang="zh-CN" dirty="0"/>
              <a:t>门“国家精品在线开放课程</a:t>
            </a:r>
            <a:r>
              <a:rPr lang="zh-CN" altLang="zh-CN" dirty="0" smtClean="0"/>
              <a:t>”</a:t>
            </a:r>
            <a:endParaRPr lang="en-US" altLang="zh-CN" dirty="0" smtClean="0"/>
          </a:p>
          <a:p>
            <a:r>
              <a:rPr lang="zh-CN" altLang="zh-CN" dirty="0"/>
              <a:t>“利用”在先、慎重“引进”、“校本”</a:t>
            </a:r>
            <a:r>
              <a:rPr lang="zh-CN" altLang="zh-CN" dirty="0" smtClean="0"/>
              <a:t>特色</a:t>
            </a:r>
            <a:endParaRPr lang="en-US" altLang="zh-CN" dirty="0" smtClean="0"/>
          </a:p>
          <a:p>
            <a:r>
              <a:rPr lang="zh-CN" altLang="zh-CN" dirty="0">
                <a:solidFill>
                  <a:srgbClr val="FF0000"/>
                </a:solidFill>
                <a:latin typeface="华文琥珀" panose="02010800040101010101" pitchFamily="2" charset="-122"/>
                <a:ea typeface="华文琥珀" panose="02010800040101010101" pitchFamily="2" charset="-122"/>
              </a:rPr>
              <a:t>“以教为主”转向</a:t>
            </a:r>
            <a:r>
              <a:rPr lang="zh-CN" altLang="zh-CN" dirty="0" smtClean="0">
                <a:solidFill>
                  <a:srgbClr val="FF0000"/>
                </a:solidFill>
                <a:latin typeface="华文琥珀" panose="02010800040101010101" pitchFamily="2" charset="-122"/>
                <a:ea typeface="华文琥珀" panose="02010800040101010101" pitchFamily="2" charset="-122"/>
              </a:rPr>
              <a:t>“学教并重”</a:t>
            </a:r>
            <a:r>
              <a:rPr lang="zh-CN" altLang="en-US" dirty="0" smtClean="0">
                <a:solidFill>
                  <a:srgbClr val="FF0000"/>
                </a:solidFill>
                <a:latin typeface="华文琥珀" panose="02010800040101010101" pitchFamily="2" charset="-122"/>
                <a:ea typeface="华文琥珀" panose="02010800040101010101" pitchFamily="2" charset="-122"/>
              </a:rPr>
              <a:t>（教育部文件）</a:t>
            </a:r>
            <a:endParaRPr lang="en-US" altLang="zh-CN" dirty="0" smtClean="0">
              <a:solidFill>
                <a:srgbClr val="FF0000"/>
              </a:solidFill>
              <a:latin typeface="华文琥珀" panose="02010800040101010101" pitchFamily="2" charset="-122"/>
              <a:ea typeface="华文琥珀" panose="02010800040101010101" pitchFamily="2" charset="-122"/>
            </a:endParaRPr>
          </a:p>
          <a:p>
            <a:pPr lvl="1"/>
            <a:r>
              <a:rPr lang="zh-CN" altLang="zh-CN" dirty="0" smtClean="0"/>
              <a:t>不仅</a:t>
            </a:r>
            <a:r>
              <a:rPr lang="zh-CN" altLang="zh-CN" dirty="0"/>
              <a:t>开发素材、课件类资源，更要开发支持学生自主探究、协作交流和研究性学习的有关资源，服务学生</a:t>
            </a:r>
            <a:r>
              <a:rPr lang="zh-CN" altLang="zh-CN" dirty="0" smtClean="0"/>
              <a:t>个性化、多样化</a:t>
            </a:r>
            <a:r>
              <a:rPr lang="zh-CN" altLang="zh-CN" dirty="0"/>
              <a:t>的学习需求</a:t>
            </a:r>
            <a:r>
              <a:rPr lang="zh-CN" altLang="zh-CN" dirty="0" smtClean="0"/>
              <a:t>。</a:t>
            </a:r>
            <a:endParaRPr lang="en-US" altLang="zh-CN" dirty="0" smtClean="0"/>
          </a:p>
          <a:p>
            <a:r>
              <a:rPr lang="zh-CN" altLang="zh-CN" dirty="0" smtClean="0">
                <a:solidFill>
                  <a:srgbClr val="FF0000"/>
                </a:solidFill>
                <a:latin typeface="华文琥珀" panose="02010800040101010101" pitchFamily="2" charset="-122"/>
                <a:ea typeface="华文琥珀" panose="02010800040101010101" pitchFamily="2" charset="-122"/>
              </a:rPr>
              <a:t>“</a:t>
            </a:r>
            <a:r>
              <a:rPr lang="zh-CN" altLang="zh-CN" dirty="0">
                <a:solidFill>
                  <a:srgbClr val="FF0000"/>
                </a:solidFill>
                <a:latin typeface="华文琥珀" panose="02010800040101010101" pitchFamily="2" charset="-122"/>
                <a:ea typeface="华文琥珀" panose="02010800040101010101" pitchFamily="2" charset="-122"/>
              </a:rPr>
              <a:t>预设性资源”向“生成性资源”</a:t>
            </a:r>
            <a:r>
              <a:rPr lang="zh-CN" altLang="zh-CN" dirty="0" smtClean="0">
                <a:solidFill>
                  <a:srgbClr val="FF0000"/>
                </a:solidFill>
                <a:latin typeface="华文琥珀" panose="02010800040101010101" pitchFamily="2" charset="-122"/>
                <a:ea typeface="华文琥珀" panose="02010800040101010101" pitchFamily="2" charset="-122"/>
              </a:rPr>
              <a:t>转变</a:t>
            </a:r>
            <a:r>
              <a:rPr lang="zh-CN" altLang="en-US" dirty="0">
                <a:solidFill>
                  <a:srgbClr val="FF0000"/>
                </a:solidFill>
                <a:latin typeface="华文琥珀" panose="02010800040101010101" pitchFamily="2" charset="-122"/>
                <a:ea typeface="华文琥珀" panose="02010800040101010101" pitchFamily="2" charset="-122"/>
              </a:rPr>
              <a:t>（教育部文件</a:t>
            </a:r>
            <a:r>
              <a:rPr lang="zh-CN" altLang="en-US" dirty="0" smtClean="0">
                <a:solidFill>
                  <a:srgbClr val="FF0000"/>
                </a:solidFill>
                <a:latin typeface="华文琥珀" panose="02010800040101010101" pitchFamily="2" charset="-122"/>
                <a:ea typeface="华文琥珀" panose="02010800040101010101" pitchFamily="2" charset="-122"/>
              </a:rPr>
              <a:t>）</a:t>
            </a:r>
            <a:endParaRPr lang="en-US" altLang="zh-CN" dirty="0">
              <a:solidFill>
                <a:srgbClr val="FF0000"/>
              </a:solidFill>
              <a:latin typeface="华文琥珀" panose="02010800040101010101" pitchFamily="2" charset="-122"/>
              <a:ea typeface="华文琥珀" panose="02010800040101010101" pitchFamily="2" charset="-122"/>
            </a:endParaRPr>
          </a:p>
          <a:p>
            <a:pPr lvl="1"/>
            <a:r>
              <a:rPr lang="zh-CN" altLang="zh-CN" dirty="0"/>
              <a:t>学习是动态发展的过程，预设性的资源仅起到传递信息的作用，而难以满足学习者各种个性化的学习需求。学习者在使用资源、参与活动过程中会产生各种生成性信息，如批注、评论、作业等，而这些生成性资源对于后续学习者的学习和课程资源的改进具有重要作用。</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学习资源设计</a:t>
            </a:r>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208912" cy="482453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学习资源设计</a:t>
            </a:r>
            <a:endParaRPr lang="zh-CN" altLang="en-US" dirty="0"/>
          </a:p>
        </p:txBody>
      </p:sp>
      <p:sp>
        <p:nvSpPr>
          <p:cNvPr id="3" name="内容占位符 2"/>
          <p:cNvSpPr>
            <a:spLocks noGrp="1"/>
          </p:cNvSpPr>
          <p:nvPr>
            <p:ph sz="quarter" idx="1"/>
          </p:nvPr>
        </p:nvSpPr>
        <p:spPr/>
        <p:txBody>
          <a:bodyPr/>
          <a:lstStyle/>
          <a:p>
            <a:r>
              <a:rPr lang="zh-CN" altLang="en-US" dirty="0">
                <a:solidFill>
                  <a:srgbClr val="0070C0"/>
                </a:solidFill>
                <a:hlinkClick r:id="rId2" action="ppaction://hlinkfile"/>
              </a:rPr>
              <a:t>原数据标注</a:t>
            </a:r>
            <a:endParaRPr lang="en-US" altLang="zh-CN" dirty="0">
              <a:solidFill>
                <a:srgbClr val="0070C0"/>
              </a:solidFill>
            </a:endParaRPr>
          </a:p>
          <a:p>
            <a:pPr lvl="1"/>
            <a:r>
              <a:rPr lang="zh-CN" altLang="en-US" dirty="0">
                <a:solidFill>
                  <a:srgbClr val="0070C0"/>
                </a:solidFill>
                <a:latin typeface="Arial" panose="020B0604020202020204" pitchFamily="34" charset="0"/>
              </a:rPr>
              <a:t>元数据用于描述一个资源的分类、属性特征，</a:t>
            </a:r>
            <a:r>
              <a:rPr lang="zh-CN" altLang="en-US" u="sng" dirty="0">
                <a:solidFill>
                  <a:srgbClr val="0070C0"/>
                </a:solidFill>
                <a:latin typeface="Arial" panose="020B0604020202020204" pitchFamily="34" charset="0"/>
              </a:rPr>
              <a:t>如资源种类、所属学科、资源名称、资源描述、检索关键词、作者、版权人等</a:t>
            </a:r>
            <a:endParaRPr lang="en-US" altLang="zh-CN" u="sng" dirty="0">
              <a:solidFill>
                <a:srgbClr val="0070C0"/>
              </a:solidFill>
              <a:latin typeface="Arial" panose="020B0604020202020204" pitchFamily="34" charset="0"/>
            </a:endParaRPr>
          </a:p>
          <a:p>
            <a:pPr lvl="1"/>
            <a:r>
              <a:rPr lang="zh-CN" altLang="en-US" dirty="0">
                <a:solidFill>
                  <a:srgbClr val="0070C0"/>
                </a:solidFill>
                <a:latin typeface="Arial" panose="020B0604020202020204" pitchFamily="34" charset="0"/>
              </a:rPr>
              <a:t>标注元数据的目的是为了在软件平台中对资源进行检索、</a:t>
            </a:r>
            <a:r>
              <a:rPr lang="zh-CN" altLang="en-US" dirty="0" smtClean="0">
                <a:solidFill>
                  <a:srgbClr val="0070C0"/>
                </a:solidFill>
                <a:latin typeface="Arial" panose="020B0604020202020204" pitchFamily="34" charset="0"/>
              </a:rPr>
              <a:t>查找、定位、关联。</a:t>
            </a:r>
            <a:endParaRPr lang="en-US" altLang="zh-CN" dirty="0">
              <a:solidFill>
                <a:srgbClr val="0070C0"/>
              </a:solidFill>
              <a:latin typeface="Arial" panose="020B0604020202020204" pitchFamily="34" charset="0"/>
            </a:endParaRPr>
          </a:p>
          <a:p>
            <a:pPr lvl="1"/>
            <a:r>
              <a:rPr lang="zh-CN" altLang="en-US" dirty="0">
                <a:solidFill>
                  <a:srgbClr val="0070C0"/>
                </a:solidFill>
                <a:latin typeface="Arial" panose="020B0604020202020204" pitchFamily="34" charset="0"/>
              </a:rPr>
              <a:t>在海量的资源库中，如果没有元数据对资源进行分类和描述，资源难以被真正有效地</a:t>
            </a:r>
            <a:r>
              <a:rPr lang="zh-CN" altLang="en-US" dirty="0" smtClean="0">
                <a:solidFill>
                  <a:srgbClr val="0070C0"/>
                </a:solidFill>
                <a:latin typeface="Arial" panose="020B0604020202020204" pitchFamily="34" charset="0"/>
              </a:rPr>
              <a:t>使用，资源与资源、资源与学习者间很难建立精准关联。</a:t>
            </a:r>
            <a:endParaRPr lang="en-US" altLang="zh-CN" dirty="0">
              <a:solidFill>
                <a:srgbClr val="0070C0"/>
              </a:solidFill>
              <a:latin typeface="Arial" panose="020B0604020202020204" pitchFamily="34" charset="0"/>
            </a:endParaRPr>
          </a:p>
          <a:p>
            <a:pPr lvl="1"/>
            <a:r>
              <a:rPr lang="zh-CN" altLang="en-US" dirty="0">
                <a:solidFill>
                  <a:srgbClr val="0070C0"/>
                </a:solidFill>
                <a:latin typeface="Arial" panose="020B0604020202020204" pitchFamily="34" charset="0"/>
              </a:rPr>
              <a:t>数据标准可以参照</a:t>
            </a:r>
            <a:r>
              <a:rPr lang="en-US" altLang="zh-CN" dirty="0">
                <a:solidFill>
                  <a:srgbClr val="0070C0"/>
                </a:solidFill>
                <a:latin typeface="Arial" panose="020B0604020202020204" pitchFamily="34" charset="0"/>
              </a:rPr>
              <a:t>CELTS-3</a:t>
            </a:r>
            <a:r>
              <a:rPr lang="zh-CN" altLang="en-US" dirty="0">
                <a:solidFill>
                  <a:srgbClr val="0070C0"/>
                </a:solidFill>
                <a:latin typeface="Arial" panose="020B0604020202020204" pitchFamily="34" charset="0"/>
              </a:rPr>
              <a:t>、遵守</a:t>
            </a:r>
            <a:r>
              <a:rPr lang="en-US" altLang="zh-CN" dirty="0">
                <a:solidFill>
                  <a:srgbClr val="0070C0"/>
                </a:solidFill>
                <a:latin typeface="Arial" panose="020B0604020202020204" pitchFamily="34" charset="0"/>
              </a:rPr>
              <a:t>SCORM 2004</a:t>
            </a:r>
            <a:r>
              <a:rPr lang="zh-CN" altLang="en-US" dirty="0">
                <a:solidFill>
                  <a:srgbClr val="0070C0"/>
                </a:solidFill>
                <a:latin typeface="Arial" panose="020B0604020202020204" pitchFamily="34" charset="0"/>
              </a:rPr>
              <a:t>的</a:t>
            </a:r>
            <a:r>
              <a:rPr lang="en-US" altLang="zh-CN" dirty="0">
                <a:solidFill>
                  <a:srgbClr val="0070C0"/>
                </a:solidFill>
                <a:latin typeface="Arial" panose="020B0604020202020204" pitchFamily="34" charset="0"/>
              </a:rPr>
              <a:t>CAM</a:t>
            </a:r>
            <a:r>
              <a:rPr lang="zh-CN" altLang="en-US" dirty="0">
                <a:solidFill>
                  <a:srgbClr val="0070C0"/>
                </a:solidFill>
                <a:latin typeface="Arial" panose="020B0604020202020204" pitchFamily="34" charset="0"/>
              </a:rPr>
              <a:t>（内容聚合模型）中关于元数据的规定。</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学习资源设计</a:t>
            </a:r>
            <a:endParaRPr lang="zh-CN" altLang="en-US" dirty="0"/>
          </a:p>
        </p:txBody>
      </p:sp>
      <p:sp>
        <p:nvSpPr>
          <p:cNvPr id="3" name="内容占位符 2"/>
          <p:cNvSpPr>
            <a:spLocks noGrp="1"/>
          </p:cNvSpPr>
          <p:nvPr>
            <p:ph sz="quarter" idx="1"/>
          </p:nvPr>
        </p:nvSpPr>
        <p:spPr/>
        <p:txBody>
          <a:bodyPr/>
          <a:lstStyle/>
          <a:p>
            <a:endParaRPr lang="zh-CN" altLang="en-US"/>
          </a:p>
        </p:txBody>
      </p:sp>
      <p:pic>
        <p:nvPicPr>
          <p:cNvPr id="4"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748506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学习环境设计</a:t>
            </a:r>
          </a:p>
        </p:txBody>
      </p:sp>
      <p:sp>
        <p:nvSpPr>
          <p:cNvPr id="3" name="内容占位符 2"/>
          <p:cNvSpPr>
            <a:spLocks noGrp="1"/>
          </p:cNvSpPr>
          <p:nvPr>
            <p:ph sz="quarter" idx="1"/>
          </p:nvPr>
        </p:nvSpPr>
        <p:spPr/>
        <p:txBody>
          <a:bodyPr/>
          <a:lstStyle/>
          <a:p>
            <a:r>
              <a:rPr lang="zh-CN" altLang="en-US" dirty="0" smtClean="0"/>
              <a:t>与</a:t>
            </a:r>
            <a:r>
              <a:rPr lang="zh-CN" altLang="zh-CN" dirty="0" smtClean="0"/>
              <a:t>项目</a:t>
            </a:r>
            <a:r>
              <a:rPr lang="zh-CN" altLang="zh-CN" dirty="0"/>
              <a:t>教学、案例教学、情景教学、工作过程导向</a:t>
            </a:r>
            <a:r>
              <a:rPr lang="zh-CN" altLang="zh-CN" dirty="0" smtClean="0"/>
              <a:t>教学</a:t>
            </a:r>
            <a:r>
              <a:rPr lang="zh-CN" altLang="en-US" dirty="0" smtClean="0"/>
              <a:t>相适应的环境</a:t>
            </a:r>
            <a:endParaRPr lang="en-US" altLang="zh-CN" dirty="0" smtClean="0"/>
          </a:p>
          <a:p>
            <a:pPr lvl="1"/>
            <a:r>
              <a:rPr lang="zh-CN" altLang="zh-CN" dirty="0"/>
              <a:t>学习空间（如物理环境、网络环境、座位布局</a:t>
            </a:r>
            <a:r>
              <a:rPr lang="zh-CN" altLang="zh-CN" dirty="0" smtClean="0"/>
              <a:t>）</a:t>
            </a:r>
            <a:endParaRPr lang="en-US" altLang="zh-CN" dirty="0" smtClean="0"/>
          </a:p>
          <a:p>
            <a:pPr lvl="1"/>
            <a:r>
              <a:rPr lang="zh-CN" altLang="zh-CN" dirty="0" smtClean="0"/>
              <a:t>信息技术</a:t>
            </a:r>
            <a:r>
              <a:rPr lang="zh-CN" altLang="zh-CN" dirty="0"/>
              <a:t>（如资源获取、内容呈现、交互工具等</a:t>
            </a:r>
            <a:r>
              <a:rPr lang="zh-CN" altLang="zh-CN" dirty="0" smtClean="0"/>
              <a:t>）</a:t>
            </a:r>
            <a:endParaRPr lang="en-US" altLang="zh-CN" dirty="0" smtClean="0"/>
          </a:p>
          <a:p>
            <a:pPr lvl="1"/>
            <a:r>
              <a:rPr lang="zh-CN" altLang="zh-CN" dirty="0" smtClean="0"/>
              <a:t>教学</a:t>
            </a:r>
            <a:r>
              <a:rPr lang="zh-CN" altLang="zh-CN" dirty="0"/>
              <a:t>方法（如情景创设、学习活动等）</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学习评价设计</a:t>
            </a:r>
            <a:endParaRPr lang="zh-CN" altLang="en-US" dirty="0"/>
          </a:p>
        </p:txBody>
      </p:sp>
      <p:sp>
        <p:nvSpPr>
          <p:cNvPr id="3" name="内容占位符 2"/>
          <p:cNvSpPr>
            <a:spLocks noGrp="1"/>
          </p:cNvSpPr>
          <p:nvPr>
            <p:ph sz="quarter" idx="1"/>
          </p:nvPr>
        </p:nvSpPr>
        <p:spPr/>
        <p:txBody>
          <a:bodyPr/>
          <a:lstStyle/>
          <a:p>
            <a:r>
              <a:rPr lang="zh-CN" altLang="zh-CN" b="1" dirty="0"/>
              <a:t>教学目标达成度</a:t>
            </a:r>
            <a:r>
              <a:rPr lang="zh-CN" altLang="zh-CN" b="1" dirty="0" smtClean="0"/>
              <a:t>评价</a:t>
            </a:r>
            <a:endParaRPr lang="en-US" altLang="zh-CN" b="1" dirty="0" smtClean="0"/>
          </a:p>
          <a:p>
            <a:r>
              <a:rPr lang="zh-CN" altLang="zh-CN" b="1" dirty="0"/>
              <a:t>学习过程性</a:t>
            </a:r>
            <a:r>
              <a:rPr lang="zh-CN" altLang="zh-CN" b="1" dirty="0" smtClean="0"/>
              <a:t>评价</a:t>
            </a:r>
            <a:endParaRPr lang="en-US" altLang="zh-CN" b="1" dirty="0" smtClean="0"/>
          </a:p>
          <a:p>
            <a:pPr lvl="1"/>
            <a:r>
              <a:rPr lang="zh-CN" altLang="en-US" b="1" dirty="0" smtClean="0"/>
              <a:t>教育部文件：</a:t>
            </a:r>
            <a:endParaRPr lang="en-US" altLang="zh-CN" b="1" dirty="0" smtClean="0"/>
          </a:p>
          <a:p>
            <a:pPr lvl="2"/>
            <a:r>
              <a:rPr lang="zh-CN" altLang="zh-CN" dirty="0" smtClean="0"/>
              <a:t>重点</a:t>
            </a:r>
            <a:r>
              <a:rPr lang="zh-CN" altLang="zh-CN" dirty="0"/>
              <a:t>考核学生运用知识分析与解决问题的能力</a:t>
            </a:r>
            <a:r>
              <a:rPr lang="zh-CN" altLang="zh-CN" dirty="0" smtClean="0"/>
              <a:t>；</a:t>
            </a:r>
            <a:endParaRPr lang="en-US" altLang="zh-CN" dirty="0" smtClean="0"/>
          </a:p>
          <a:p>
            <a:pPr lvl="2"/>
            <a:r>
              <a:rPr lang="zh-CN" altLang="zh-CN" dirty="0" smtClean="0"/>
              <a:t>提倡</a:t>
            </a:r>
            <a:r>
              <a:rPr lang="zh-CN" altLang="zh-CN" dirty="0"/>
              <a:t>展示学生思维、表达等能力的考核</a:t>
            </a:r>
            <a:r>
              <a:rPr lang="zh-CN" altLang="zh-CN" dirty="0" smtClean="0"/>
              <a:t>；</a:t>
            </a:r>
            <a:endParaRPr lang="en-US" altLang="zh-CN" dirty="0" smtClean="0"/>
          </a:p>
          <a:p>
            <a:pPr lvl="2"/>
            <a:r>
              <a:rPr lang="zh-CN" altLang="zh-CN" dirty="0" smtClean="0"/>
              <a:t>提倡</a:t>
            </a:r>
            <a:r>
              <a:rPr lang="zh-CN" altLang="zh-CN" dirty="0"/>
              <a:t>任务式、案例式、项目式等考核方式</a:t>
            </a:r>
            <a:r>
              <a:rPr lang="zh-CN" altLang="zh-CN" dirty="0" smtClean="0"/>
              <a:t>。</a:t>
            </a:r>
            <a:endParaRPr lang="en-US" altLang="zh-CN" dirty="0" smtClean="0"/>
          </a:p>
          <a:p>
            <a:pPr lvl="2"/>
            <a:r>
              <a:rPr lang="zh-CN" altLang="zh-CN" dirty="0" smtClean="0"/>
              <a:t>实行</a:t>
            </a:r>
            <a:r>
              <a:rPr lang="zh-CN" altLang="zh-CN" dirty="0"/>
              <a:t>教师评价与学生评价相结合、过程性评价与终结性评价相结合的多元评价方式。</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结束语</a:t>
            </a:r>
            <a:endParaRPr lang="zh-CN" altLang="en-US" dirty="0"/>
          </a:p>
        </p:txBody>
      </p:sp>
      <p:sp>
        <p:nvSpPr>
          <p:cNvPr id="3" name="内容占位符 2"/>
          <p:cNvSpPr>
            <a:spLocks noGrp="1"/>
          </p:cNvSpPr>
          <p:nvPr>
            <p:ph sz="quarter" idx="1"/>
          </p:nvPr>
        </p:nvSpPr>
        <p:spPr/>
        <p:txBody>
          <a:bodyPr>
            <a:normAutofit/>
          </a:bodyPr>
          <a:lstStyle/>
          <a:p>
            <a:r>
              <a:rPr lang="zh-CN" altLang="en-US" dirty="0"/>
              <a:t>由于教学科目与教学内容</a:t>
            </a:r>
            <a:r>
              <a:rPr lang="zh-CN" altLang="en-US" dirty="0" smtClean="0"/>
              <a:t>的不同， 信息化教学</a:t>
            </a:r>
            <a:r>
              <a:rPr lang="zh-CN" altLang="en-US" dirty="0"/>
              <a:t>设计的方法</a:t>
            </a:r>
            <a:r>
              <a:rPr lang="zh-CN" altLang="en-US" dirty="0" smtClean="0"/>
              <a:t>、步骤及评价要点也可能存在较大</a:t>
            </a:r>
            <a:r>
              <a:rPr lang="zh-CN" altLang="en-US" dirty="0"/>
              <a:t>差异，</a:t>
            </a:r>
            <a:r>
              <a:rPr lang="zh-CN" altLang="en-US" dirty="0" smtClean="0"/>
              <a:t>因此教学</a:t>
            </a:r>
            <a:r>
              <a:rPr lang="zh-CN" altLang="en-US" dirty="0"/>
              <a:t>设计也应遵循课程之间的差异，且不可千 篇 一 律 </a:t>
            </a:r>
            <a:r>
              <a:rPr lang="zh-CN" altLang="en-US" dirty="0" smtClean="0"/>
              <a:t>，生 </a:t>
            </a:r>
            <a:r>
              <a:rPr lang="zh-CN" altLang="en-US" dirty="0"/>
              <a:t>搬 硬 套 </a:t>
            </a:r>
            <a:r>
              <a:rPr lang="zh-CN" altLang="en-US" dirty="0" smtClean="0"/>
              <a:t>，而 </a:t>
            </a:r>
            <a:r>
              <a:rPr lang="zh-CN" altLang="en-US" dirty="0"/>
              <a:t>应 根 据教 学 内 容 与 教 学 要 求 的 实 际 </a:t>
            </a:r>
            <a:r>
              <a:rPr lang="zh-CN" altLang="en-US" dirty="0" smtClean="0"/>
              <a:t>情况，灵活</a:t>
            </a:r>
            <a:r>
              <a:rPr lang="zh-CN" altLang="en-US" dirty="0"/>
              <a:t>地</a:t>
            </a:r>
            <a:r>
              <a:rPr lang="zh-CN" altLang="en-US" dirty="0" smtClean="0"/>
              <a:t>遵循教学</a:t>
            </a:r>
            <a:r>
              <a:rPr lang="zh-CN" altLang="en-US" dirty="0"/>
              <a:t>设计的原则， 选择适当的教学资源，运用科学的</a:t>
            </a:r>
            <a:r>
              <a:rPr lang="zh-CN" altLang="en-US" dirty="0" smtClean="0"/>
              <a:t>、可操作</a:t>
            </a:r>
            <a:r>
              <a:rPr lang="zh-CN" altLang="en-US" dirty="0"/>
              <a:t>的教学</a:t>
            </a:r>
            <a:r>
              <a:rPr lang="zh-CN" altLang="en-US" dirty="0" smtClean="0"/>
              <a:t>方法进行</a:t>
            </a:r>
            <a:r>
              <a:rPr lang="zh-CN" altLang="en-US" dirty="0"/>
              <a:t>实施，从而使素质教育、创新教育真正落到实处。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参考资源</a:t>
            </a:r>
            <a:endParaRPr lang="zh-CN" altLang="en-US" dirty="0"/>
          </a:p>
        </p:txBody>
      </p:sp>
      <p:sp>
        <p:nvSpPr>
          <p:cNvPr id="3" name="内容占位符 2"/>
          <p:cNvSpPr>
            <a:spLocks noGrp="1"/>
          </p:cNvSpPr>
          <p:nvPr>
            <p:ph sz="quarter" idx="1"/>
          </p:nvPr>
        </p:nvSpPr>
        <p:spPr/>
        <p:txBody>
          <a:bodyPr/>
          <a:lstStyle/>
          <a:p>
            <a:r>
              <a:rPr lang="en-US" altLang="zh-CN" dirty="0">
                <a:hlinkClick r:id="rId2"/>
              </a:rPr>
              <a:t>http://</a:t>
            </a:r>
            <a:r>
              <a:rPr lang="en-US" altLang="zh-CN" dirty="0" smtClean="0">
                <a:hlinkClick r:id="rId2"/>
              </a:rPr>
              <a:t>sour.njcit.cn/main.htm</a:t>
            </a:r>
            <a:r>
              <a:rPr lang="en-US" altLang="zh-CN" dirty="0" smtClean="0"/>
              <a:t>   </a:t>
            </a:r>
            <a:r>
              <a:rPr lang="zh-CN" altLang="en-US" dirty="0" smtClean="0"/>
              <a:t>南京信息职业技术学院资源网</a:t>
            </a:r>
            <a:endParaRPr lang="en-US" altLang="zh-CN" dirty="0" smtClean="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92896"/>
            <a:ext cx="7020272" cy="327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5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t>
            </a:r>
            <a:r>
              <a:rPr lang="zh-CN" altLang="zh-CN" b="1" dirty="0"/>
              <a:t>课堂革命</a:t>
            </a:r>
            <a:r>
              <a:rPr lang="en-US" altLang="zh-CN" b="1" dirty="0"/>
              <a:t>”</a:t>
            </a:r>
            <a:r>
              <a:rPr lang="zh-CN" altLang="zh-CN" b="1" dirty="0"/>
              <a:t>要遵循怎样的</a:t>
            </a:r>
            <a:r>
              <a:rPr lang="zh-CN" altLang="zh-CN" b="1" dirty="0" smtClean="0"/>
              <a:t>基本原则</a:t>
            </a:r>
            <a:endParaRPr lang="zh-CN" altLang="en-US" dirty="0"/>
          </a:p>
        </p:txBody>
      </p:sp>
      <p:sp>
        <p:nvSpPr>
          <p:cNvPr id="3" name="内容占位符 2"/>
          <p:cNvSpPr>
            <a:spLocks noGrp="1"/>
          </p:cNvSpPr>
          <p:nvPr>
            <p:ph sz="quarter" idx="1"/>
          </p:nvPr>
        </p:nvSpPr>
        <p:spPr/>
        <p:txBody>
          <a:bodyPr>
            <a:normAutofit lnSpcReduction="10000"/>
          </a:bodyPr>
          <a:lstStyle/>
          <a:p>
            <a:r>
              <a:rPr lang="zh-CN" altLang="zh-CN" b="1" dirty="0">
                <a:solidFill>
                  <a:srgbClr val="FF0000"/>
                </a:solidFill>
              </a:rPr>
              <a:t>始终坚持以学习者为中心。</a:t>
            </a:r>
            <a:r>
              <a:rPr lang="zh-CN" altLang="zh-CN" b="1" dirty="0"/>
              <a:t>为不同层次、不同类型的受教育者提供个性化、多样化、高质量的教育服务，促进学习者主动学习、释放潜能、全面发展</a:t>
            </a:r>
            <a:r>
              <a:rPr lang="zh-CN" altLang="zh-CN" b="1" dirty="0" smtClean="0"/>
              <a:t>。</a:t>
            </a:r>
            <a:r>
              <a:rPr lang="en-US" altLang="zh-CN" b="1" dirty="0" smtClean="0">
                <a:solidFill>
                  <a:srgbClr val="FF0000"/>
                </a:solidFill>
              </a:rPr>
              <a:t>——</a:t>
            </a:r>
            <a:r>
              <a:rPr lang="zh-CN" altLang="zh-CN" b="1" dirty="0">
                <a:solidFill>
                  <a:srgbClr val="FF0000"/>
                </a:solidFill>
              </a:rPr>
              <a:t>教育部部长陈宝生</a:t>
            </a:r>
            <a:r>
              <a:rPr lang="zh-CN" altLang="zh-CN" dirty="0">
                <a:solidFill>
                  <a:srgbClr val="FF0000"/>
                </a:solidFill>
              </a:rPr>
              <a:t> </a:t>
            </a:r>
            <a:endParaRPr lang="en-US" altLang="zh-CN" dirty="0" smtClean="0">
              <a:solidFill>
                <a:srgbClr val="FF0000"/>
              </a:solidFill>
            </a:endParaRPr>
          </a:p>
          <a:p>
            <a:endParaRPr lang="en-US" altLang="zh-CN" dirty="0">
              <a:solidFill>
                <a:srgbClr val="FF0000"/>
              </a:solidFill>
            </a:endParaRPr>
          </a:p>
          <a:p>
            <a:r>
              <a:rPr lang="zh-CN" altLang="en-US" dirty="0" smtClean="0">
                <a:solidFill>
                  <a:srgbClr val="FF0000"/>
                </a:solidFill>
              </a:rPr>
              <a:t>如何实现以学习者为中心？</a:t>
            </a:r>
            <a:endParaRPr lang="en-US" altLang="zh-CN" dirty="0" smtClean="0">
              <a:solidFill>
                <a:srgbClr val="FF0000"/>
              </a:solidFill>
            </a:endParaRPr>
          </a:p>
          <a:p>
            <a:r>
              <a:rPr lang="zh-CN" altLang="en-US" dirty="0" smtClean="0">
                <a:solidFill>
                  <a:srgbClr val="FF0000"/>
                </a:solidFill>
              </a:rPr>
              <a:t>学生的个体特征是多样的，有差异，每个学生需求可能是不同。</a:t>
            </a:r>
            <a:endParaRPr lang="en-US" altLang="zh-CN" dirty="0" smtClean="0">
              <a:solidFill>
                <a:srgbClr val="FF0000"/>
              </a:solidFill>
            </a:endParaRPr>
          </a:p>
          <a:p>
            <a:r>
              <a:rPr lang="zh-CN" altLang="en-US" dirty="0">
                <a:solidFill>
                  <a:srgbClr val="0070C0"/>
                </a:solidFill>
              </a:rPr>
              <a:t>传统</a:t>
            </a:r>
            <a:r>
              <a:rPr lang="zh-CN" altLang="en-US" dirty="0" smtClean="0">
                <a:solidFill>
                  <a:srgbClr val="0070C0"/>
                </a:solidFill>
              </a:rPr>
              <a:t>课堂无法实现以学习者为中心。</a:t>
            </a:r>
            <a:endParaRPr lang="en-US" altLang="zh-CN" dirty="0" smtClean="0">
              <a:solidFill>
                <a:srgbClr val="0070C0"/>
              </a:solidFill>
            </a:endParaRPr>
          </a:p>
          <a:p>
            <a:pPr lvl="1"/>
            <a:r>
              <a:rPr lang="zh-CN" altLang="en-US" dirty="0" smtClean="0">
                <a:solidFill>
                  <a:srgbClr val="0070C0"/>
                </a:solidFill>
              </a:rPr>
              <a:t>传统</a:t>
            </a:r>
            <a:r>
              <a:rPr lang="zh-CN" altLang="en-US" dirty="0">
                <a:solidFill>
                  <a:srgbClr val="0070C0"/>
                </a:solidFill>
              </a:rPr>
              <a:t>课堂能</a:t>
            </a:r>
            <a:r>
              <a:rPr lang="zh-CN" altLang="en-US" dirty="0" smtClean="0">
                <a:solidFill>
                  <a:srgbClr val="0070C0"/>
                </a:solidFill>
              </a:rPr>
              <a:t>解决的问题</a:t>
            </a:r>
            <a:r>
              <a:rPr lang="zh-CN" altLang="en-US" dirty="0">
                <a:solidFill>
                  <a:srgbClr val="0070C0"/>
                </a:solidFill>
              </a:rPr>
              <a:t>不需要信息化，信息化一定是为</a:t>
            </a:r>
            <a:r>
              <a:rPr lang="zh-CN" altLang="en-US" dirty="0" smtClean="0">
                <a:solidFill>
                  <a:srgbClr val="0070C0"/>
                </a:solidFill>
              </a:rPr>
              <a:t>解决传统课堂问题</a:t>
            </a:r>
            <a:r>
              <a:rPr lang="zh-CN" altLang="en-US" dirty="0">
                <a:solidFill>
                  <a:srgbClr val="0070C0"/>
                </a:solidFill>
              </a:rPr>
              <a:t>提供</a:t>
            </a:r>
            <a:r>
              <a:rPr lang="zh-CN" altLang="en-US" dirty="0" smtClean="0">
                <a:solidFill>
                  <a:srgbClr val="0070C0"/>
                </a:solidFill>
              </a:rPr>
              <a:t>支撑的。</a:t>
            </a:r>
            <a:endParaRPr lang="en-US" altLang="zh-CN" dirty="0" smtClean="0">
              <a:solidFill>
                <a:srgbClr val="0070C0"/>
              </a:solidFill>
            </a:endParaRPr>
          </a:p>
          <a:p>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参考资源</a:t>
            </a:r>
          </a:p>
        </p:txBody>
      </p:sp>
      <p:sp>
        <p:nvSpPr>
          <p:cNvPr id="3" name="内容占位符 2"/>
          <p:cNvSpPr>
            <a:spLocks noGrp="1"/>
          </p:cNvSpPr>
          <p:nvPr>
            <p:ph sz="quarter" idx="1"/>
          </p:nvPr>
        </p:nvSpPr>
        <p:spPr/>
        <p:txBody>
          <a:bodyPr/>
          <a:lstStyle/>
          <a:p>
            <a:r>
              <a:rPr lang="zh-CN" altLang="en-US" dirty="0">
                <a:hlinkClick r:id="rId2"/>
              </a:rPr>
              <a:t>http://www.nerc.edu.cn/FrontEnd/Media/open_default.</a:t>
            </a:r>
            <a:r>
              <a:rPr lang="zh-CN" altLang="en-US" dirty="0" smtClean="0">
                <a:hlinkClick r:id="rId2"/>
              </a:rPr>
              <a:t>aspx</a:t>
            </a:r>
            <a:r>
              <a:rPr lang="zh-CN" altLang="en-US" dirty="0" smtClean="0"/>
              <a:t>  国家数字化资源学习中心</a:t>
            </a:r>
            <a:endParaRPr lang="en-US" altLang="zh-CN" dirty="0" smtClean="0"/>
          </a:p>
          <a:p>
            <a:endParaRPr lang="zh-CN" altLang="en-US" dirty="0"/>
          </a:p>
          <a:p>
            <a:endParaRPr lang="zh-CN" altLang="en-US"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20888"/>
            <a:ext cx="7740352" cy="404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9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3765" y="908720"/>
            <a:ext cx="7258595" cy="584775"/>
          </a:xfrm>
          <a:prstGeom prst="rect">
            <a:avLst/>
          </a:prstGeom>
        </p:spPr>
        <p:txBody>
          <a:bodyPr wrap="square">
            <a:spAutoFit/>
          </a:bodyPr>
          <a:lstStyle/>
          <a:p>
            <a:r>
              <a:rPr lang="zh-CN" altLang="zh-CN" sz="3200" dirty="0">
                <a:solidFill>
                  <a:srgbClr val="FF0000"/>
                </a:solidFill>
              </a:rPr>
              <a:t>习近平在北京大学师生座谈会上的讲话</a:t>
            </a:r>
          </a:p>
        </p:txBody>
      </p:sp>
      <p:sp>
        <p:nvSpPr>
          <p:cNvPr id="5" name="矩形 4"/>
          <p:cNvSpPr/>
          <p:nvPr/>
        </p:nvSpPr>
        <p:spPr>
          <a:xfrm>
            <a:off x="1187624" y="2204864"/>
            <a:ext cx="6826547" cy="2062103"/>
          </a:xfrm>
          <a:prstGeom prst="rect">
            <a:avLst/>
          </a:prstGeom>
        </p:spPr>
        <p:txBody>
          <a:bodyPr wrap="square">
            <a:spAutoFit/>
          </a:bodyPr>
          <a:lstStyle/>
          <a:p>
            <a:r>
              <a:rPr lang="en-US" altLang="zh-CN" sz="3200" dirty="0" smtClean="0"/>
              <a:t>        </a:t>
            </a:r>
            <a:r>
              <a:rPr lang="zh-CN" altLang="zh-CN" sz="3200" dirty="0" smtClean="0">
                <a:latin typeface="华文琥珀" panose="02010800040101010101" pitchFamily="2" charset="-122"/>
                <a:ea typeface="华文琥珀" panose="02010800040101010101" pitchFamily="2" charset="-122"/>
              </a:rPr>
              <a:t>随着</a:t>
            </a:r>
            <a:r>
              <a:rPr lang="zh-CN" altLang="zh-CN" sz="3200" dirty="0">
                <a:latin typeface="华文琥珀" panose="02010800040101010101" pitchFamily="2" charset="-122"/>
                <a:ea typeface="华文琥珀" panose="02010800040101010101" pitchFamily="2" charset="-122"/>
              </a:rPr>
              <a:t>信息化不断发展，知识获取方式和传授方式、教和学关系都发生了革命性变化。这也对教师队伍能力和水平提出了新的更高的要求</a:t>
            </a:r>
            <a:endParaRPr lang="zh-CN" altLang="en-US" sz="3200" dirty="0">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这个更高要求是什么？</a:t>
            </a:r>
            <a:endParaRPr lang="zh-CN" altLang="en-US" dirty="0"/>
          </a:p>
        </p:txBody>
      </p:sp>
      <p:sp>
        <p:nvSpPr>
          <p:cNvPr id="3" name="内容占位符 2"/>
          <p:cNvSpPr>
            <a:spLocks noGrp="1"/>
          </p:cNvSpPr>
          <p:nvPr>
            <p:ph sz="quarter" idx="1"/>
          </p:nvPr>
        </p:nvSpPr>
        <p:spPr/>
        <p:txBody>
          <a:bodyPr/>
          <a:lstStyle/>
          <a:p>
            <a:r>
              <a:rPr lang="zh-CN" altLang="en-US" sz="3200" dirty="0" smtClean="0">
                <a:solidFill>
                  <a:srgbClr val="0070C0"/>
                </a:solidFill>
                <a:latin typeface="华文琥珀" pitchFamily="2" charset="-122"/>
                <a:ea typeface="华文琥珀" pitchFamily="2" charset="-122"/>
              </a:rPr>
              <a:t>简单说：就是信息化教学设计与实施能力。</a:t>
            </a:r>
            <a:endParaRPr lang="en-US" altLang="zh-CN" sz="3200" dirty="0" smtClean="0">
              <a:solidFill>
                <a:srgbClr val="0070C0"/>
              </a:solidFill>
              <a:latin typeface="华文琥珀" pitchFamily="2" charset="-122"/>
              <a:ea typeface="华文琥珀" pitchFamily="2" charset="-122"/>
            </a:endParaRPr>
          </a:p>
          <a:p>
            <a:pPr hangingPunct="0"/>
            <a:r>
              <a:rPr lang="en-US" altLang="zh-CN" dirty="0" smtClean="0"/>
              <a:t>《2019</a:t>
            </a:r>
            <a:r>
              <a:rPr lang="zh-CN" altLang="zh-CN" dirty="0"/>
              <a:t>年全国职业院校技能</a:t>
            </a:r>
            <a:r>
              <a:rPr lang="zh-CN" altLang="zh-CN" dirty="0" smtClean="0"/>
              <a:t>大赛教学</a:t>
            </a:r>
            <a:r>
              <a:rPr lang="zh-CN" altLang="zh-CN" dirty="0"/>
              <a:t>能力比赛</a:t>
            </a:r>
            <a:r>
              <a:rPr lang="zh-CN" altLang="zh-CN" dirty="0" smtClean="0"/>
              <a:t>方案</a:t>
            </a:r>
            <a:r>
              <a:rPr lang="en-US" altLang="zh-CN" dirty="0" smtClean="0"/>
              <a:t>》</a:t>
            </a:r>
            <a:r>
              <a:rPr lang="zh-CN" altLang="en-US" dirty="0" smtClean="0"/>
              <a:t>中的要求：</a:t>
            </a:r>
            <a:endParaRPr lang="zh-CN" altLang="zh-CN" dirty="0"/>
          </a:p>
          <a:p>
            <a:pPr lvl="1"/>
            <a:r>
              <a:rPr lang="zh-CN" altLang="zh-CN" dirty="0">
                <a:solidFill>
                  <a:srgbClr val="FF0000"/>
                </a:solidFill>
                <a:latin typeface="华文琥珀" pitchFamily="2" charset="-122"/>
                <a:ea typeface="华文琥珀" pitchFamily="2" charset="-122"/>
              </a:rPr>
              <a:t>运用大数据、人工智能等现代信息技术，构建以学习者为中心的教育生态</a:t>
            </a:r>
            <a:endParaRPr lang="en-US" altLang="zh-CN" dirty="0">
              <a:solidFill>
                <a:srgbClr val="FF0000"/>
              </a:solidFill>
              <a:latin typeface="华文琥珀" pitchFamily="2" charset="-122"/>
              <a:ea typeface="华文琥珀" pitchFamily="2" charset="-122"/>
            </a:endParaRPr>
          </a:p>
          <a:p>
            <a:pPr lvl="1"/>
            <a:r>
              <a:rPr lang="zh-CN" altLang="zh-CN" dirty="0" smtClean="0">
                <a:solidFill>
                  <a:srgbClr val="FF0000"/>
                </a:solidFill>
                <a:latin typeface="华文琥珀" pitchFamily="2" charset="-122"/>
                <a:ea typeface="华文琥珀" pitchFamily="2" charset="-122"/>
              </a:rPr>
              <a:t>教学</a:t>
            </a:r>
            <a:r>
              <a:rPr lang="zh-CN" altLang="zh-CN" dirty="0">
                <a:solidFill>
                  <a:srgbClr val="FF0000"/>
                </a:solidFill>
                <a:latin typeface="华文琥珀" pitchFamily="2" charset="-122"/>
                <a:ea typeface="华文琥珀" pitchFamily="2" charset="-122"/>
              </a:rPr>
              <a:t>设计、实施课堂教学、评价目标达成、进行反思改进的能力</a:t>
            </a:r>
            <a:endParaRPr lang="en-US" altLang="zh-CN" dirty="0">
              <a:solidFill>
                <a:srgbClr val="FF0000"/>
              </a:solidFill>
              <a:latin typeface="华文琥珀" pitchFamily="2" charset="-122"/>
              <a:ea typeface="华文琥珀" pitchFamily="2" charset="-122"/>
            </a:endParaRPr>
          </a:p>
        </p:txBody>
      </p:sp>
    </p:spTree>
    <p:extLst>
      <p:ext uri="{BB962C8B-B14F-4D97-AF65-F5344CB8AC3E}">
        <p14:creationId xmlns:p14="http://schemas.microsoft.com/office/powerpoint/2010/main" val="223777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这个更高要求是什么？</a:t>
            </a:r>
          </a:p>
        </p:txBody>
      </p:sp>
      <p:sp>
        <p:nvSpPr>
          <p:cNvPr id="3" name="内容占位符 2"/>
          <p:cNvSpPr>
            <a:spLocks noGrp="1"/>
          </p:cNvSpPr>
          <p:nvPr>
            <p:ph sz="quarter" idx="1"/>
          </p:nvPr>
        </p:nvSpPr>
        <p:spPr/>
        <p:txBody>
          <a:bodyPr>
            <a:normAutofit/>
          </a:bodyPr>
          <a:lstStyle/>
          <a:p>
            <a:r>
              <a:rPr lang="zh-CN" altLang="en-US" sz="2800" dirty="0" smtClean="0">
                <a:solidFill>
                  <a:srgbClr val="0070C0"/>
                </a:solidFill>
                <a:latin typeface="华文琥珀" pitchFamily="2" charset="-122"/>
                <a:ea typeface="华文琥珀" pitchFamily="2" charset="-122"/>
              </a:rPr>
              <a:t>通俗讲：</a:t>
            </a:r>
            <a:r>
              <a:rPr lang="zh-CN" altLang="en-US" sz="2800" dirty="0" smtClean="0">
                <a:solidFill>
                  <a:srgbClr val="00B050"/>
                </a:solidFill>
                <a:latin typeface="华文琥珀" pitchFamily="2" charset="-122"/>
                <a:ea typeface="华文琥珀" pitchFamily="2" charset="-122"/>
              </a:rPr>
              <a:t>真正实现学生主体</a:t>
            </a:r>
            <a:endParaRPr lang="en-US" altLang="zh-CN" sz="2800" dirty="0" smtClean="0">
              <a:solidFill>
                <a:srgbClr val="00B050"/>
              </a:solidFill>
              <a:latin typeface="华文琥珀" pitchFamily="2" charset="-122"/>
              <a:ea typeface="华文琥珀" pitchFamily="2" charset="-122"/>
            </a:endParaRPr>
          </a:p>
          <a:p>
            <a:pPr lvl="1"/>
            <a:r>
              <a:rPr lang="zh-CN" altLang="en-US" dirty="0">
                <a:solidFill>
                  <a:srgbClr val="0070C0"/>
                </a:solidFill>
                <a:latin typeface="华文琥珀" pitchFamily="2" charset="-122"/>
                <a:ea typeface="华文琥珀" pitchFamily="2" charset="-122"/>
              </a:rPr>
              <a:t>情感上：</a:t>
            </a:r>
            <a:r>
              <a:rPr lang="zh-CN" altLang="en-US" sz="2200" dirty="0">
                <a:solidFill>
                  <a:srgbClr val="FF0000"/>
                </a:solidFill>
                <a:latin typeface="华文琥珀" panose="02010800040101010101" pitchFamily="2" charset="-122"/>
                <a:ea typeface="华文琥珀" panose="02010800040101010101" pitchFamily="2" charset="-122"/>
              </a:rPr>
              <a:t>教师</a:t>
            </a:r>
            <a:r>
              <a:rPr lang="zh-CN" altLang="zh-CN" sz="2200" dirty="0">
                <a:solidFill>
                  <a:srgbClr val="FF0000"/>
                </a:solidFill>
                <a:latin typeface="华文琥珀" panose="02010800040101010101" pitchFamily="2" charset="-122"/>
                <a:ea typeface="华文琥珀" panose="02010800040101010101" pitchFamily="2" charset="-122"/>
              </a:rPr>
              <a:t>内心</a:t>
            </a:r>
            <a:r>
              <a:rPr lang="zh-CN" altLang="en-US" sz="2200" dirty="0">
                <a:solidFill>
                  <a:srgbClr val="FF0000"/>
                </a:solidFill>
                <a:latin typeface="华文琥珀" panose="02010800040101010101" pitchFamily="2" charset="-122"/>
                <a:ea typeface="华文琥珀" panose="02010800040101010101" pitchFamily="2" charset="-122"/>
              </a:rPr>
              <a:t>真正</a:t>
            </a:r>
            <a:r>
              <a:rPr lang="zh-CN" altLang="zh-CN" sz="2200" dirty="0">
                <a:solidFill>
                  <a:srgbClr val="FF0000"/>
                </a:solidFill>
                <a:latin typeface="华文琥珀" panose="02010800040101010101" pitchFamily="2" charset="-122"/>
                <a:ea typeface="华文琥珀" panose="02010800040101010101" pitchFamily="2" charset="-122"/>
              </a:rPr>
              <a:t>想着</a:t>
            </a:r>
            <a:r>
              <a:rPr lang="zh-CN" altLang="en-US" sz="2200" dirty="0">
                <a:solidFill>
                  <a:srgbClr val="FF0000"/>
                </a:solidFill>
                <a:latin typeface="华文琥珀" panose="02010800040101010101" pitchFamily="2" charset="-122"/>
                <a:ea typeface="华文琥珀" panose="02010800040101010101" pitchFamily="2" charset="-122"/>
              </a:rPr>
              <a:t>学生</a:t>
            </a:r>
            <a:r>
              <a:rPr lang="zh-CN" altLang="zh-CN" sz="2200" dirty="0">
                <a:solidFill>
                  <a:srgbClr val="FF0000"/>
                </a:solidFill>
                <a:latin typeface="华文琥珀" panose="02010800040101010101" pitchFamily="2" charset="-122"/>
                <a:ea typeface="华文琥珀" panose="02010800040101010101" pitchFamily="2" charset="-122"/>
              </a:rPr>
              <a:t>的发展</a:t>
            </a:r>
            <a:r>
              <a:rPr lang="zh-CN" altLang="en-US" sz="2200" dirty="0">
                <a:solidFill>
                  <a:srgbClr val="FF0000"/>
                </a:solidFill>
                <a:latin typeface="华文琥珀" panose="02010800040101010101" pitchFamily="2" charset="-122"/>
                <a:ea typeface="华文琥珀" panose="02010800040101010101" pitchFamily="2" charset="-122"/>
              </a:rPr>
              <a:t>。</a:t>
            </a:r>
            <a:r>
              <a:rPr lang="zh-CN" altLang="en-US" dirty="0" smtClean="0"/>
              <a:t>有</a:t>
            </a:r>
            <a:r>
              <a:rPr lang="zh-CN" altLang="zh-CN" dirty="0"/>
              <a:t>从心灵的深处有一种从油锅里</a:t>
            </a:r>
            <a:r>
              <a:rPr lang="zh-CN" altLang="zh-CN" dirty="0" smtClean="0"/>
              <a:t>捞</a:t>
            </a:r>
            <a:r>
              <a:rPr lang="zh-CN" altLang="en-US" dirty="0" smtClean="0"/>
              <a:t>学生</a:t>
            </a:r>
            <a:r>
              <a:rPr lang="zh-CN" altLang="zh-CN" dirty="0" smtClean="0"/>
              <a:t>的</a:t>
            </a:r>
            <a:r>
              <a:rPr lang="zh-CN" altLang="en-US" dirty="0" smtClean="0"/>
              <a:t>使命感。</a:t>
            </a:r>
            <a:endParaRPr lang="en-US" altLang="zh-CN" dirty="0" smtClean="0"/>
          </a:p>
          <a:p>
            <a:pPr marL="548640" lvl="2" indent="-274320">
              <a:spcBef>
                <a:spcPts val="580"/>
              </a:spcBef>
              <a:buClr>
                <a:schemeClr val="accent1"/>
              </a:buClr>
            </a:pPr>
            <a:r>
              <a:rPr lang="zh-CN" altLang="en-US" dirty="0">
                <a:solidFill>
                  <a:srgbClr val="0070C0"/>
                </a:solidFill>
                <a:latin typeface="华文琥珀" pitchFamily="2" charset="-122"/>
                <a:ea typeface="华文琥珀" pitchFamily="2" charset="-122"/>
              </a:rPr>
              <a:t>观念上：</a:t>
            </a:r>
            <a:r>
              <a:rPr lang="zh-CN" altLang="zh-CN" dirty="0"/>
              <a:t>教师是学生学习激情的点燃者</a:t>
            </a:r>
            <a:r>
              <a:rPr lang="zh-CN" altLang="zh-CN" dirty="0" smtClean="0"/>
              <a:t>，是</a:t>
            </a:r>
            <a:r>
              <a:rPr lang="zh-CN" altLang="zh-CN" dirty="0"/>
              <a:t>学生学会学习方法的传授者</a:t>
            </a:r>
            <a:r>
              <a:rPr lang="zh-CN" altLang="zh-CN" dirty="0" smtClean="0"/>
              <a:t>，</a:t>
            </a:r>
            <a:r>
              <a:rPr lang="zh-CN" altLang="zh-CN" dirty="0"/>
              <a:t>是学生攀登知识高峰的引导者</a:t>
            </a:r>
            <a:r>
              <a:rPr lang="zh-CN" altLang="zh-CN" dirty="0" smtClean="0"/>
              <a:t>，是</a:t>
            </a:r>
            <a:r>
              <a:rPr lang="zh-CN" altLang="zh-CN" dirty="0"/>
              <a:t>学生破解知识难题和人生困惑的点拨者</a:t>
            </a:r>
            <a:r>
              <a:rPr lang="zh-CN" altLang="zh-CN" dirty="0" smtClean="0"/>
              <a:t>，是</a:t>
            </a:r>
            <a:r>
              <a:rPr lang="zh-CN" altLang="zh-CN" dirty="0"/>
              <a:t>课堂教学资源的整合者。总之</a:t>
            </a:r>
            <a:r>
              <a:rPr lang="zh-CN" altLang="zh-CN" dirty="0">
                <a:solidFill>
                  <a:srgbClr val="FF0000"/>
                </a:solidFill>
                <a:latin typeface="华文琥珀" panose="02010800040101010101" pitchFamily="2" charset="-122"/>
                <a:ea typeface="华文琥珀" panose="02010800040101010101" pitchFamily="2" charset="-122"/>
              </a:rPr>
              <a:t>教师是学生学习的服务者</a:t>
            </a:r>
            <a:r>
              <a:rPr lang="zh-CN" altLang="zh-CN" dirty="0" smtClean="0">
                <a:solidFill>
                  <a:srgbClr val="FF0000"/>
                </a:solidFill>
                <a:latin typeface="华文琥珀" panose="02010800040101010101" pitchFamily="2" charset="-122"/>
                <a:ea typeface="华文琥珀" panose="02010800040101010101" pitchFamily="2" charset="-122"/>
              </a:rPr>
              <a:t>。</a:t>
            </a:r>
            <a:endParaRPr lang="en-US" altLang="zh-CN" dirty="0" smtClean="0">
              <a:solidFill>
                <a:srgbClr val="FF0000"/>
              </a:solidFill>
              <a:latin typeface="华文琥珀" panose="02010800040101010101" pitchFamily="2" charset="-122"/>
              <a:ea typeface="华文琥珀" panose="02010800040101010101" pitchFamily="2" charset="-122"/>
            </a:endParaRPr>
          </a:p>
          <a:p>
            <a:pPr marL="548640" lvl="2" indent="-274320">
              <a:spcBef>
                <a:spcPts val="580"/>
              </a:spcBef>
              <a:buClr>
                <a:schemeClr val="accent1"/>
              </a:buClr>
            </a:pPr>
            <a:r>
              <a:rPr lang="zh-CN" altLang="zh-CN" dirty="0">
                <a:solidFill>
                  <a:srgbClr val="0070C0"/>
                </a:solidFill>
                <a:latin typeface="华文琥珀" pitchFamily="2" charset="-122"/>
                <a:ea typeface="华文琥珀" pitchFamily="2" charset="-122"/>
              </a:rPr>
              <a:t>技术</a:t>
            </a:r>
            <a:r>
              <a:rPr lang="zh-CN" altLang="en-US" dirty="0">
                <a:solidFill>
                  <a:srgbClr val="0070C0"/>
                </a:solidFill>
                <a:latin typeface="华文琥珀" pitchFamily="2" charset="-122"/>
                <a:ea typeface="华文琥珀" pitchFamily="2" charset="-122"/>
              </a:rPr>
              <a:t>上：</a:t>
            </a:r>
            <a:r>
              <a:rPr lang="zh-CN" altLang="en-US" dirty="0"/>
              <a:t>教师能按</a:t>
            </a:r>
            <a:r>
              <a:rPr lang="zh-CN" altLang="zh-CN" dirty="0" smtClean="0"/>
              <a:t>学生</a:t>
            </a:r>
            <a:r>
              <a:rPr lang="zh-CN" altLang="en-US" dirty="0" smtClean="0"/>
              <a:t>个</a:t>
            </a:r>
            <a:r>
              <a:rPr lang="zh-CN" altLang="zh-CN" dirty="0" smtClean="0"/>
              <a:t>性</a:t>
            </a:r>
            <a:r>
              <a:rPr lang="zh-CN" altLang="zh-CN" dirty="0"/>
              <a:t>发展的需要</a:t>
            </a:r>
            <a:r>
              <a:rPr lang="zh-CN" altLang="zh-CN" dirty="0" smtClean="0"/>
              <a:t>，</a:t>
            </a:r>
            <a:r>
              <a:rPr lang="zh-CN" altLang="en-US" dirty="0">
                <a:solidFill>
                  <a:srgbClr val="FF0000"/>
                </a:solidFill>
                <a:latin typeface="华文琥珀" panose="02010800040101010101" pitchFamily="2" charset="-122"/>
                <a:ea typeface="华文琥珀" panose="02010800040101010101" pitchFamily="2" charset="-122"/>
              </a:rPr>
              <a:t>探索和应用 适合</a:t>
            </a:r>
            <a:r>
              <a:rPr lang="zh-CN" altLang="zh-CN" dirty="0"/>
              <a:t>学生身心发展</a:t>
            </a:r>
            <a:r>
              <a:rPr lang="zh-CN" altLang="en-US" dirty="0"/>
              <a:t>和</a:t>
            </a:r>
            <a:r>
              <a:rPr lang="zh-CN" altLang="zh-CN" dirty="0"/>
              <a:t>知识</a:t>
            </a:r>
            <a:r>
              <a:rPr lang="zh-CN" altLang="en-US" dirty="0"/>
              <a:t>能力建构</a:t>
            </a:r>
            <a:r>
              <a:rPr lang="zh-CN" altLang="en-US" dirty="0">
                <a:solidFill>
                  <a:srgbClr val="FF0000"/>
                </a:solidFill>
                <a:latin typeface="华文琥珀" panose="02010800040101010101" pitchFamily="2" charset="-122"/>
                <a:ea typeface="华文琥珀" panose="02010800040101010101" pitchFamily="2" charset="-122"/>
              </a:rPr>
              <a:t>的教学模式</a:t>
            </a:r>
            <a:r>
              <a:rPr lang="zh-CN" altLang="en-US" dirty="0"/>
              <a:t>。</a:t>
            </a:r>
            <a:endParaRPr lang="zh-CN" altLang="zh-CN" dirty="0"/>
          </a:p>
          <a:p>
            <a:pPr lvl="1"/>
            <a:r>
              <a:rPr lang="zh-CN" altLang="en-US" dirty="0">
                <a:solidFill>
                  <a:srgbClr val="0070C0"/>
                </a:solidFill>
                <a:latin typeface="华文琥珀" pitchFamily="2" charset="-122"/>
                <a:ea typeface="华文琥珀" pitchFamily="2" charset="-122"/>
              </a:rPr>
              <a:t>行为上</a:t>
            </a:r>
            <a:r>
              <a:rPr lang="zh-CN" altLang="en-US" dirty="0" smtClean="0">
                <a:solidFill>
                  <a:srgbClr val="0070C0"/>
                </a:solidFill>
                <a:latin typeface="华文琥珀" pitchFamily="2" charset="-122"/>
                <a:ea typeface="华文琥珀" pitchFamily="2" charset="-122"/>
              </a:rPr>
              <a:t>：</a:t>
            </a:r>
            <a:r>
              <a:rPr lang="zh-CN" altLang="en-US" sz="2200" dirty="0">
                <a:solidFill>
                  <a:srgbClr val="FF0000"/>
                </a:solidFill>
                <a:latin typeface="华文琥珀" panose="02010800040101010101" pitchFamily="2" charset="-122"/>
                <a:ea typeface="华文琥珀" panose="02010800040101010101" pitchFamily="2" charset="-122"/>
              </a:rPr>
              <a:t>真改、真</a:t>
            </a:r>
            <a:r>
              <a:rPr lang="zh-CN" altLang="en-US" sz="2200" dirty="0" smtClean="0">
                <a:solidFill>
                  <a:srgbClr val="FF0000"/>
                </a:solidFill>
                <a:latin typeface="华文琥珀" panose="02010800040101010101" pitchFamily="2" charset="-122"/>
                <a:ea typeface="华文琥珀" panose="02010800040101010101" pitchFamily="2" charset="-122"/>
              </a:rPr>
              <a:t>做、做好。</a:t>
            </a:r>
            <a:endParaRPr lang="en-US" altLang="zh-CN" sz="2200" dirty="0">
              <a:solidFill>
                <a:srgbClr val="FF0000"/>
              </a:solidFill>
              <a:latin typeface="华文琥珀" panose="02010800040101010101" pitchFamily="2" charset="-122"/>
              <a:ea typeface="华文琥珀" panose="02010800040101010101" pitchFamily="2" charset="-122"/>
            </a:endParaRPr>
          </a:p>
          <a:p>
            <a:endParaRPr lang="en-US" altLang="zh-CN" dirty="0" smtClean="0"/>
          </a:p>
          <a:p>
            <a:endParaRPr lang="zh-CN" altLang="en-US" dirty="0"/>
          </a:p>
        </p:txBody>
      </p:sp>
    </p:spTree>
    <p:extLst>
      <p:ext uri="{BB962C8B-B14F-4D97-AF65-F5344CB8AC3E}">
        <p14:creationId xmlns:p14="http://schemas.microsoft.com/office/powerpoint/2010/main" val="165400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这个更高要求是什么？</a:t>
            </a:r>
          </a:p>
        </p:txBody>
      </p:sp>
      <p:sp>
        <p:nvSpPr>
          <p:cNvPr id="3" name="内容占位符 2"/>
          <p:cNvSpPr>
            <a:spLocks noGrp="1"/>
          </p:cNvSpPr>
          <p:nvPr>
            <p:ph sz="quarter" idx="1"/>
          </p:nvPr>
        </p:nvSpPr>
        <p:spPr/>
        <p:txBody>
          <a:bodyPr>
            <a:normAutofit fontScale="92500" lnSpcReduction="20000"/>
          </a:bodyPr>
          <a:lstStyle/>
          <a:p>
            <a:pPr marL="274320" lvl="2" indent="-274320">
              <a:spcBef>
                <a:spcPts val="580"/>
              </a:spcBef>
              <a:buClr>
                <a:schemeClr val="accent1"/>
              </a:buClr>
            </a:pPr>
            <a:r>
              <a:rPr lang="x-none" altLang="zh-CN" b="1" dirty="0" smtClean="0">
                <a:solidFill>
                  <a:srgbClr val="0070C0"/>
                </a:solidFill>
              </a:rPr>
              <a:t>意识与态度</a:t>
            </a:r>
            <a:endParaRPr lang="en-US" altLang="zh-CN" b="1" dirty="0" smtClean="0">
              <a:solidFill>
                <a:srgbClr val="0070C0"/>
              </a:solidFill>
            </a:endParaRPr>
          </a:p>
          <a:p>
            <a:pPr marL="548640" lvl="3" indent="-274320">
              <a:spcBef>
                <a:spcPts val="580"/>
              </a:spcBef>
              <a:buClr>
                <a:schemeClr val="accent1"/>
              </a:buClr>
            </a:pPr>
            <a:r>
              <a:rPr lang="zh-CN" altLang="zh-CN" dirty="0"/>
              <a:t>认识到信息技术的有效应用对于推进职业教育信息化、促进职业教育教学改革、创新职业教育教学模式、提高职业教育质量的重要</a:t>
            </a:r>
            <a:r>
              <a:rPr lang="zh-CN" altLang="zh-CN" dirty="0" smtClean="0"/>
              <a:t>作用</a:t>
            </a:r>
            <a:r>
              <a:rPr lang="zh-CN" altLang="en-US" dirty="0" smtClean="0"/>
              <a:t>；</a:t>
            </a:r>
            <a:r>
              <a:rPr lang="zh-CN" altLang="en-US" dirty="0" smtClean="0">
                <a:solidFill>
                  <a:srgbClr val="FF0000"/>
                </a:solidFill>
                <a:latin typeface="华文琥珀" pitchFamily="2" charset="-122"/>
                <a:ea typeface="华文琥珀" pitchFamily="2" charset="-122"/>
              </a:rPr>
              <a:t>有应用信息技术实施课改的愿望。</a:t>
            </a:r>
            <a:endParaRPr lang="en-US" altLang="zh-CN" dirty="0" smtClean="0">
              <a:solidFill>
                <a:srgbClr val="FF0000"/>
              </a:solidFill>
              <a:latin typeface="华文琥珀" pitchFamily="2" charset="-122"/>
              <a:ea typeface="华文琥珀" pitchFamily="2" charset="-122"/>
            </a:endParaRPr>
          </a:p>
          <a:p>
            <a:pPr marL="274320" lvl="2" indent="-274320">
              <a:spcBef>
                <a:spcPts val="580"/>
              </a:spcBef>
              <a:buClr>
                <a:schemeClr val="accent1"/>
              </a:buClr>
            </a:pPr>
            <a:r>
              <a:rPr lang="zh-CN" altLang="zh-CN" b="1" dirty="0">
                <a:solidFill>
                  <a:srgbClr val="0070C0"/>
                </a:solidFill>
              </a:rPr>
              <a:t>知识与技能</a:t>
            </a:r>
            <a:endParaRPr lang="en-US" altLang="zh-CN" b="1" dirty="0">
              <a:solidFill>
                <a:srgbClr val="0070C0"/>
              </a:solidFill>
            </a:endParaRPr>
          </a:p>
          <a:p>
            <a:pPr marL="548640" lvl="3" indent="-274320">
              <a:spcBef>
                <a:spcPts val="580"/>
              </a:spcBef>
              <a:buClr>
                <a:schemeClr val="accent1"/>
              </a:buClr>
            </a:pPr>
            <a:r>
              <a:rPr lang="zh-CN" altLang="zh-CN" sz="2100" dirty="0"/>
              <a:t>了解信息化教学的基本概念和理论基础</a:t>
            </a:r>
            <a:r>
              <a:rPr lang="zh-CN" altLang="en-US" sz="2100" dirty="0"/>
              <a:t>；</a:t>
            </a:r>
            <a:endParaRPr lang="en-US" altLang="zh-CN" sz="2100" dirty="0"/>
          </a:p>
          <a:p>
            <a:pPr marL="548640" lvl="3" indent="-274320">
              <a:spcBef>
                <a:spcPts val="580"/>
              </a:spcBef>
              <a:buClr>
                <a:schemeClr val="accent1"/>
              </a:buClr>
            </a:pPr>
            <a:r>
              <a:rPr lang="zh-CN" altLang="zh-CN" sz="2100" dirty="0"/>
              <a:t>掌握信息化环境下职业教育学生的学习特征；</a:t>
            </a:r>
          </a:p>
          <a:p>
            <a:pPr marL="548640" lvl="3" indent="-274320">
              <a:spcBef>
                <a:spcPts val="580"/>
              </a:spcBef>
              <a:buClr>
                <a:schemeClr val="accent1"/>
              </a:buClr>
            </a:pPr>
            <a:r>
              <a:rPr lang="zh-CN" altLang="zh-CN" sz="2100" dirty="0">
                <a:solidFill>
                  <a:srgbClr val="FF0000"/>
                </a:solidFill>
                <a:latin typeface="华文琥珀" pitchFamily="2" charset="-122"/>
                <a:ea typeface="华文琥珀" pitchFamily="2" charset="-122"/>
              </a:rPr>
              <a:t>掌握信息化环境下教学活动设计的程序与方法</a:t>
            </a:r>
            <a:r>
              <a:rPr lang="zh-CN" altLang="en-US" sz="2100" dirty="0"/>
              <a:t>；</a:t>
            </a:r>
            <a:endParaRPr lang="en-US" altLang="zh-CN" sz="2100" dirty="0"/>
          </a:p>
          <a:p>
            <a:pPr marL="548640" lvl="3" indent="-274320">
              <a:spcBef>
                <a:spcPts val="580"/>
              </a:spcBef>
              <a:buClr>
                <a:schemeClr val="accent1"/>
              </a:buClr>
            </a:pPr>
            <a:r>
              <a:rPr lang="zh-CN" altLang="zh-CN" sz="2100" dirty="0"/>
              <a:t>掌握收集、甄别、管理、应用与职业教育教学相关的各类教学资源的方法</a:t>
            </a:r>
            <a:endParaRPr lang="en-US" altLang="zh-CN" sz="2100" dirty="0"/>
          </a:p>
          <a:p>
            <a:pPr marL="274320" lvl="2" indent="-274320">
              <a:spcBef>
                <a:spcPts val="580"/>
              </a:spcBef>
              <a:buClr>
                <a:schemeClr val="accent1"/>
              </a:buClr>
            </a:pPr>
            <a:r>
              <a:rPr lang="x-none" altLang="zh-CN" sz="2100" b="1" dirty="0">
                <a:solidFill>
                  <a:srgbClr val="0070C0"/>
                </a:solidFill>
              </a:rPr>
              <a:t>应用与创新</a:t>
            </a:r>
            <a:endParaRPr lang="en-US" altLang="zh-CN" sz="2100" b="1" dirty="0">
              <a:solidFill>
                <a:srgbClr val="0070C0"/>
              </a:solidFill>
            </a:endParaRPr>
          </a:p>
          <a:p>
            <a:pPr marL="548640" lvl="3" indent="-274320">
              <a:spcBef>
                <a:spcPts val="580"/>
              </a:spcBef>
              <a:buClr>
                <a:schemeClr val="accent1"/>
              </a:buClr>
            </a:pPr>
            <a:r>
              <a:rPr lang="zh-CN" altLang="zh-CN" dirty="0"/>
              <a:t>识别和确定职业教育教学过程中的需求问题，开展信息化教学</a:t>
            </a:r>
            <a:r>
              <a:rPr lang="zh-CN" altLang="zh-CN" dirty="0" smtClean="0"/>
              <a:t>研究</a:t>
            </a:r>
            <a:r>
              <a:rPr lang="zh-CN" altLang="en-US" dirty="0" smtClean="0"/>
              <a:t>；</a:t>
            </a:r>
            <a:endParaRPr lang="en-US" altLang="zh-CN" dirty="0" smtClean="0"/>
          </a:p>
          <a:p>
            <a:pPr marL="548640" lvl="3" indent="-274320">
              <a:spcBef>
                <a:spcPts val="580"/>
              </a:spcBef>
              <a:buClr>
                <a:schemeClr val="accent1"/>
              </a:buClr>
            </a:pPr>
            <a:r>
              <a:rPr lang="zh-CN" altLang="zh-CN" dirty="0"/>
              <a:t>能利用信息技术与行业专家</a:t>
            </a:r>
            <a:r>
              <a:rPr lang="zh-CN" altLang="zh-CN" dirty="0" smtClean="0"/>
              <a:t>、教师</a:t>
            </a:r>
            <a:r>
              <a:rPr lang="zh-CN" altLang="en-US" dirty="0" smtClean="0"/>
              <a:t>、学生</a:t>
            </a:r>
            <a:r>
              <a:rPr lang="zh-CN" altLang="zh-CN" dirty="0" smtClean="0"/>
              <a:t>等开展教学</a:t>
            </a:r>
            <a:r>
              <a:rPr lang="zh-CN" altLang="zh-CN" dirty="0"/>
              <a:t>方面</a:t>
            </a:r>
            <a:r>
              <a:rPr lang="zh-CN" altLang="zh-CN" dirty="0" smtClean="0"/>
              <a:t>的分工</a:t>
            </a:r>
            <a:r>
              <a:rPr lang="zh-CN" altLang="zh-CN" dirty="0"/>
              <a:t>与</a:t>
            </a:r>
            <a:r>
              <a:rPr lang="zh-CN" altLang="zh-CN" dirty="0" smtClean="0"/>
              <a:t>协作</a:t>
            </a:r>
            <a:r>
              <a:rPr lang="zh-CN" altLang="en-US" dirty="0" smtClean="0"/>
              <a:t>；</a:t>
            </a:r>
            <a:endParaRPr lang="en-US" altLang="zh-CN" dirty="0" smtClean="0"/>
          </a:p>
          <a:p>
            <a:pPr marL="548640" lvl="3" indent="-274320">
              <a:spcBef>
                <a:spcPts val="580"/>
              </a:spcBef>
              <a:buClr>
                <a:schemeClr val="accent1"/>
              </a:buClr>
            </a:pPr>
            <a:r>
              <a:rPr lang="zh-CN" altLang="zh-CN" dirty="0">
                <a:solidFill>
                  <a:srgbClr val="FF0000"/>
                </a:solidFill>
                <a:latin typeface="华文琥珀" pitchFamily="2" charset="-122"/>
                <a:ea typeface="华文琥珀" pitchFamily="2" charset="-122"/>
              </a:rPr>
              <a:t>利用信息技术构建校企合作、工学结合、虚实结合的新型教学模式</a:t>
            </a:r>
            <a:endParaRPr lang="en-US" altLang="zh-CN" b="1" dirty="0" smtClean="0">
              <a:solidFill>
                <a:srgbClr val="FF0000"/>
              </a:solidFill>
              <a:latin typeface="华文琥珀" pitchFamily="2" charset="-122"/>
              <a:ea typeface="华文琥珀" pitchFamily="2" charset="-122"/>
            </a:endParaRPr>
          </a:p>
          <a:p>
            <a:pPr marL="274320" lvl="2" indent="-274320">
              <a:spcBef>
                <a:spcPts val="580"/>
              </a:spcBef>
              <a:buClr>
                <a:schemeClr val="accent1"/>
              </a:buClr>
            </a:pPr>
            <a:endParaRPr lang="zh-CN" altLang="zh-CN" b="1" dirty="0"/>
          </a:p>
          <a:p>
            <a:endParaRPr lang="zh-CN" altLang="en-US" dirty="0"/>
          </a:p>
        </p:txBody>
      </p:sp>
    </p:spTree>
    <p:extLst>
      <p:ext uri="{BB962C8B-B14F-4D97-AF65-F5344CB8AC3E}">
        <p14:creationId xmlns:p14="http://schemas.microsoft.com/office/powerpoint/2010/main" val="2953519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聚焦在二个方面</a:t>
            </a:r>
            <a:endParaRPr lang="zh-CN" altLang="en-US" dirty="0"/>
          </a:p>
        </p:txBody>
      </p:sp>
      <p:sp>
        <p:nvSpPr>
          <p:cNvPr id="3" name="内容占位符 2"/>
          <p:cNvSpPr>
            <a:spLocks noGrp="1"/>
          </p:cNvSpPr>
          <p:nvPr>
            <p:ph sz="quarter" idx="1"/>
          </p:nvPr>
        </p:nvSpPr>
        <p:spPr/>
        <p:txBody>
          <a:bodyPr>
            <a:normAutofit lnSpcReduction="10000"/>
          </a:bodyPr>
          <a:lstStyle/>
          <a:p>
            <a:r>
              <a:rPr lang="zh-CN" altLang="en-US" dirty="0" smtClean="0"/>
              <a:t>一是符合职业教育特征</a:t>
            </a:r>
            <a:endParaRPr lang="en-US" altLang="zh-CN" dirty="0" smtClean="0"/>
          </a:p>
          <a:p>
            <a:pPr lvl="1"/>
            <a:r>
              <a:rPr lang="zh-CN" altLang="zh-CN" dirty="0"/>
              <a:t>职业教育作为类型教育的三大</a:t>
            </a:r>
            <a:r>
              <a:rPr lang="zh-CN" altLang="zh-CN" dirty="0" smtClean="0"/>
              <a:t>特征</a:t>
            </a:r>
            <a:r>
              <a:rPr lang="zh-CN" altLang="en-US" dirty="0" smtClean="0"/>
              <a:t>（姜大源）</a:t>
            </a:r>
            <a:endParaRPr lang="en-US" altLang="zh-CN" b="1" dirty="0" smtClean="0"/>
          </a:p>
          <a:p>
            <a:pPr lvl="2"/>
            <a:r>
              <a:rPr lang="zh-CN" altLang="zh-CN" b="1" dirty="0" smtClean="0">
                <a:solidFill>
                  <a:srgbClr val="FF0000"/>
                </a:solidFill>
                <a:latin typeface="华文琥珀" pitchFamily="2" charset="-122"/>
                <a:ea typeface="华文琥珀" pitchFamily="2" charset="-122"/>
              </a:rPr>
              <a:t>企业</a:t>
            </a:r>
            <a:r>
              <a:rPr lang="zh-CN" altLang="zh-CN" b="1" dirty="0">
                <a:solidFill>
                  <a:srgbClr val="FF0000"/>
                </a:solidFill>
                <a:latin typeface="华文琥珀" pitchFamily="2" charset="-122"/>
                <a:ea typeface="华文琥珀" pitchFamily="2" charset="-122"/>
              </a:rPr>
              <a:t>与学校联姻的跨界合作，</a:t>
            </a:r>
            <a:r>
              <a:rPr lang="zh-CN" altLang="zh-CN" b="1" dirty="0">
                <a:solidFill>
                  <a:srgbClr val="FF0000"/>
                </a:solidFill>
              </a:rPr>
              <a:t>是职业教育协同育人的结构形式和办学</a:t>
            </a:r>
            <a:r>
              <a:rPr lang="zh-CN" altLang="zh-CN" b="1" dirty="0" smtClean="0">
                <a:solidFill>
                  <a:srgbClr val="FF0000"/>
                </a:solidFill>
              </a:rPr>
              <a:t>格局</a:t>
            </a:r>
            <a:r>
              <a:rPr lang="zh-CN" altLang="en-US" b="1" dirty="0" smtClean="0">
                <a:solidFill>
                  <a:srgbClr val="FF0000"/>
                </a:solidFill>
              </a:rPr>
              <a:t>。</a:t>
            </a:r>
            <a:r>
              <a:rPr lang="zh-CN" altLang="en-US" b="1" dirty="0" smtClean="0">
                <a:solidFill>
                  <a:srgbClr val="00B050"/>
                </a:solidFill>
              </a:rPr>
              <a:t>课堂可以在企业</a:t>
            </a:r>
            <a:endParaRPr lang="en-US" altLang="zh-CN" b="1" dirty="0" smtClean="0">
              <a:solidFill>
                <a:srgbClr val="00B050"/>
              </a:solidFill>
            </a:endParaRPr>
          </a:p>
          <a:p>
            <a:pPr lvl="2"/>
            <a:r>
              <a:rPr lang="zh-CN" altLang="zh-CN" b="1" dirty="0">
                <a:solidFill>
                  <a:srgbClr val="FF0000"/>
                </a:solidFill>
                <a:latin typeface="华文琥珀" pitchFamily="2" charset="-122"/>
                <a:ea typeface="华文琥珀" pitchFamily="2" charset="-122"/>
              </a:rPr>
              <a:t>产业与教育链接的需求整合，</a:t>
            </a:r>
            <a:r>
              <a:rPr lang="zh-CN" altLang="zh-CN" b="1" dirty="0">
                <a:solidFill>
                  <a:srgbClr val="FF0000"/>
                </a:solidFill>
              </a:rPr>
              <a:t>是职业教育生存发展的功能定位和</a:t>
            </a:r>
            <a:r>
              <a:rPr lang="zh-CN" altLang="zh-CN" b="1" dirty="0" smtClean="0">
                <a:solidFill>
                  <a:srgbClr val="FF0000"/>
                </a:solidFill>
              </a:rPr>
              <a:t>社会价值</a:t>
            </a:r>
            <a:r>
              <a:rPr lang="zh-CN" altLang="en-US" b="1" dirty="0" smtClean="0">
                <a:solidFill>
                  <a:srgbClr val="FF0000"/>
                </a:solidFill>
              </a:rPr>
              <a:t>。</a:t>
            </a:r>
            <a:r>
              <a:rPr lang="zh-CN" altLang="zh-CN" b="1" dirty="0">
                <a:solidFill>
                  <a:srgbClr val="00B050"/>
                </a:solidFill>
              </a:rPr>
              <a:t>教</a:t>
            </a:r>
            <a:r>
              <a:rPr lang="zh-CN" altLang="en-US" b="1" dirty="0">
                <a:solidFill>
                  <a:srgbClr val="00B050"/>
                </a:solidFill>
              </a:rPr>
              <a:t>学</a:t>
            </a:r>
            <a:r>
              <a:rPr lang="zh-CN" altLang="zh-CN" b="1" dirty="0" smtClean="0">
                <a:solidFill>
                  <a:srgbClr val="00B050"/>
                </a:solidFill>
              </a:rPr>
              <a:t>活动</a:t>
            </a:r>
            <a:r>
              <a:rPr lang="zh-CN" altLang="en-US" b="1" dirty="0" smtClean="0">
                <a:solidFill>
                  <a:srgbClr val="00B050"/>
                </a:solidFill>
              </a:rPr>
              <a:t>关联</a:t>
            </a:r>
            <a:r>
              <a:rPr lang="zh-CN" altLang="zh-CN" b="1" dirty="0" smtClean="0">
                <a:solidFill>
                  <a:srgbClr val="00B050"/>
                </a:solidFill>
              </a:rPr>
              <a:t>经济社会</a:t>
            </a:r>
            <a:endParaRPr lang="en-US" altLang="zh-CN" b="1" dirty="0">
              <a:solidFill>
                <a:srgbClr val="00B050"/>
              </a:solidFill>
            </a:endParaRPr>
          </a:p>
          <a:p>
            <a:pPr lvl="2"/>
            <a:r>
              <a:rPr lang="zh-CN" altLang="zh-CN" b="1" dirty="0">
                <a:solidFill>
                  <a:srgbClr val="FF0000"/>
                </a:solidFill>
                <a:latin typeface="华文琥珀" pitchFamily="2" charset="-122"/>
                <a:ea typeface="华文琥珀" pitchFamily="2" charset="-122"/>
              </a:rPr>
              <a:t>共性与个性并蓄的框架重构，</a:t>
            </a:r>
            <a:r>
              <a:rPr lang="zh-CN" altLang="zh-CN" b="1" dirty="0">
                <a:solidFill>
                  <a:srgbClr val="FF0000"/>
                </a:solidFill>
              </a:rPr>
              <a:t>是职业教育制度创新的设计方法和逻辑</a:t>
            </a:r>
            <a:r>
              <a:rPr lang="zh-CN" altLang="zh-CN" b="1" dirty="0" smtClean="0">
                <a:solidFill>
                  <a:srgbClr val="FF0000"/>
                </a:solidFill>
              </a:rPr>
              <a:t>工具</a:t>
            </a:r>
            <a:r>
              <a:rPr lang="zh-CN" altLang="en-US" b="1" dirty="0" smtClean="0">
                <a:solidFill>
                  <a:srgbClr val="FF0000"/>
                </a:solidFill>
              </a:rPr>
              <a:t>。</a:t>
            </a:r>
            <a:r>
              <a:rPr lang="zh-CN" altLang="zh-CN" b="1" dirty="0">
                <a:solidFill>
                  <a:srgbClr val="00B050"/>
                </a:solidFill>
              </a:rPr>
              <a:t>横向多类型、纵向多</a:t>
            </a:r>
            <a:r>
              <a:rPr lang="zh-CN" altLang="zh-CN" b="1" dirty="0" smtClean="0">
                <a:solidFill>
                  <a:srgbClr val="00B050"/>
                </a:solidFill>
              </a:rPr>
              <a:t>机会</a:t>
            </a:r>
            <a:endParaRPr lang="en-US" altLang="zh-CN" b="1" dirty="0" smtClean="0">
              <a:solidFill>
                <a:srgbClr val="00B050"/>
              </a:solidFill>
            </a:endParaRPr>
          </a:p>
          <a:p>
            <a:pPr marL="320040" lvl="1" indent="0">
              <a:buNone/>
            </a:pPr>
            <a:r>
              <a:rPr lang="zh-CN" altLang="en-US" b="1" dirty="0" smtClean="0">
                <a:solidFill>
                  <a:srgbClr val="00B050"/>
                </a:solidFill>
                <a:latin typeface="华文琥珀" pitchFamily="2" charset="-122"/>
                <a:ea typeface="华文琥珀" pitchFamily="2" charset="-122"/>
              </a:rPr>
              <a:t>文化基础课教师应该懂专业</a:t>
            </a:r>
            <a:endParaRPr lang="en-US" altLang="zh-CN" b="1" dirty="0" smtClean="0">
              <a:solidFill>
                <a:srgbClr val="00B050"/>
              </a:solidFill>
              <a:latin typeface="华文琥珀" pitchFamily="2" charset="-122"/>
              <a:ea typeface="华文琥珀" pitchFamily="2" charset="-122"/>
            </a:endParaRPr>
          </a:p>
          <a:p>
            <a:pPr marL="320040" lvl="1" indent="0">
              <a:buNone/>
            </a:pPr>
            <a:r>
              <a:rPr lang="zh-CN" altLang="en-US" b="1" dirty="0" smtClean="0">
                <a:solidFill>
                  <a:srgbClr val="00B050"/>
                </a:solidFill>
                <a:latin typeface="华文琥珀" pitchFamily="2" charset="-122"/>
                <a:ea typeface="华文琥珀" pitchFamily="2" charset="-122"/>
              </a:rPr>
              <a:t>专业课教师应该是双师型的</a:t>
            </a:r>
            <a:endParaRPr lang="en-US" altLang="zh-CN" b="1" dirty="0">
              <a:solidFill>
                <a:srgbClr val="00B050"/>
              </a:solidFill>
              <a:latin typeface="华文琥珀" pitchFamily="2" charset="-122"/>
              <a:ea typeface="华文琥珀" pitchFamily="2" charset="-122"/>
            </a:endParaRPr>
          </a:p>
          <a:p>
            <a:r>
              <a:rPr lang="zh-CN" altLang="en-US" dirty="0" smtClean="0"/>
              <a:t>二是适合学生发展需求</a:t>
            </a:r>
            <a:endParaRPr lang="en-US" altLang="zh-CN" dirty="0" smtClean="0"/>
          </a:p>
          <a:p>
            <a:pPr lvl="1"/>
            <a:r>
              <a:rPr lang="zh-CN" altLang="en-US" dirty="0" smtClean="0">
                <a:solidFill>
                  <a:srgbClr val="FF0000"/>
                </a:solidFill>
              </a:rPr>
              <a:t>核心是突出学生的主体地位</a:t>
            </a:r>
            <a:endParaRPr lang="zh-CN" altLang="en-US" dirty="0">
              <a:solidFill>
                <a:srgbClr val="FF0000"/>
              </a:solidFill>
            </a:endParaRPr>
          </a:p>
        </p:txBody>
      </p:sp>
    </p:spTree>
    <p:extLst>
      <p:ext uri="{BB962C8B-B14F-4D97-AF65-F5344CB8AC3E}">
        <p14:creationId xmlns:p14="http://schemas.microsoft.com/office/powerpoint/2010/main" val="3039845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学生主体地位主要体现在四个方面</a:t>
            </a:r>
            <a:endParaRPr lang="zh-CN" altLang="en-US" dirty="0"/>
          </a:p>
        </p:txBody>
      </p:sp>
      <p:sp>
        <p:nvSpPr>
          <p:cNvPr id="3" name="内容占位符 2"/>
          <p:cNvSpPr>
            <a:spLocks noGrp="1"/>
          </p:cNvSpPr>
          <p:nvPr>
            <p:ph sz="quarter" idx="1"/>
          </p:nvPr>
        </p:nvSpPr>
        <p:spPr/>
        <p:txBody>
          <a:bodyPr>
            <a:normAutofit fontScale="92500" lnSpcReduction="20000"/>
          </a:bodyPr>
          <a:lstStyle/>
          <a:p>
            <a:r>
              <a:rPr lang="zh-CN" altLang="zh-CN" sz="3200" dirty="0" smtClean="0">
                <a:solidFill>
                  <a:srgbClr val="7030A0"/>
                </a:solidFill>
                <a:latin typeface="隶书" panose="02010509060101010101" pitchFamily="49" charset="-122"/>
                <a:ea typeface="隶书" panose="02010509060101010101" pitchFamily="49" charset="-122"/>
              </a:rPr>
              <a:t>目标</a:t>
            </a:r>
            <a:r>
              <a:rPr lang="zh-CN" altLang="zh-CN" sz="3200" dirty="0">
                <a:solidFill>
                  <a:srgbClr val="7030A0"/>
                </a:solidFill>
                <a:latin typeface="隶书" panose="02010509060101010101" pitchFamily="49" charset="-122"/>
                <a:ea typeface="隶书" panose="02010509060101010101" pitchFamily="49" charset="-122"/>
              </a:rPr>
              <a:t>的</a:t>
            </a:r>
            <a:r>
              <a:rPr lang="zh-CN" altLang="zh-CN" sz="3200" dirty="0" smtClean="0">
                <a:solidFill>
                  <a:srgbClr val="7030A0"/>
                </a:solidFill>
                <a:latin typeface="隶书" panose="02010509060101010101" pitchFamily="49" charset="-122"/>
                <a:ea typeface="隶书" panose="02010509060101010101" pitchFamily="49" charset="-122"/>
              </a:rPr>
              <a:t>全面性</a:t>
            </a:r>
            <a:endParaRPr lang="en-US" altLang="zh-CN" sz="3200" dirty="0" smtClean="0">
              <a:solidFill>
                <a:srgbClr val="7030A0"/>
              </a:solidFill>
              <a:latin typeface="隶书" panose="02010509060101010101" pitchFamily="49" charset="-122"/>
              <a:ea typeface="隶书" panose="02010509060101010101" pitchFamily="49" charset="-122"/>
            </a:endParaRPr>
          </a:p>
          <a:p>
            <a:pPr lvl="1"/>
            <a:r>
              <a:rPr lang="zh-CN" altLang="zh-CN" sz="2100" dirty="0"/>
              <a:t>从知识、能力、情感、素质等多个方面，为学生“量身”设计学习目标</a:t>
            </a:r>
            <a:endParaRPr lang="en-US" altLang="zh-CN" sz="2100" dirty="0"/>
          </a:p>
          <a:p>
            <a:r>
              <a:rPr lang="zh-CN" altLang="zh-CN" sz="3200" dirty="0">
                <a:solidFill>
                  <a:srgbClr val="7030A0"/>
                </a:solidFill>
                <a:latin typeface="隶书" panose="02010509060101010101" pitchFamily="49" charset="-122"/>
                <a:ea typeface="隶书" panose="02010509060101010101" pitchFamily="49" charset="-122"/>
              </a:rPr>
              <a:t>学习的</a:t>
            </a:r>
            <a:r>
              <a:rPr lang="zh-CN" altLang="zh-CN" sz="3200" dirty="0" smtClean="0">
                <a:solidFill>
                  <a:srgbClr val="7030A0"/>
                </a:solidFill>
                <a:latin typeface="隶书" panose="02010509060101010101" pitchFamily="49" charset="-122"/>
                <a:ea typeface="隶书" panose="02010509060101010101" pitchFamily="49" charset="-122"/>
              </a:rPr>
              <a:t>自主性</a:t>
            </a:r>
            <a:endParaRPr lang="en-US" altLang="zh-CN" sz="3200" dirty="0" smtClean="0">
              <a:solidFill>
                <a:srgbClr val="7030A0"/>
              </a:solidFill>
              <a:latin typeface="隶书" panose="02010509060101010101" pitchFamily="49" charset="-122"/>
              <a:ea typeface="隶书" panose="02010509060101010101" pitchFamily="49" charset="-122"/>
            </a:endParaRPr>
          </a:p>
          <a:p>
            <a:pPr lvl="1"/>
            <a:r>
              <a:rPr lang="zh-CN" altLang="en-US" sz="2000" dirty="0" smtClean="0"/>
              <a:t>学习情景、任务、问题、评价的设计能</a:t>
            </a:r>
            <a:r>
              <a:rPr lang="zh-CN" altLang="zh-CN" sz="2000" dirty="0" smtClean="0"/>
              <a:t>激发</a:t>
            </a:r>
            <a:r>
              <a:rPr lang="zh-CN" altLang="zh-CN" sz="2000" dirty="0"/>
              <a:t>学生学习的愿望</a:t>
            </a:r>
            <a:endParaRPr lang="en-US" altLang="zh-CN" sz="2000" dirty="0"/>
          </a:p>
          <a:p>
            <a:pPr lvl="1"/>
            <a:r>
              <a:rPr lang="zh-CN" altLang="zh-CN" sz="2000" dirty="0"/>
              <a:t>学生在学习过程中体验学习的快乐和成功的喜乐</a:t>
            </a:r>
            <a:endParaRPr lang="en-US" altLang="zh-CN" sz="2000" dirty="0"/>
          </a:p>
          <a:p>
            <a:r>
              <a:rPr lang="zh-CN" altLang="zh-CN" sz="3200" dirty="0">
                <a:solidFill>
                  <a:srgbClr val="7030A0"/>
                </a:solidFill>
                <a:latin typeface="隶书" panose="02010509060101010101" pitchFamily="49" charset="-122"/>
                <a:ea typeface="隶书" panose="02010509060101010101" pitchFamily="49" charset="-122"/>
              </a:rPr>
              <a:t>过程的协作</a:t>
            </a:r>
            <a:r>
              <a:rPr lang="zh-CN" altLang="zh-CN" sz="3200" dirty="0" smtClean="0">
                <a:solidFill>
                  <a:srgbClr val="7030A0"/>
                </a:solidFill>
                <a:latin typeface="隶书" panose="02010509060101010101" pitchFamily="49" charset="-122"/>
                <a:ea typeface="隶书" panose="02010509060101010101" pitchFamily="49" charset="-122"/>
              </a:rPr>
              <a:t>性</a:t>
            </a:r>
            <a:endParaRPr lang="en-US" altLang="zh-CN" sz="3200" dirty="0" smtClean="0">
              <a:solidFill>
                <a:srgbClr val="7030A0"/>
              </a:solidFill>
              <a:latin typeface="隶书" panose="02010509060101010101" pitchFamily="49" charset="-122"/>
              <a:ea typeface="隶书" panose="02010509060101010101" pitchFamily="49" charset="-122"/>
            </a:endParaRPr>
          </a:p>
          <a:p>
            <a:pPr lvl="1"/>
            <a:r>
              <a:rPr lang="zh-CN" altLang="zh-CN" sz="2000" dirty="0"/>
              <a:t>集体智慧的凝聚与个体智慧</a:t>
            </a:r>
            <a:r>
              <a:rPr lang="zh-CN" altLang="zh-CN" sz="2000"/>
              <a:t>的</a:t>
            </a:r>
            <a:r>
              <a:rPr lang="zh-CN" altLang="zh-CN" sz="2000" smtClean="0"/>
              <a:t>发展</a:t>
            </a:r>
            <a:endParaRPr lang="en-US" altLang="zh-CN" sz="2000" dirty="0"/>
          </a:p>
          <a:p>
            <a:pPr lvl="1"/>
            <a:r>
              <a:rPr lang="zh-CN" altLang="zh-CN" sz="2000" dirty="0"/>
              <a:t>每个学生是学习者也是助学者</a:t>
            </a:r>
            <a:endParaRPr lang="en-US" altLang="zh-CN" sz="2000" dirty="0"/>
          </a:p>
          <a:p>
            <a:r>
              <a:rPr lang="zh-CN" altLang="zh-CN" sz="3200" dirty="0" smtClean="0">
                <a:solidFill>
                  <a:srgbClr val="7030A0"/>
                </a:solidFill>
                <a:latin typeface="隶书" panose="02010509060101010101" pitchFamily="49" charset="-122"/>
                <a:ea typeface="隶书" panose="02010509060101010101" pitchFamily="49" charset="-122"/>
              </a:rPr>
              <a:t>反馈</a:t>
            </a:r>
            <a:r>
              <a:rPr lang="zh-CN" altLang="zh-CN" sz="3200" dirty="0">
                <a:solidFill>
                  <a:srgbClr val="7030A0"/>
                </a:solidFill>
                <a:latin typeface="隶书" panose="02010509060101010101" pitchFamily="49" charset="-122"/>
                <a:ea typeface="隶书" panose="02010509060101010101" pitchFamily="49" charset="-122"/>
              </a:rPr>
              <a:t>的及时性</a:t>
            </a:r>
            <a:endParaRPr lang="en-US" altLang="zh-CN" sz="3200" dirty="0">
              <a:solidFill>
                <a:srgbClr val="7030A0"/>
              </a:solidFill>
              <a:latin typeface="隶书" panose="02010509060101010101" pitchFamily="49" charset="-122"/>
              <a:ea typeface="隶书" panose="02010509060101010101" pitchFamily="49" charset="-122"/>
            </a:endParaRPr>
          </a:p>
          <a:p>
            <a:pPr lvl="1"/>
            <a:r>
              <a:rPr lang="zh-CN" altLang="zh-CN" sz="2000" dirty="0"/>
              <a:t>教师通过反馈信息及时掌握学生的学习状态与效果，适时调整教学策略与方法</a:t>
            </a:r>
            <a:endParaRPr lang="en-US" altLang="zh-CN" sz="2000" dirty="0"/>
          </a:p>
          <a:p>
            <a:pPr lvl="1"/>
            <a:r>
              <a:rPr lang="zh-CN" altLang="zh-CN" sz="2000" dirty="0"/>
              <a:t>学生通过反馈信息了解自己学习方式的有效性，并结合反馈信息及时优化自己的学习策略与方法</a:t>
            </a:r>
            <a:r>
              <a:rPr lang="en-US" altLang="zh-CN" sz="2000" dirty="0"/>
              <a:t> </a:t>
            </a:r>
            <a:endParaRPr lang="zh-CN" altLang="en-US"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282</TotalTime>
  <Words>2519</Words>
  <Application>Microsoft Office PowerPoint</Application>
  <PresentationFormat>全屏显示(4:3)</PresentationFormat>
  <Paragraphs>158</Paragraphs>
  <Slides>30</Slides>
  <Notes>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平衡</vt:lpstr>
      <vt:lpstr>“课堂革命” ——追求适合的信息化教学</vt:lpstr>
      <vt:lpstr>吹响了“课堂革命”的号角</vt:lpstr>
      <vt:lpstr>“课堂革命”要遵循怎样的基本原则</vt:lpstr>
      <vt:lpstr>PowerPoint 演示文稿</vt:lpstr>
      <vt:lpstr>这个更高要求是什么？</vt:lpstr>
      <vt:lpstr>这个更高要求是什么？</vt:lpstr>
      <vt:lpstr>这个更高要求是什么？</vt:lpstr>
      <vt:lpstr>聚焦在二个方面</vt:lpstr>
      <vt:lpstr>学生主体地位主要体现在四个方面</vt:lpstr>
      <vt:lpstr>要实现这四点，需要从这五方面落实</vt:lpstr>
      <vt:lpstr>信息化教学设计的程序与方法</vt:lpstr>
      <vt:lpstr>教学标准、职业标准分析</vt:lpstr>
      <vt:lpstr>学习者分析</vt:lpstr>
      <vt:lpstr>学习目标设计</vt:lpstr>
      <vt:lpstr>教学模式的选择</vt:lpstr>
      <vt:lpstr>学习任务与问题设计</vt:lpstr>
      <vt:lpstr>学习情境设计</vt:lpstr>
      <vt:lpstr>学习情境设计</vt:lpstr>
      <vt:lpstr>学习情境设计</vt:lpstr>
      <vt:lpstr>学习情境设计</vt:lpstr>
      <vt:lpstr>学习过程设计</vt:lpstr>
      <vt:lpstr>学习资源设计</vt:lpstr>
      <vt:lpstr>学习资源设计</vt:lpstr>
      <vt:lpstr>学习资源设计</vt:lpstr>
      <vt:lpstr>学习资源设计</vt:lpstr>
      <vt:lpstr>学习环境设计</vt:lpstr>
      <vt:lpstr>学习评价设计</vt:lpstr>
      <vt:lpstr>结束语</vt:lpstr>
      <vt:lpstr>参考资源</vt:lpstr>
      <vt:lpstr>参考资源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吹响“课堂革命”的号角</dc:title>
  <dc:creator>zyd</dc:creator>
  <cp:lastModifiedBy>yf wang</cp:lastModifiedBy>
  <cp:revision>73</cp:revision>
  <dcterms:created xsi:type="dcterms:W3CDTF">2018-10-22T11:48:00Z</dcterms:created>
  <dcterms:modified xsi:type="dcterms:W3CDTF">2019-07-08T07:46:50Z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