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81" r:id="rId4"/>
    <p:sldId id="292" r:id="rId5"/>
    <p:sldId id="344" r:id="rId6"/>
    <p:sldId id="346" r:id="rId7"/>
    <p:sldId id="347" r:id="rId8"/>
    <p:sldId id="343" r:id="rId9"/>
    <p:sldId id="342" r:id="rId10"/>
    <p:sldId id="300" r:id="rId11"/>
    <p:sldId id="302" r:id="rId12"/>
    <p:sldId id="348" r:id="rId13"/>
    <p:sldId id="439" r:id="rId14"/>
    <p:sldId id="375" r:id="rId15"/>
    <p:sldId id="371" r:id="rId16"/>
    <p:sldId id="372" r:id="rId17"/>
    <p:sldId id="373" r:id="rId18"/>
    <p:sldId id="374" r:id="rId19"/>
    <p:sldId id="305" r:id="rId20"/>
    <p:sldId id="306" r:id="rId21"/>
    <p:sldId id="316" r:id="rId22"/>
    <p:sldId id="317" r:id="rId23"/>
    <p:sldId id="329" r:id="rId24"/>
    <p:sldId id="405" r:id="rId25"/>
    <p:sldId id="376" r:id="rId26"/>
    <p:sldId id="319" r:id="rId27"/>
    <p:sldId id="330" r:id="rId28"/>
    <p:sldId id="332" r:id="rId29"/>
    <p:sldId id="331" r:id="rId30"/>
    <p:sldId id="333" r:id="rId31"/>
    <p:sldId id="334" r:id="rId32"/>
    <p:sldId id="398" r:id="rId33"/>
    <p:sldId id="414" r:id="rId34"/>
    <p:sldId id="336" r:id="rId35"/>
    <p:sldId id="338" r:id="rId36"/>
    <p:sldId id="339" r:id="rId37"/>
    <p:sldId id="400" r:id="rId38"/>
  </p:sldIdLst>
  <p:sldSz cx="12192000" cy="6858000"/>
  <p:notesSz cx="6858000" cy="9144000"/>
  <p:defaultTextStyle>
    <a:defPPr>
      <a:defRPr lang="zh-CN"/>
    </a:defPPr>
    <a:lvl1pPr marL="0" lvl="0" indent="0" algn="l" defTabSz="914400" eaLnBrk="1" fontAlgn="base" latinLnBrk="0" hangingPunct="1">
      <a:lnSpc>
        <a:spcPct val="100000"/>
      </a:lnSpc>
      <a:spcBef>
        <a:spcPct val="0"/>
      </a:spcBef>
      <a:spcAft>
        <a:spcPct val="0"/>
      </a:spcAft>
      <a:buNone/>
      <a:defRPr kern="1200">
        <a:solidFill>
          <a:schemeClr val="tx1"/>
        </a:solidFill>
        <a:latin typeface="Calibri" panose="020F0502020204030204" charset="0"/>
        <a:ea typeface="幼圆" charset="0"/>
        <a:cs typeface="+mn-cs"/>
      </a:defRPr>
    </a:lvl1pPr>
    <a:lvl2pPr marL="457200" lvl="1" indent="0" algn="l" defTabSz="91440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幼圆" charset="0"/>
        <a:cs typeface="+mn-cs"/>
      </a:defRPr>
    </a:lvl2pPr>
    <a:lvl3pPr marL="914400" lvl="2" indent="0" algn="l" defTabSz="91440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幼圆" charset="0"/>
        <a:cs typeface="+mn-cs"/>
      </a:defRPr>
    </a:lvl3pPr>
    <a:lvl4pPr marL="1371600" lvl="3" indent="0" algn="l" defTabSz="91440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幼圆" charset="0"/>
        <a:cs typeface="+mn-cs"/>
      </a:defRPr>
    </a:lvl4pPr>
    <a:lvl5pPr marL="1828800" lvl="4" indent="0" algn="l" defTabSz="91440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幼圆" charset="0"/>
        <a:cs typeface="+mn-cs"/>
      </a:defRPr>
    </a:lvl5pPr>
    <a:lvl6pPr marL="2286000" lvl="5" indent="0" algn="l" defTabSz="91440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幼圆" charset="0"/>
        <a:cs typeface="+mn-cs"/>
      </a:defRPr>
    </a:lvl6pPr>
    <a:lvl7pPr marL="2743200" lvl="6" indent="0" algn="l" defTabSz="91440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幼圆" charset="0"/>
        <a:cs typeface="+mn-cs"/>
      </a:defRPr>
    </a:lvl7pPr>
    <a:lvl8pPr marL="3200400" lvl="7" indent="0" algn="l" defTabSz="91440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幼圆" charset="0"/>
        <a:cs typeface="+mn-cs"/>
      </a:defRPr>
    </a:lvl8pPr>
    <a:lvl9pPr marL="3657600" lvl="8" indent="0" algn="l" defTabSz="91440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幼圆"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C2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987"/>
    <p:restoredTop sz="94660"/>
  </p:normalViewPr>
  <p:slideViewPr>
    <p:cSldViewPr snapToGrid="0" showGuides="1">
      <p:cViewPr varScale="1">
        <p:scale>
          <a:sx n="116" d="100"/>
          <a:sy n="116" d="100"/>
        </p:scale>
        <p:origin x="336" y="108"/>
      </p:cViewPr>
      <p:guideLst>
        <p:guide orient="horz" pos="2172"/>
        <p:guide pos="2933"/>
      </p:guideLst>
    </p:cSldViewPr>
  </p:slideViewPr>
  <p:notesTextViewPr>
    <p:cViewPr>
      <p:scale>
        <a:sx n="1" d="1"/>
        <a:sy n="1" d="1"/>
      </p:scale>
      <p:origin x="0" y="0"/>
    </p:cViewPr>
  </p:notesText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 Target="slides/slide2.xml"/><Relationship Id="rId39" Type="http://schemas.openxmlformats.org/officeDocument/2006/relationships/presProps" Target="presProps.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PhAnim="0" showMasterSp="0">
  <p:cSld name="标题幻灯片">
    <p:bg>
      <p:bgPr>
        <a:solidFill>
          <a:schemeClr val="bg1"/>
        </a:solidFill>
        <a:effectLst/>
      </p:bgPr>
    </p:bg>
    <p:spTree>
      <p:nvGrpSpPr>
        <p:cNvPr id="1" name=""/>
        <p:cNvGrpSpPr/>
        <p:nvPr/>
      </p:nvGrpSpPr>
      <p:grpSpPr/>
      <p:grpSp>
        <p:nvGrpSpPr>
          <p:cNvPr id="2050" name="组合 9"/>
          <p:cNvGrpSpPr/>
          <p:nvPr/>
        </p:nvGrpSpPr>
        <p:grpSpPr>
          <a:xfrm>
            <a:off x="12700" y="0"/>
            <a:ext cx="12179300" cy="6858000"/>
            <a:chOff x="9144" y="0"/>
            <a:chExt cx="9134856" cy="6858000"/>
          </a:xfrm>
        </p:grpSpPr>
        <p:pic>
          <p:nvPicPr>
            <p:cNvPr id="2051" name="图片 10"/>
            <p:cNvPicPr>
              <a:picLocks noChangeAspect="1"/>
            </p:cNvPicPr>
            <p:nvPr userDrawn="1"/>
          </p:nvPicPr>
          <p:blipFill>
            <a:blip r:embed="rId2"/>
            <a:stretch>
              <a:fillRect/>
            </a:stretch>
          </p:blipFill>
          <p:spPr>
            <a:xfrm>
              <a:off x="9144" y="0"/>
              <a:ext cx="9125712" cy="6858000"/>
            </a:xfrm>
            <a:prstGeom prst="rect">
              <a:avLst/>
            </a:prstGeom>
            <a:noFill/>
            <a:ln w="9525">
              <a:noFill/>
            </a:ln>
          </p:spPr>
        </p:pic>
        <p:sp>
          <p:nvSpPr>
            <p:cNvPr id="12" name="矩形 11"/>
            <p:cNvSpPr/>
            <p:nvPr/>
          </p:nvSpPr>
          <p:spPr>
            <a:xfrm>
              <a:off x="9144" y="0"/>
              <a:ext cx="9134856" cy="3326674"/>
            </a:xfrm>
            <a:prstGeom prst="rect">
              <a:avLst/>
            </a:prstGeom>
            <a:gradFill flip="none" rotWithShape="1">
              <a:gsLst>
                <a:gs pos="0">
                  <a:schemeClr val="bg1"/>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defRPr/>
              </a:pPr>
              <a:endParaRPr kumimoji="0" lang="zh-CN" altLang="en-US" b="0" i="0" u="none" strike="noStrike" kern="1200" cap="none" spc="0" normalizeH="0" baseline="0" noProof="0">
                <a:ln>
                  <a:noFill/>
                </a:ln>
                <a:solidFill>
                  <a:schemeClr val="lt1"/>
                </a:solidFill>
                <a:effectLst/>
                <a:uLnTx/>
                <a:uFillTx/>
                <a:latin typeface="+mn-lt"/>
                <a:ea typeface="+mn-ea"/>
                <a:cs typeface="+mn-cs"/>
              </a:endParaRPr>
            </a:p>
          </p:txBody>
        </p:sp>
      </p:grpSp>
      <p:sp>
        <p:nvSpPr>
          <p:cNvPr id="2" name="KSO_BT1"/>
          <p:cNvSpPr>
            <a:spLocks noGrp="1"/>
          </p:cNvSpPr>
          <p:nvPr>
            <p:ph type="title"/>
          </p:nvPr>
        </p:nvSpPr>
        <p:spPr>
          <a:xfrm>
            <a:off x="1993381" y="925513"/>
            <a:ext cx="9997060" cy="1644650"/>
          </a:xfrm>
          <a:prstGeom prst="rect">
            <a:avLst/>
          </a:prstGeom>
        </p:spPr>
        <p:txBody>
          <a:bodyPr vert="horz" lIns="91440" tIns="45720" rIns="91440" bIns="45720" rtlCol="0" anchor="b"/>
          <a:p>
            <a:pPr lvl="0" fontAlgn="auto"/>
            <a:r>
              <a:rPr lang="zh-CN" altLang="en-US" strike="noStrike" noProof="1" dirty="0"/>
              <a:t>单击此处编辑母版标题样式</a:t>
            </a:r>
            <a:endParaRPr lang="zh-CN" altLang="en-US" strike="noStrike" noProof="1" dirty="0"/>
          </a:p>
        </p:txBody>
      </p:sp>
      <p:sp>
        <p:nvSpPr>
          <p:cNvPr id="14342" name="KSO_BC1"/>
          <p:cNvSpPr>
            <a:spLocks noGrp="1"/>
          </p:cNvSpPr>
          <p:nvPr>
            <p:ph type="subTitle" idx="1"/>
          </p:nvPr>
        </p:nvSpPr>
        <p:spPr>
          <a:xfrm>
            <a:off x="1996555" y="2565400"/>
            <a:ext cx="9985949" cy="474663"/>
          </a:xfrm>
          <a:prstGeom prst="rect">
            <a:avLst/>
          </a:prstGeom>
          <a:noFill/>
          <a:ln w="9525">
            <a:noFill/>
            <a:miter/>
          </a:ln>
        </p:spPr>
        <p:txBody>
          <a:bodyPr anchor="t"/>
          <a:lstStyle>
            <a:lvl1pPr marL="0" lvl="0" indent="0" algn="ctr">
              <a:buNone/>
              <a:defRPr sz="1800" kern="1200">
                <a:solidFill>
                  <a:srgbClr val="6C6F72"/>
                </a:solidFill>
              </a:defRPr>
            </a:lvl1pPr>
            <a:lvl2pPr marL="0" lvl="1" indent="0" algn="ctr">
              <a:buNone/>
              <a:defRPr sz="1800" kern="1200">
                <a:solidFill>
                  <a:srgbClr val="6C6F72"/>
                </a:solidFill>
              </a:defRPr>
            </a:lvl2pPr>
            <a:lvl3pPr marL="914400" lvl="2" indent="-914400" algn="ctr">
              <a:buNone/>
              <a:defRPr sz="1800" kern="1200">
                <a:solidFill>
                  <a:srgbClr val="6C6F72"/>
                </a:solidFill>
              </a:defRPr>
            </a:lvl3pPr>
            <a:lvl4pPr marL="1370965" lvl="3" indent="-1370965" algn="ctr">
              <a:buNone/>
              <a:defRPr sz="1800" kern="1200">
                <a:solidFill>
                  <a:srgbClr val="6C6F72"/>
                </a:solidFill>
              </a:defRPr>
            </a:lvl4pPr>
            <a:lvl5pPr marL="1828165" lvl="4" indent="-1828165" algn="ctr">
              <a:buNone/>
              <a:defRPr sz="1800" kern="1200">
                <a:solidFill>
                  <a:srgbClr val="6C6F72"/>
                </a:solidFill>
              </a:defRPr>
            </a:lvl5pPr>
          </a:lstStyle>
          <a:p>
            <a:pPr lvl="0" fontAlgn="auto"/>
            <a:r>
              <a:rPr lang="zh-CN" altLang="en-US" strike="noStrike" noProof="1" dirty="0"/>
              <a:t>单击此处编辑母版副标题样式</a:t>
            </a:r>
            <a:endParaRPr lang="zh-CN" altLang="en-US" strike="noStrike" noProof="1" dirty="0"/>
          </a:p>
        </p:txBody>
      </p:sp>
      <p:sp>
        <p:nvSpPr>
          <p:cNvPr id="4" name="KSO_FD"/>
          <p:cNvSpPr>
            <a:spLocks noGrp="1"/>
          </p:cNvSpPr>
          <p:nvPr>
            <p:ph type="dt" sz="half" idx="2"/>
          </p:nvPr>
        </p:nvSpPr>
        <p:spPr>
          <a:xfrm>
            <a:off x="609600" y="6245225"/>
            <a:ext cx="2844800" cy="476250"/>
          </a:xfrm>
          <a:prstGeom prst="rect">
            <a:avLst/>
          </a:prstGeom>
        </p:spPr>
        <p:txBody>
          <a:bodyPr vert="horz" lIns="91440" tIns="45720" rIns="91440" bIns="45720" rtlCol="0" anchor="ctr"/>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5" name="KSO_FT"/>
          <p:cNvSpPr>
            <a:spLocks noGrp="1"/>
          </p:cNvSpPr>
          <p:nvPr>
            <p:ph type="ftr" sz="quarter" idx="3"/>
          </p:nvPr>
        </p:nvSpPr>
        <p:spPr>
          <a:xfrm>
            <a:off x="4165600" y="6245225"/>
            <a:ext cx="3860800" cy="476250"/>
          </a:xfrm>
          <a:prstGeom prst="rect">
            <a:avLst/>
          </a:prstGeom>
        </p:spPr>
        <p:txBody>
          <a:bodyPr vert="horz" lIns="91440" tIns="45720" rIns="91440" bIns="45720" rtlCol="0" anchor="ctr"/>
          <a:p>
            <a:pPr fontAlgn="auto"/>
            <a:endParaRPr lang="zh-CN" altLang="en-US" strike="noStrike" noProof="1"/>
          </a:p>
        </p:txBody>
      </p:sp>
      <p:sp>
        <p:nvSpPr>
          <p:cNvPr id="6" name="KSO_FN"/>
          <p:cNvSpPr>
            <a:spLocks noGrp="1"/>
          </p:cNvSpPr>
          <p:nvPr>
            <p:ph type="sldNum" sz="quarter" idx="4"/>
          </p:nvPr>
        </p:nvSpPr>
        <p:spPr>
          <a:xfrm>
            <a:off x="8737600" y="6245225"/>
            <a:ext cx="2844800" cy="476250"/>
          </a:xfrm>
          <a:prstGeom prst="rect">
            <a:avLst/>
          </a:prstGeom>
        </p:spPr>
        <p:txBody>
          <a:bodyPr vert="horz" lIns="91440" tIns="45720" rIns="91440" bIns="45720" rtlCol="0" anchor="ctr"/>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pPr fontAlgn="auto"/>
            <a:r>
              <a:rPr lang="zh-CN" altLang="en-US" strike="noStrike" noProof="1" smtClean="0"/>
              <a:t>单击此处编辑母版标题样式</a:t>
            </a:r>
            <a:endParaRPr lang="en-US" strike="noStrike" noProof="1" dirty="0"/>
          </a:p>
        </p:txBody>
      </p:sp>
      <p:sp>
        <p:nvSpPr>
          <p:cNvPr id="3" name="KSO_BC1"/>
          <p:cNvSpPr>
            <a:spLocks noGrp="1"/>
          </p:cNvSpPr>
          <p:nvPr>
            <p:ph idx="1"/>
          </p:nvPr>
        </p:nvSpPr>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p:txBody>
      </p:sp>
      <p:sp>
        <p:nvSpPr>
          <p:cNvPr id="4" name="日期占位符 3"/>
          <p:cNvSpPr>
            <a:spLocks noGrp="1"/>
          </p:cNvSpPr>
          <p:nvPr>
            <p:ph type="dt" sz="half" idx="10"/>
          </p:nvPr>
        </p:nvSpPr>
        <p:spPr/>
        <p:txBody>
          <a:bodyPr/>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a:p>
        </p:txBody>
      </p:sp>
      <p:sp>
        <p:nvSpPr>
          <p:cNvPr id="6" name="灯片编号占位符 5"/>
          <p:cNvSpPr>
            <a:spLocks noGrp="1"/>
          </p:cNvSpPr>
          <p:nvPr>
            <p:ph type="sldNum" sz="quarter" idx="12"/>
          </p:nvPr>
        </p:nvSpPr>
        <p:spPr/>
        <p:txBody>
          <a:bodyPr/>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KSO_ST1"/>
          <p:cNvSpPr>
            <a:spLocks noGrp="1"/>
          </p:cNvSpPr>
          <p:nvPr>
            <p:ph type="title"/>
          </p:nvPr>
        </p:nvSpPr>
        <p:spPr>
          <a:xfrm>
            <a:off x="1573596" y="2031999"/>
            <a:ext cx="5994427" cy="1235075"/>
          </a:xfrm>
        </p:spPr>
        <p:txBody>
          <a:bodyPr anchor="b">
            <a:normAutofit/>
          </a:bodyPr>
          <a:lstStyle>
            <a:lvl1pPr algn="ctr">
              <a:defRPr sz="3600"/>
            </a:lvl1pPr>
          </a:lstStyle>
          <a:p>
            <a:pPr fontAlgn="auto"/>
            <a:r>
              <a:rPr lang="zh-CN" altLang="en-US" strike="noStrike" noProof="1" smtClean="0"/>
              <a:t>单击此处编辑母版标题样式</a:t>
            </a:r>
            <a:endParaRPr lang="en-US" strike="noStrike" noProof="1" dirty="0"/>
          </a:p>
        </p:txBody>
      </p:sp>
      <p:sp>
        <p:nvSpPr>
          <p:cNvPr id="3" name="KSO_ST2"/>
          <p:cNvSpPr>
            <a:spLocks noGrp="1"/>
          </p:cNvSpPr>
          <p:nvPr>
            <p:ph type="body" idx="1"/>
          </p:nvPr>
        </p:nvSpPr>
        <p:spPr>
          <a:xfrm>
            <a:off x="2950621" y="3355025"/>
            <a:ext cx="3240379" cy="424497"/>
          </a:xfrm>
          <a:prstGeom prst="roundRect">
            <a:avLst>
              <a:gd name="adj" fmla="val 50000"/>
            </a:avLst>
          </a:prstGeom>
          <a:solidFill>
            <a:schemeClr val="accent1"/>
          </a:solidFill>
        </p:spPr>
        <p:txBody>
          <a:bodyPr anchor="ctr">
            <a:normAutofit/>
          </a:bodyPr>
          <a:lstStyle>
            <a:lvl1pPr marL="0" indent="0" algn="ctr">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fontAlgn="auto"/>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a:p>
        </p:txBody>
      </p:sp>
      <p:sp>
        <p:nvSpPr>
          <p:cNvPr id="6" name="灯片编号占位符 5"/>
          <p:cNvSpPr>
            <a:spLocks noGrp="1"/>
          </p:cNvSpPr>
          <p:nvPr>
            <p:ph type="sldNum" sz="quarter" idx="12"/>
          </p:nvPr>
        </p:nvSpPr>
        <p:spPr/>
        <p:txBody>
          <a:bodyPr/>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pPr fontAlgn="auto"/>
            <a:r>
              <a:rPr lang="zh-CN" altLang="en-US" strike="noStrike" noProof="1" smtClean="0"/>
              <a:t>单击此处编辑母版标题样式</a:t>
            </a:r>
            <a:endParaRPr lang="en-US" strike="noStrike" noProof="1" dirty="0"/>
          </a:p>
        </p:txBody>
      </p:sp>
      <p:sp>
        <p:nvSpPr>
          <p:cNvPr id="3" name="KSO_BC1"/>
          <p:cNvSpPr>
            <a:spLocks noGrp="1"/>
          </p:cNvSpPr>
          <p:nvPr>
            <p:ph sz="half" idx="1"/>
          </p:nvPr>
        </p:nvSpPr>
        <p:spPr>
          <a:xfrm>
            <a:off x="1049594" y="1244600"/>
            <a:ext cx="3809008" cy="4932363"/>
          </a:xfr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p:txBody>
      </p:sp>
      <p:sp>
        <p:nvSpPr>
          <p:cNvPr id="4" name="KSO_BC2"/>
          <p:cNvSpPr>
            <a:spLocks noGrp="1"/>
          </p:cNvSpPr>
          <p:nvPr>
            <p:ph sz="half" idx="2"/>
          </p:nvPr>
        </p:nvSpPr>
        <p:spPr>
          <a:xfrm>
            <a:off x="4888226" y="1244600"/>
            <a:ext cx="3819592" cy="4932363"/>
          </a:xfr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p:txBody>
      </p:sp>
      <p:sp>
        <p:nvSpPr>
          <p:cNvPr id="5" name="日期占位符 4"/>
          <p:cNvSpPr>
            <a:spLocks noGrp="1"/>
          </p:cNvSpPr>
          <p:nvPr>
            <p:ph type="dt" sz="half" idx="10"/>
          </p:nvPr>
        </p:nvSpPr>
        <p:spPr/>
        <p:txBody>
          <a:bodyPr/>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p:txBody>
          <a:bodyPr/>
          <a:p>
            <a:pPr fontAlgn="auto"/>
            <a:endParaRPr lang="zh-CN" altLang="en-US" strike="noStrike" noProof="1"/>
          </a:p>
        </p:txBody>
      </p:sp>
      <p:sp>
        <p:nvSpPr>
          <p:cNvPr id="7" name="灯片编号占位符 6"/>
          <p:cNvSpPr>
            <a:spLocks noGrp="1"/>
          </p:cNvSpPr>
          <p:nvPr>
            <p:ph type="sldNum" sz="quarter" idx="12"/>
          </p:nvPr>
        </p:nvSpPr>
        <p:spPr/>
        <p:txBody>
          <a:bodyPr/>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KSO_BT1"/>
          <p:cNvSpPr>
            <a:spLocks noGrp="1"/>
          </p:cNvSpPr>
          <p:nvPr>
            <p:ph type="title"/>
          </p:nvPr>
        </p:nvSpPr>
        <p:spPr>
          <a:xfrm>
            <a:off x="1726749" y="118532"/>
            <a:ext cx="6982258" cy="717022"/>
          </a:xfrm>
        </p:spPr>
        <p:txBody>
          <a:bodyPr/>
          <a:lstStyle/>
          <a:p>
            <a:pPr fontAlgn="auto"/>
            <a:r>
              <a:rPr lang="zh-CN" altLang="en-US" strike="noStrike" noProof="1" smtClean="0"/>
              <a:t>单击此处编辑母版标题样式</a:t>
            </a:r>
            <a:endParaRPr lang="en-US" strike="noStrike" noProof="1" dirty="0"/>
          </a:p>
        </p:txBody>
      </p:sp>
      <p:sp>
        <p:nvSpPr>
          <p:cNvPr id="3" name="Text Placeholder 2"/>
          <p:cNvSpPr>
            <a:spLocks noGrp="1"/>
          </p:cNvSpPr>
          <p:nvPr>
            <p:ph type="body" idx="1"/>
          </p:nvPr>
        </p:nvSpPr>
        <p:spPr>
          <a:xfrm>
            <a:off x="824361" y="1376362"/>
            <a:ext cx="3867333" cy="823912"/>
          </a:xfrm>
        </p:spPr>
        <p:txBody>
          <a:bodyPr anchor="b">
            <a:normAutofit/>
          </a:bodyPr>
          <a:lstStyle>
            <a:lvl1pPr marL="0" indent="0">
              <a:buNone/>
              <a:defRPr sz="18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4" name="KSO_BC1"/>
          <p:cNvSpPr>
            <a:spLocks noGrp="1"/>
          </p:cNvSpPr>
          <p:nvPr>
            <p:ph sz="half" idx="2"/>
          </p:nvPr>
        </p:nvSpPr>
        <p:spPr>
          <a:xfrm>
            <a:off x="824361" y="2200274"/>
            <a:ext cx="3867333" cy="3684588"/>
          </a:xfr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p:txBody>
      </p:sp>
      <p:sp>
        <p:nvSpPr>
          <p:cNvPr id="5" name="Text Placeholder 4"/>
          <p:cNvSpPr>
            <a:spLocks noGrp="1"/>
          </p:cNvSpPr>
          <p:nvPr>
            <p:ph type="body" sz="quarter" idx="3"/>
          </p:nvPr>
        </p:nvSpPr>
        <p:spPr>
          <a:xfrm>
            <a:off x="4822628" y="1376362"/>
            <a:ext cx="3886379" cy="823912"/>
          </a:xfrm>
        </p:spPr>
        <p:txBody>
          <a:bodyPr anchor="b">
            <a:normAutofit/>
          </a:bodyPr>
          <a:lstStyle>
            <a:lvl1pPr marL="0" indent="0">
              <a:buNone/>
              <a:defRPr sz="18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6" name="KSO_BC2"/>
          <p:cNvSpPr>
            <a:spLocks noGrp="1"/>
          </p:cNvSpPr>
          <p:nvPr>
            <p:ph sz="quarter" idx="4"/>
          </p:nvPr>
        </p:nvSpPr>
        <p:spPr>
          <a:xfrm>
            <a:off x="4822628" y="2200274"/>
            <a:ext cx="3886379" cy="3684588"/>
          </a:xfr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p:txBody>
      </p:sp>
      <p:sp>
        <p:nvSpPr>
          <p:cNvPr id="7" name="日期占位符 6"/>
          <p:cNvSpPr>
            <a:spLocks noGrp="1"/>
          </p:cNvSpPr>
          <p:nvPr>
            <p:ph type="dt" sz="half" idx="10"/>
          </p:nvPr>
        </p:nvSpPr>
        <p:spPr/>
        <p:txBody>
          <a:bodyPr/>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8" name="页脚占位符 7"/>
          <p:cNvSpPr>
            <a:spLocks noGrp="1"/>
          </p:cNvSpPr>
          <p:nvPr>
            <p:ph type="ftr" sz="quarter" idx="11"/>
          </p:nvPr>
        </p:nvSpPr>
        <p:spPr/>
        <p:txBody>
          <a:bodyPr/>
          <a:p>
            <a:pPr fontAlgn="auto"/>
            <a:endParaRPr lang="zh-CN" altLang="en-US" strike="noStrike" noProof="1"/>
          </a:p>
        </p:txBody>
      </p:sp>
      <p:sp>
        <p:nvSpPr>
          <p:cNvPr id="9" name="灯片编号占位符 8"/>
          <p:cNvSpPr>
            <a:spLocks noGrp="1"/>
          </p:cNvSpPr>
          <p:nvPr>
            <p:ph type="sldNum" sz="quarter" idx="12"/>
          </p:nvPr>
        </p:nvSpPr>
        <p:spPr/>
        <p:txBody>
          <a:bodyPr/>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pPr fontAlgn="auto"/>
            <a:r>
              <a:rPr lang="zh-CN" altLang="en-US" strike="noStrike" noProof="1" smtClean="0"/>
              <a:t>单击此处编辑母版标题样式</a:t>
            </a:r>
            <a:endParaRPr lang="en-US" strike="noStrike" noProof="1" dirty="0"/>
          </a:p>
        </p:txBody>
      </p:sp>
      <p:sp>
        <p:nvSpPr>
          <p:cNvPr id="3" name="日期占位符 2"/>
          <p:cNvSpPr>
            <a:spLocks noGrp="1"/>
          </p:cNvSpPr>
          <p:nvPr>
            <p:ph type="dt" sz="half" idx="10"/>
          </p:nvPr>
        </p:nvSpPr>
        <p:spPr/>
        <p:txBody>
          <a:bodyPr/>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4" name="页脚占位符 3"/>
          <p:cNvSpPr>
            <a:spLocks noGrp="1"/>
          </p:cNvSpPr>
          <p:nvPr>
            <p:ph type="ftr" sz="quarter" idx="11"/>
          </p:nvPr>
        </p:nvSpPr>
        <p:spPr/>
        <p:txBody>
          <a:bodyPr/>
          <a:p>
            <a:pPr fontAlgn="auto"/>
            <a:endParaRPr lang="zh-CN" altLang="en-US" strike="noStrike" noProof="1"/>
          </a:p>
        </p:txBody>
      </p:sp>
      <p:sp>
        <p:nvSpPr>
          <p:cNvPr id="5" name="灯片编号占位符 4"/>
          <p:cNvSpPr>
            <a:spLocks noGrp="1"/>
          </p:cNvSpPr>
          <p:nvPr>
            <p:ph type="sldNum" sz="quarter" idx="12"/>
          </p:nvPr>
        </p:nvSpPr>
        <p:spPr/>
        <p:txBody>
          <a:bodyPr/>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pPr fontAlgn="auto"/>
            <a:r>
              <a:rPr lang="zh-CN" altLang="en-US" strike="noStrike" noProof="1" smtClean="0"/>
              <a:t>单击此处编辑母版标题样式</a:t>
            </a:r>
            <a:endParaRPr lang="en-US" strike="noStrike" noProof="1" dirty="0"/>
          </a:p>
        </p:txBody>
      </p:sp>
      <p:sp>
        <p:nvSpPr>
          <p:cNvPr id="3" name="KSO_BC1"/>
          <p:cNvSpPr>
            <a:spLocks noGrp="1"/>
          </p:cNvSpPr>
          <p:nvPr>
            <p:ph type="body" orient="vert" idx="1"/>
          </p:nvPr>
        </p:nvSpPr>
        <p:spPr/>
        <p:txBody>
          <a:bodyPr vert="eaVert"/>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p:txBody>
      </p:sp>
      <p:sp>
        <p:nvSpPr>
          <p:cNvPr id="4" name="日期占位符 3"/>
          <p:cNvSpPr>
            <a:spLocks noGrp="1"/>
          </p:cNvSpPr>
          <p:nvPr>
            <p:ph type="dt" sz="half" idx="10"/>
          </p:nvPr>
        </p:nvSpPr>
        <p:spPr/>
        <p:txBody>
          <a:bodyPr/>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a:p>
        </p:txBody>
      </p:sp>
      <p:sp>
        <p:nvSpPr>
          <p:cNvPr id="6" name="灯片编号占位符 5"/>
          <p:cNvSpPr>
            <a:spLocks noGrp="1"/>
          </p:cNvSpPr>
          <p:nvPr>
            <p:ph type="sldNum" sz="quarter" idx="12"/>
          </p:nvPr>
        </p:nvSpPr>
        <p:spPr/>
        <p:txBody>
          <a:bodyPr/>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vert="horz" lIns="91440" tIns="45720" rIns="91440" bIns="45720" rtlCol="0" anchor="ctr"/>
          <a:lstStyle/>
          <a:p>
            <a:pPr fontAlgn="base"/>
            <a:fld id="{FB232C71-11B6-45F2-88A3-76B97C5B0419}" type="datetimeFigureOut">
              <a:rPr lang="zh-CN" altLang="en-US" strike="noStrike" noProof="1" smtClean="0">
                <a:latin typeface="Calibri" panose="020F0502020204030204" charset="0"/>
                <a:ea typeface="幼圆" charset="0"/>
                <a:cs typeface="+mn-ea"/>
              </a:rPr>
            </a:fld>
            <a:endParaRPr lang="zh-CN" altLang="en-US" strike="noStrike" noProof="1"/>
          </a:p>
        </p:txBody>
      </p:sp>
      <p:sp>
        <p:nvSpPr>
          <p:cNvPr id="3" name="页脚占位符 2"/>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p>
            <a:pPr fontAlgn="base"/>
            <a:endParaRPr lang="zh-CN" altLang="en-US" strike="noStrike" noProof="1"/>
          </a:p>
        </p:txBody>
      </p:sp>
      <p:sp>
        <p:nvSpPr>
          <p:cNvPr id="4" name="灯片编号占位符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p>
            <a:pPr fontAlgn="base"/>
            <a:fld id="{636EB0B1-59FA-4D3B-81B0-D83C2DEBAD36}" type="slidenum">
              <a:rPr lang="zh-CN" altLang="en-US" strike="noStrike" noProof="1" smtClean="0">
                <a:latin typeface="Calibri" panose="020F0502020204030204" charset="0"/>
                <a:ea typeface="幼圆" charset="0"/>
                <a:cs typeface="+mn-ea"/>
              </a:rPr>
            </a:fld>
            <a:endParaRPr lang="zh-CN" altLang="en-US" strike="noStrike" noProof="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p:txBody>
          <a:bodyPr/>
          <a:lstStyle/>
          <a:p>
            <a:endParaRPr lang="zh-CN" altLang="en-US"/>
          </a:p>
        </p:txBody>
      </p:sp>
      <p:sp>
        <p:nvSpPr>
          <p:cNvPr id="4" name="日期占位符 3"/>
          <p:cNvSpPr>
            <a:spLocks noGrp="1"/>
          </p:cNvSpPr>
          <p:nvPr>
            <p:ph type="dt" sz="half" idx="10"/>
          </p:nvPr>
        </p:nvSpPr>
        <p:spPr/>
        <p:txBody>
          <a:bodyPr/>
          <a:lstStyle/>
          <a:p>
            <a:pPr lvl="0" eaLnBrk="1" hangingPunct="1"/>
            <a:endParaRPr lang="en-US" altLang="x-none" dirty="0">
              <a:latin typeface="Arial" panose="020B0604020202020204" pitchFamily="34" charset="0"/>
            </a:endParaRPr>
          </a:p>
        </p:txBody>
      </p:sp>
      <p:sp>
        <p:nvSpPr>
          <p:cNvPr id="5" name="页脚占位符 4"/>
          <p:cNvSpPr>
            <a:spLocks noGrp="1"/>
          </p:cNvSpPr>
          <p:nvPr>
            <p:ph type="ftr" sz="quarter" idx="11"/>
          </p:nvPr>
        </p:nvSpPr>
        <p:spPr/>
        <p:txBody>
          <a:bodyPr/>
          <a:lstStyle/>
          <a:p>
            <a:pPr lvl="0" eaLnBrk="1" hangingPunct="1"/>
            <a:endParaRPr lang="en-US" altLang="x-none"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en-US" altLang="x-none" dirty="0">
                <a:latin typeface="Arial" panose="020B0604020202020204" pitchFamily="34" charset="0"/>
              </a:rPr>
            </a:fld>
            <a:endParaRPr lang="en-US" altLang="x-none" dirty="0">
              <a:latin typeface="Arial" panose="020B0604020202020204" pitchFamily="34" charset="0"/>
            </a:endParaRPr>
          </a:p>
        </p:txBody>
      </p:sp>
    </p:spTree>
  </p:cSld>
  <p:clrMapOvr>
    <a:masterClrMapping/>
  </p:clrMapOvr>
  <p:transition spd="slow">
    <p:diamond/>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image" Target="../media/image2.jpeg"/><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1026" name="组合 8"/>
          <p:cNvGrpSpPr/>
          <p:nvPr/>
        </p:nvGrpSpPr>
        <p:grpSpPr>
          <a:xfrm>
            <a:off x="0" y="3175"/>
            <a:ext cx="12192000" cy="6854825"/>
            <a:chOff x="0" y="3792"/>
            <a:chExt cx="9144000" cy="6854208"/>
          </a:xfrm>
        </p:grpSpPr>
        <p:pic>
          <p:nvPicPr>
            <p:cNvPr id="1027" name="图片 6"/>
            <p:cNvPicPr>
              <a:picLocks noChangeAspect="1"/>
            </p:cNvPicPr>
            <p:nvPr userDrawn="1"/>
          </p:nvPicPr>
          <p:blipFill>
            <a:blip r:embed="rId10"/>
            <a:stretch>
              <a:fillRect/>
            </a:stretch>
          </p:blipFill>
          <p:spPr>
            <a:xfrm>
              <a:off x="0" y="3792"/>
              <a:ext cx="9144000" cy="6850415"/>
            </a:xfrm>
            <a:prstGeom prst="rect">
              <a:avLst/>
            </a:prstGeom>
            <a:noFill/>
            <a:ln w="9525">
              <a:noFill/>
            </a:ln>
          </p:spPr>
        </p:pic>
        <p:sp>
          <p:nvSpPr>
            <p:cNvPr id="8" name="矩形 7"/>
            <p:cNvSpPr/>
            <p:nvPr/>
          </p:nvSpPr>
          <p:spPr>
            <a:xfrm>
              <a:off x="0" y="188640"/>
              <a:ext cx="9144000" cy="6669360"/>
            </a:xfrm>
            <a:prstGeom prst="rect">
              <a:avLst/>
            </a:prstGeom>
            <a:gradFill flip="none" rotWithShape="1">
              <a:gsLst>
                <a:gs pos="0">
                  <a:schemeClr val="bg1">
                    <a:alpha val="80000"/>
                  </a:schemeClr>
                </a:gs>
                <a:gs pos="0">
                  <a:schemeClr val="bg1"/>
                </a:gs>
                <a:gs pos="59000">
                  <a:schemeClr val="bg1">
                    <a:alpha val="8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defRPr/>
              </a:pPr>
              <a:endParaRPr kumimoji="0" lang="en-US" b="0" i="0" u="none" strike="noStrike" kern="1200" cap="none" spc="0" normalizeH="0" baseline="0" noProof="0">
                <a:ln>
                  <a:noFill/>
                </a:ln>
                <a:solidFill>
                  <a:schemeClr val="lt1"/>
                </a:solidFill>
                <a:effectLst/>
                <a:uLnTx/>
                <a:uFillTx/>
                <a:latin typeface="+mn-lt"/>
                <a:ea typeface="+mn-ea"/>
                <a:cs typeface="+mn-cs"/>
              </a:endParaRPr>
            </a:p>
          </p:txBody>
        </p:sp>
      </p:grpSp>
      <p:sp>
        <p:nvSpPr>
          <p:cNvPr id="2" name="KSO_BT1"/>
          <p:cNvSpPr>
            <a:spLocks noGrp="1"/>
          </p:cNvSpPr>
          <p:nvPr>
            <p:ph type="title"/>
          </p:nvPr>
        </p:nvSpPr>
        <p:spPr>
          <a:xfrm>
            <a:off x="592138" y="188913"/>
            <a:ext cx="11022013" cy="700088"/>
          </a:xfrm>
          <a:prstGeom prst="rect">
            <a:avLst/>
          </a:prstGeom>
        </p:spPr>
        <p:txBody>
          <a:bodyPr vert="horz" lIns="91440" tIns="45720" rIns="91440" bIns="45720" rtlCol="0" anchor="b">
            <a:normAutofit/>
          </a:bodyPr>
          <a:lstStyle/>
          <a:p>
            <a:pPr fontAlgn="auto"/>
            <a:r>
              <a:rPr lang="zh-CN" altLang="en-US" strike="noStrike" noProof="1" dirty="0" smtClean="0"/>
              <a:t>单击此处编辑母版标题样式</a:t>
            </a:r>
            <a:endParaRPr lang="en-US" strike="noStrike" noProof="1" dirty="0"/>
          </a:p>
        </p:txBody>
      </p:sp>
      <p:sp>
        <p:nvSpPr>
          <p:cNvPr id="1030" name="KSO_BC1"/>
          <p:cNvSpPr>
            <a:spLocks noGrp="1"/>
          </p:cNvSpPr>
          <p:nvPr>
            <p:ph type="body"/>
          </p:nvPr>
        </p:nvSpPr>
        <p:spPr>
          <a:xfrm>
            <a:off x="592138" y="1108075"/>
            <a:ext cx="11009312" cy="5005388"/>
          </a:xfrm>
          <a:prstGeom prst="rect">
            <a:avLst/>
          </a:prstGeom>
          <a:noFill/>
          <a:ln w="9525">
            <a:noFill/>
          </a:ln>
        </p:spPr>
        <p:txBody>
          <a:bodyPr anchor="t"/>
          <a:p>
            <a:pPr lvl="0" indent="-357505"/>
            <a:r>
              <a:rPr lang="zh-CN" altLang="en-US" dirty="0"/>
              <a:t>单击此处编辑母版文本样式</a:t>
            </a:r>
            <a:endParaRPr lang="zh-CN" altLang="en-US" dirty="0"/>
          </a:p>
          <a:p>
            <a:pPr lvl="1" indent="-357505"/>
            <a:r>
              <a:rPr lang="zh-CN" altLang="en-US" dirty="0"/>
              <a:t>第二级</a:t>
            </a:r>
            <a:endParaRPr lang="zh-CN" altLang="en-US" dirty="0"/>
          </a:p>
        </p:txBody>
      </p:sp>
      <p:sp>
        <p:nvSpPr>
          <p:cNvPr id="4" name="KSO_FD"/>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5" name="KSO_FT"/>
          <p:cNvSpPr>
            <a:spLocks noGrp="1"/>
          </p:cNvSpPr>
          <p:nvPr>
            <p:ph type="ftr" sz="quarter" idx="3"/>
          </p:nvPr>
        </p:nvSpPr>
        <p:spPr>
          <a:xfrm>
            <a:off x="4038600" y="6356350"/>
            <a:ext cx="4114800" cy="365125"/>
          </a:xfrm>
          <a:prstGeom prst="rect">
            <a:avLst/>
          </a:prstGeom>
        </p:spPr>
        <p:txBody>
          <a:bodyPr vert="horz" lIns="91440" tIns="45720" rIns="91440" bIns="45720" rtlCol="0" anchor="ctr"/>
          <a:p>
            <a:pPr fontAlgn="auto"/>
            <a:endParaRPr lang="zh-CN" altLang="en-US" strike="noStrike" noProof="1"/>
          </a:p>
        </p:txBody>
      </p:sp>
      <p:sp>
        <p:nvSpPr>
          <p:cNvPr id="6" name="KSO_FN"/>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lvl1pPr algn="l" defTabSz="914400" rtl="0" eaLnBrk="1" latinLnBrk="0" hangingPunct="1">
        <a:lnSpc>
          <a:spcPct val="90000"/>
        </a:lnSpc>
        <a:spcBef>
          <a:spcPct val="0"/>
        </a:spcBef>
        <a:buNone/>
        <a:defRPr sz="2800" b="1" i="0" kern="1200" baseline="0">
          <a:solidFill>
            <a:schemeClr val="accent1">
              <a:lumMod val="75000"/>
            </a:schemeClr>
          </a:solidFill>
          <a:effectLst>
            <a:outerShdw blurRad="50800" dist="38100" dir="5400000" algn="t" rotWithShape="0">
              <a:schemeClr val="bg1">
                <a:alpha val="90000"/>
              </a:schemeClr>
            </a:outerShdw>
          </a:effectLst>
          <a:latin typeface="Arial Black" panose="020B0A04020102020204" pitchFamily="34" charset="0"/>
          <a:ea typeface="微软雅黑" panose="020B0503020204020204" pitchFamily="34" charset="-122"/>
          <a:cs typeface="+mj-cs"/>
        </a:defRPr>
      </a:lvl1pPr>
    </p:titleStyle>
    <p:bodyStyle>
      <a:lvl1pPr marL="357505" indent="-356870" algn="just" defTabSz="914400" rtl="0" eaLnBrk="1" latinLnBrk="0" hangingPunct="1">
        <a:lnSpc>
          <a:spcPct val="110000"/>
        </a:lnSpc>
        <a:spcBef>
          <a:spcPts val="1800"/>
        </a:spcBef>
        <a:spcAft>
          <a:spcPts val="0"/>
        </a:spcAft>
        <a:buClr>
          <a:schemeClr val="accent1"/>
        </a:buClr>
        <a:buSzPct val="60000"/>
        <a:buFont typeface="Wingdings" panose="05000000000000000000" pitchFamily="2" charset="2"/>
        <a:buChar char=""/>
        <a:defRPr sz="2000" kern="1200" baseline="0">
          <a:solidFill>
            <a:schemeClr val="accent1">
              <a:lumMod val="75000"/>
            </a:schemeClr>
          </a:solidFill>
          <a:latin typeface="Arial" panose="020B0604020202020204" pitchFamily="34" charset="0"/>
          <a:ea typeface="微软雅黑" panose="020B0503020204020204" pitchFamily="34" charset="-122"/>
          <a:cs typeface="+mn-cs"/>
        </a:defRPr>
      </a:lvl1pPr>
      <a:lvl2pPr marL="357505" indent="-356870" algn="just" defTabSz="914400" rtl="0" eaLnBrk="1" latinLnBrk="0" hangingPunct="1">
        <a:lnSpc>
          <a:spcPct val="130000"/>
        </a:lnSpc>
        <a:spcBef>
          <a:spcPts val="0"/>
        </a:spcBef>
        <a:spcAft>
          <a:spcPts val="600"/>
        </a:spcAft>
        <a:buClr>
          <a:schemeClr val="accent2">
            <a:lumMod val="60000"/>
            <a:lumOff val="40000"/>
          </a:schemeClr>
        </a:buClr>
        <a:buFont typeface="幼圆" pitchFamily="49" charset="-122"/>
        <a:buChar char=" "/>
        <a:defRPr sz="1600" kern="1200" baseline="0">
          <a:solidFill>
            <a:srgbClr val="696969"/>
          </a:solidFill>
          <a:latin typeface="幼圆" pitchFamily="49" charset="-122"/>
          <a:ea typeface="幼圆" pitchFamily="49" charset="-122"/>
          <a:cs typeface="+mn-cs"/>
        </a:defRPr>
      </a:lvl2pPr>
      <a:lvl3pPr marL="1143000" indent="-227965"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796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796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65" indent="-22796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796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796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30" indent="-22796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jpeg"/><Relationship Id="rId1" Type="http://schemas.openxmlformats.org/officeDocument/2006/relationships/image" Target="../media/image17.jpe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hyperlink" Target="&#22823;&#23398;&#29983;&#21457;&#23637;&#23548;&#33322;&#31995;&#32479;&#31616;&#20171;2018-5.pptx"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1.png"/><Relationship Id="rId1"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标题 9"/>
          <p:cNvSpPr>
            <a:spLocks noGrp="1"/>
          </p:cNvSpPr>
          <p:nvPr>
            <p:ph type="title"/>
          </p:nvPr>
        </p:nvSpPr>
        <p:spPr>
          <a:xfrm>
            <a:off x="928688" y="747713"/>
            <a:ext cx="11061700" cy="1585913"/>
          </a:xfrm>
        </p:spPr>
        <p:txBody>
          <a:bodyPr lIns="91440" tIns="45720" rIns="91440" bIns="45720" rtlCol="0" anchor="b">
            <a:normAutofit/>
          </a:bodyPr>
          <a:p>
            <a:pPr fontAlgn="auto"/>
            <a:r>
              <a:rPr lang="zh-CN" altLang="en-US" sz="4800" strike="noStrike" noProof="1">
                <a:solidFill>
                  <a:srgbClr val="FF0000"/>
                </a:solidFill>
              </a:rPr>
              <a:t>高校基层党组织建设</a:t>
            </a:r>
            <a:endParaRPr lang="zh-CN" altLang="en-US" sz="4800" strike="noStrike" noProof="1">
              <a:solidFill>
                <a:srgbClr val="FF0000"/>
              </a:solidFill>
            </a:endParaRPr>
          </a:p>
        </p:txBody>
      </p:sp>
      <p:sp>
        <p:nvSpPr>
          <p:cNvPr id="4098" name="副标题 10"/>
          <p:cNvSpPr>
            <a:spLocks noGrp="1"/>
          </p:cNvSpPr>
          <p:nvPr>
            <p:ph type="subTitle" idx="1"/>
          </p:nvPr>
        </p:nvSpPr>
        <p:spPr>
          <a:xfrm>
            <a:off x="990600" y="2584450"/>
            <a:ext cx="9986963" cy="474663"/>
          </a:xfrm>
        </p:spPr>
        <p:txBody>
          <a:bodyPr anchor="t"/>
          <a:p>
            <a:pPr defTabSz="914400">
              <a:buSzPct val="60000"/>
            </a:pPr>
            <a:r>
              <a:rPr lang="zh-CN" altLang="en-US" sz="2800" kern="1200" baseline="0">
                <a:solidFill>
                  <a:srgbClr val="002060"/>
                </a:solidFill>
                <a:latin typeface="方正兰亭超细黑简体" panose="02000000000000000000" charset="-122"/>
                <a:ea typeface="方正兰亭超细黑简体" panose="02000000000000000000" charset="-122"/>
                <a:cs typeface="+mn-cs"/>
              </a:rPr>
              <a:t>浙江大学城市学院    胡礼祥</a:t>
            </a:r>
            <a:endParaRPr lang="zh-CN" altLang="en-US" sz="2800" kern="1200" baseline="0">
              <a:solidFill>
                <a:srgbClr val="002060"/>
              </a:solidFill>
              <a:latin typeface="方正兰亭超细黑简体" panose="02000000000000000000" charset="-122"/>
              <a:ea typeface="方正兰亭超细黑简体" panose="02000000000000000000" charset="-122"/>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8" name="内容占位符 2"/>
          <p:cNvSpPr>
            <a:spLocks noGrp="1"/>
          </p:cNvSpPr>
          <p:nvPr>
            <p:ph idx="1"/>
          </p:nvPr>
        </p:nvSpPr>
        <p:spPr>
          <a:xfrm>
            <a:off x="1255078" y="1430973"/>
            <a:ext cx="11009312" cy="5005387"/>
          </a:xfrm>
        </p:spPr>
        <p:txBody>
          <a:bodyPr anchor="t"/>
          <a:p>
            <a:pPr indent="-357505"/>
            <a:r>
              <a:rPr lang="zh-CN" altLang="en-US" sz="2800">
                <a:solidFill>
                  <a:srgbClr val="C00000"/>
                </a:solidFill>
              </a:rPr>
              <a:t>加强高校党的建设任务艰巨</a:t>
            </a:r>
            <a:endParaRPr lang="zh-CN" altLang="en-US" sz="2800">
              <a:solidFill>
                <a:srgbClr val="C00000"/>
              </a:solidFill>
            </a:endParaRPr>
          </a:p>
          <a:p>
            <a:pPr indent="-357505"/>
            <a:r>
              <a:rPr lang="zh-CN" altLang="en-US" sz="2400">
                <a:solidFill>
                  <a:srgbClr val="002060"/>
                </a:solidFill>
              </a:rPr>
              <a:t>大学生是未来国家建设的骨干力量，必然应该是党的中坚力量</a:t>
            </a:r>
            <a:endParaRPr lang="zh-CN" altLang="en-US" sz="2400">
              <a:solidFill>
                <a:srgbClr val="002060"/>
              </a:solidFill>
            </a:endParaRPr>
          </a:p>
          <a:p>
            <a:pPr indent="-357505"/>
            <a:r>
              <a:rPr lang="zh-CN" altLang="en-US" sz="2400">
                <a:solidFill>
                  <a:srgbClr val="002060"/>
                </a:solidFill>
              </a:rPr>
              <a:t>大学生要求入党的积极性很高，但是不够成熟，培养任务艰巨</a:t>
            </a:r>
            <a:endParaRPr lang="zh-CN" altLang="en-US" sz="2400">
              <a:solidFill>
                <a:srgbClr val="002060"/>
              </a:solidFill>
            </a:endParaRPr>
          </a:p>
          <a:p>
            <a:pPr indent="-357505"/>
            <a:r>
              <a:rPr lang="zh-CN" altLang="en-US" sz="2400">
                <a:solidFill>
                  <a:srgbClr val="002060"/>
                </a:solidFill>
              </a:rPr>
              <a:t>党中央对加强高校党的组织建设高度重视，提出了很高的要求</a:t>
            </a:r>
            <a:endParaRPr lang="zh-CN" altLang="en-US" sz="2400">
              <a:solidFill>
                <a:srgbClr val="002060"/>
              </a:solidFill>
            </a:endParaRPr>
          </a:p>
          <a:p>
            <a:pPr indent="-357505"/>
            <a:r>
              <a:rPr lang="zh-CN" altLang="en-US" sz="2400">
                <a:solidFill>
                  <a:srgbClr val="002060"/>
                </a:solidFill>
              </a:rPr>
              <a:t>时代和形势不断发展，对象也在变化，党建工作必须不断创新</a:t>
            </a:r>
            <a:endParaRPr lang="zh-CN" altLang="en-US" sz="240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338">
                                            <p:txEl>
                                              <p:pRg st="1" end="1"/>
                                            </p:txEl>
                                          </p:spTgt>
                                        </p:tgtEl>
                                        <p:attrNameLst>
                                          <p:attrName>style.visibility</p:attrName>
                                        </p:attrNameLst>
                                      </p:cBhvr>
                                      <p:to>
                                        <p:strVal val="visible"/>
                                      </p:to>
                                    </p:set>
                                    <p:animEffect transition="in" filter="blinds(horizontal)">
                                      <p:cBhvr>
                                        <p:cTn id="7" dur="500"/>
                                        <p:tgtEl>
                                          <p:spTgt spid="1433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338">
                                            <p:txEl>
                                              <p:pRg st="2" end="2"/>
                                            </p:txEl>
                                          </p:spTgt>
                                        </p:tgtEl>
                                        <p:attrNameLst>
                                          <p:attrName>style.visibility</p:attrName>
                                        </p:attrNameLst>
                                      </p:cBhvr>
                                      <p:to>
                                        <p:strVal val="visible"/>
                                      </p:to>
                                    </p:set>
                                    <p:animEffect transition="in" filter="blinds(horizontal)">
                                      <p:cBhvr>
                                        <p:cTn id="12" dur="500"/>
                                        <p:tgtEl>
                                          <p:spTgt spid="1433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338">
                                            <p:txEl>
                                              <p:pRg st="3" end="3"/>
                                            </p:txEl>
                                          </p:spTgt>
                                        </p:tgtEl>
                                        <p:attrNameLst>
                                          <p:attrName>style.visibility</p:attrName>
                                        </p:attrNameLst>
                                      </p:cBhvr>
                                      <p:to>
                                        <p:strVal val="visible"/>
                                      </p:to>
                                    </p:set>
                                    <p:animEffect transition="in" filter="blinds(horizontal)">
                                      <p:cBhvr>
                                        <p:cTn id="17" dur="500"/>
                                        <p:tgtEl>
                                          <p:spTgt spid="1433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338">
                                            <p:txEl>
                                              <p:pRg st="4" end="4"/>
                                            </p:txEl>
                                          </p:spTgt>
                                        </p:tgtEl>
                                        <p:attrNameLst>
                                          <p:attrName>style.visibility</p:attrName>
                                        </p:attrNameLst>
                                      </p:cBhvr>
                                      <p:to>
                                        <p:strVal val="visible"/>
                                      </p:to>
                                    </p:set>
                                    <p:animEffect transition="in" filter="blinds(horizontal)">
                                      <p:cBhvr>
                                        <p:cTn id="22" dur="500"/>
                                        <p:tgtEl>
                                          <p:spTgt spid="143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2" name="内容占位符 2"/>
          <p:cNvSpPr>
            <a:spLocks noGrp="1"/>
          </p:cNvSpPr>
          <p:nvPr>
            <p:ph idx="1"/>
          </p:nvPr>
        </p:nvSpPr>
        <p:spPr>
          <a:xfrm>
            <a:off x="1882140" y="1499870"/>
            <a:ext cx="8070850" cy="4588510"/>
          </a:xfrm>
        </p:spPr>
        <p:txBody>
          <a:bodyPr anchor="t"/>
          <a:p>
            <a:pPr indent="-357505"/>
            <a:r>
              <a:rPr lang="zh-CN" altLang="en-US" sz="2800"/>
              <a:t>第二十三次全国高等学校党的建设工作会议召开时，习近平总书记作出重要指示，强调：</a:t>
            </a:r>
            <a:r>
              <a:rPr lang="zh-CN" altLang="en-US" sz="2800">
                <a:solidFill>
                  <a:srgbClr val="C00000"/>
                </a:solidFill>
              </a:rPr>
              <a:t>高校肩负着学习研究宣传马克思主义，培养中国特色社会主义事业建设者和接班人的重大任务。加强党对高校的领导，加强和改进高校党的建设，是办好中国特色社会主义大学的根本保证。</a:t>
            </a:r>
            <a:endParaRPr lang="zh-CN" altLang="en-US" sz="2800">
              <a:solidFill>
                <a:srgbClr val="C00000"/>
              </a:solidFill>
            </a:endParaRPr>
          </a:p>
          <a:p>
            <a:pPr indent="-357505"/>
            <a:endParaRPr lang="zh-CN" altLang="en-US" sz="2800">
              <a:solidFill>
                <a:srgbClr val="C00000"/>
              </a:solidFill>
            </a:endParaRPr>
          </a:p>
          <a:p>
            <a:pPr indent="-357505"/>
            <a:endParaRPr lang="en-US" altLang="zh-CN" sz="2800">
              <a:solidFill>
                <a:srgbClr val="C00000"/>
              </a:solidFill>
            </a:endParaRPr>
          </a:p>
          <a:p>
            <a:pPr indent="-357505"/>
            <a:endParaRPr lang="zh-CN" altLang="en-US" sz="2800" b="1">
              <a:solidFill>
                <a:schemeClr val="accent2"/>
              </a:solidFill>
              <a:latin typeface="黑体" panose="02010609060101010101" charset="-122"/>
              <a:ea typeface="黑体" panose="02010609060101010101"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0" name="内容占位符 2"/>
          <p:cNvSpPr>
            <a:spLocks noGrp="1"/>
          </p:cNvSpPr>
          <p:nvPr>
            <p:ph idx="1"/>
          </p:nvPr>
        </p:nvSpPr>
        <p:spPr>
          <a:xfrm>
            <a:off x="511175" y="596900"/>
            <a:ext cx="11009313" cy="5005388"/>
          </a:xfrm>
        </p:spPr>
        <p:txBody>
          <a:bodyPr vert="horz" wrap="square" lIns="91440" tIns="45720" rIns="91440" bIns="45720" anchor="t"/>
          <a:p>
            <a:pPr eaLnBrk="1" hangingPunct="1"/>
            <a:r>
              <a:rPr lang="zh-CN" altLang="en-US" dirty="0">
                <a:solidFill>
                  <a:srgbClr val="0070C0"/>
                </a:solidFill>
              </a:rPr>
              <a:t>在二十三次全国高校党建会议上袁贵仁讲话</a:t>
            </a:r>
            <a:r>
              <a:rPr lang="en-US" altLang="zh-CN" dirty="0">
                <a:solidFill>
                  <a:srgbClr val="0070C0"/>
                </a:solidFill>
              </a:rPr>
              <a:t>----</a:t>
            </a:r>
            <a:r>
              <a:rPr lang="zh-CN" altLang="en-US" dirty="0">
                <a:solidFill>
                  <a:srgbClr val="0070C0"/>
                </a:solidFill>
              </a:rPr>
              <a:t>突出重点，推动高校党建工作取得新进展</a:t>
            </a:r>
            <a:endParaRPr lang="en-US" altLang="zh-CN" dirty="0">
              <a:solidFill>
                <a:srgbClr val="0070C0"/>
              </a:solidFill>
            </a:endParaRPr>
          </a:p>
          <a:p>
            <a:pPr eaLnBrk="1" hangingPunct="1"/>
            <a:r>
              <a:rPr lang="en-US" altLang="zh-CN" dirty="0"/>
              <a:t>1.</a:t>
            </a:r>
            <a:r>
              <a:rPr lang="zh-CN" altLang="en-US" dirty="0"/>
              <a:t>立足融入加强核心价值观长效机制建设</a:t>
            </a:r>
            <a:endParaRPr lang="en-US" altLang="zh-CN" dirty="0"/>
          </a:p>
          <a:p>
            <a:pPr eaLnBrk="1" hangingPunct="1"/>
            <a:r>
              <a:rPr lang="zh-CN" altLang="en-US" dirty="0">
                <a:latin typeface="楷体" panose="02010609060101010101" charset="-122"/>
                <a:ea typeface="楷体" panose="02010609060101010101" charset="-122"/>
              </a:rPr>
              <a:t>要推动融入课堂主渠道；要推动融入社会实践；要推动融入文化育人；要推动融入作风建设。</a:t>
            </a:r>
            <a:endParaRPr lang="en-US" altLang="zh-CN" dirty="0">
              <a:latin typeface="楷体" panose="02010609060101010101" charset="-122"/>
              <a:ea typeface="楷体" panose="02010609060101010101" charset="-122"/>
            </a:endParaRPr>
          </a:p>
          <a:p>
            <a:pPr eaLnBrk="1" hangingPunct="1"/>
            <a:r>
              <a:rPr lang="en-US" altLang="zh-CN" dirty="0"/>
              <a:t>2.</a:t>
            </a:r>
            <a:r>
              <a:rPr lang="zh-CN" altLang="en-US" dirty="0"/>
              <a:t>强化担当健全高校意识形态工作责任体系</a:t>
            </a:r>
            <a:endParaRPr lang="en-US" altLang="zh-CN" dirty="0"/>
          </a:p>
          <a:p>
            <a:pPr eaLnBrk="1" hangingPunct="1"/>
            <a:r>
              <a:rPr lang="zh-CN" altLang="en-US" dirty="0">
                <a:latin typeface="楷体" panose="02010609060101010101" charset="-122"/>
                <a:ea typeface="楷体" panose="02010609060101010101" charset="-122"/>
              </a:rPr>
              <a:t>要健全制度来落实；要以明晰责任来落实；要以管好阵地来落实。</a:t>
            </a:r>
            <a:endParaRPr lang="en-US" altLang="zh-CN" dirty="0">
              <a:latin typeface="楷体" panose="02010609060101010101" charset="-122"/>
              <a:ea typeface="楷体" panose="02010609060101010101" charset="-122"/>
            </a:endParaRPr>
          </a:p>
          <a:p>
            <a:pPr eaLnBrk="1" hangingPunct="1"/>
            <a:r>
              <a:rPr lang="en-US" altLang="zh-CN" dirty="0"/>
              <a:t>3.</a:t>
            </a:r>
            <a:r>
              <a:rPr lang="zh-CN" altLang="en-US" dirty="0"/>
              <a:t>聚焦聚力抓好党委领导下的校长负责制实施意见的贯彻</a:t>
            </a:r>
            <a:endParaRPr lang="en-US" altLang="zh-CN" dirty="0"/>
          </a:p>
          <a:p>
            <a:pPr eaLnBrk="1" hangingPunct="1"/>
            <a:r>
              <a:rPr lang="en-US" altLang="zh-CN" dirty="0"/>
              <a:t>4.</a:t>
            </a:r>
            <a:r>
              <a:rPr lang="zh-CN" altLang="en-US" dirty="0"/>
              <a:t>重心下移推动基层党组织作用的发挥</a:t>
            </a:r>
            <a:endParaRPr lang="en-US" altLang="zh-CN" dirty="0"/>
          </a:p>
          <a:p>
            <a:pPr eaLnBrk="1" hangingPunct="1"/>
            <a:r>
              <a:rPr lang="zh-CN" altLang="en-US" dirty="0">
                <a:latin typeface="楷体" panose="02010609060101010101" charset="-122"/>
                <a:ea typeface="楷体" panose="02010609060101010101" charset="-122"/>
              </a:rPr>
              <a:t>要加大高校党建制度体系力度；要推动落实党内生活制度常态化；要扎实开展基层服务型党组织创建活动；要坚持力量下沉、资源下沉，建立稳定的经费保障机制和基层党务工作激励机制</a:t>
            </a:r>
            <a:endParaRPr lang="en-US" altLang="zh-CN" dirty="0">
              <a:latin typeface="楷体" panose="02010609060101010101" charset="-122"/>
              <a:ea typeface="楷体" panose="02010609060101010101" charset="-122"/>
            </a:endParaRPr>
          </a:p>
          <a:p>
            <a:pPr eaLnBrk="1" hangingPunct="1"/>
            <a:r>
              <a:rPr lang="en-US" altLang="zh-CN" dirty="0"/>
              <a:t>5.</a:t>
            </a:r>
            <a:r>
              <a:rPr lang="zh-CN" altLang="en-US" dirty="0"/>
              <a:t>创新手段手段推进网络建设管理和舆论引导取得新进展</a:t>
            </a:r>
            <a:endParaRPr lang="en-US" altLang="zh-CN" dirty="0"/>
          </a:p>
          <a:p>
            <a:pPr eaLnBrk="1" hangingPunct="1"/>
            <a:r>
              <a:rPr lang="zh-CN" altLang="en-US" dirty="0">
                <a:solidFill>
                  <a:srgbClr val="C00000"/>
                </a:solidFill>
              </a:rPr>
              <a:t>以踏石留痕、抓铁有痕的劲头，以钉子精神，推动各项任务落地生根</a:t>
            </a:r>
            <a:endParaRPr lang="zh-CN" altLang="en-US" dirty="0">
              <a:solidFill>
                <a:srgbClr val="C0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1280795" y="1497330"/>
            <a:ext cx="9630410" cy="4636135"/>
          </a:xfrm>
        </p:spPr>
        <p:txBody>
          <a:bodyPr/>
          <a:p>
            <a:r>
              <a:rPr lang="zh-CN" altLang="en-US" sz="2400"/>
              <a:t>今年</a:t>
            </a:r>
            <a:r>
              <a:rPr lang="en-US" altLang="zh-CN" sz="2400"/>
              <a:t>3</a:t>
            </a:r>
            <a:r>
              <a:rPr lang="zh-CN" altLang="en-US" sz="2400"/>
              <a:t>月，教育部印发了《普通高等学校学生党建工作标准》，</a:t>
            </a:r>
            <a:r>
              <a:rPr lang="zh-CN" altLang="en-US" sz="2400">
                <a:sym typeface="+mn-ea"/>
              </a:rPr>
              <a:t>共设置了组织领导、教育培养、发展党员、党员管理、作用发挥和条件保障6个一级指标，20个二级指标。</a:t>
            </a:r>
            <a:r>
              <a:rPr lang="zh-CN" altLang="en-US" sz="2400"/>
              <a:t>对学生党建工作的体制机制、党组织设置和队伍建设提出明确要求，明确了党员入党前和入党后各个阶段的教育培养工作的具体要求，进一步细化了党员发展工作的程序和质量要求。</a:t>
            </a:r>
            <a:endParaRPr lang="zh-CN" altLang="en-US" sz="2400"/>
          </a:p>
          <a:p>
            <a:r>
              <a:rPr lang="zh-CN" altLang="en-US" sz="2800">
                <a:solidFill>
                  <a:srgbClr val="C00000"/>
                </a:solidFill>
              </a:rPr>
              <a:t>这是开展高校党建工作的指导性文件</a:t>
            </a:r>
            <a:endParaRPr lang="zh-CN" altLang="en-US" sz="2800">
              <a:solidFill>
                <a:srgbClr val="C00000"/>
              </a:solidFill>
            </a:endParaRPr>
          </a:p>
          <a:p>
            <a:pPr marL="635" indent="0">
              <a:buNone/>
            </a:pPr>
            <a:r>
              <a:rPr lang="zh-CN" altLang="en-US" sz="2400"/>
              <a:t>　　　</a:t>
            </a:r>
            <a:endParaRPr lang="zh-CN" altLang="en-US" sz="24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197610" y="375920"/>
            <a:ext cx="10427970" cy="668020"/>
          </a:xfrm>
        </p:spPr>
        <p:txBody>
          <a:bodyPr/>
          <a:p>
            <a:r>
              <a:rPr lang="zh-CN" altLang="en-US"/>
              <a:t>普通高等学校学生党建工作标准</a:t>
            </a:r>
            <a:endParaRPr lang="zh-CN" altLang="en-US"/>
          </a:p>
        </p:txBody>
      </p:sp>
      <p:pic>
        <p:nvPicPr>
          <p:cNvPr id="5" name="内容占位符 4"/>
          <p:cNvPicPr>
            <a:picLocks noChangeAspect="1"/>
          </p:cNvPicPr>
          <p:nvPr>
            <p:ph idx="1"/>
          </p:nvPr>
        </p:nvPicPr>
        <p:blipFill>
          <a:blip r:embed="rId1"/>
          <a:stretch>
            <a:fillRect/>
          </a:stretch>
        </p:blipFill>
        <p:spPr>
          <a:xfrm>
            <a:off x="1075690" y="1043940"/>
            <a:ext cx="4584065" cy="5005705"/>
          </a:xfrm>
          <a:prstGeom prst="rect">
            <a:avLst/>
          </a:prstGeom>
        </p:spPr>
      </p:pic>
      <p:pic>
        <p:nvPicPr>
          <p:cNvPr id="6" name="图片 5"/>
          <p:cNvPicPr>
            <a:picLocks noChangeAspect="1"/>
          </p:cNvPicPr>
          <p:nvPr/>
        </p:nvPicPr>
        <p:blipFill>
          <a:blip r:embed="rId2"/>
          <a:stretch>
            <a:fillRect/>
          </a:stretch>
        </p:blipFill>
        <p:spPr>
          <a:xfrm>
            <a:off x="6010275" y="1043940"/>
            <a:ext cx="5190490" cy="3590290"/>
          </a:xfrm>
          <a:prstGeom prst="rect">
            <a:avLst/>
          </a:prstGeom>
        </p:spPr>
      </p:pic>
      <p:sp>
        <p:nvSpPr>
          <p:cNvPr id="8" name="矩形 7"/>
          <p:cNvSpPr/>
          <p:nvPr/>
        </p:nvSpPr>
        <p:spPr>
          <a:xfrm>
            <a:off x="1641475" y="1940560"/>
            <a:ext cx="4369435" cy="427863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a:off x="6325870" y="2397125"/>
            <a:ext cx="4758055" cy="365252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0" name="图片 9"/>
          <p:cNvPicPr>
            <a:picLocks noChangeAspect="1"/>
          </p:cNvPicPr>
          <p:nvPr/>
        </p:nvPicPr>
        <p:blipFill>
          <a:blip r:embed="rId3"/>
          <a:stretch>
            <a:fillRect/>
          </a:stretch>
        </p:blipFill>
        <p:spPr>
          <a:xfrm>
            <a:off x="1843405" y="2107565"/>
            <a:ext cx="3942080" cy="3942080"/>
          </a:xfrm>
          <a:prstGeom prst="rect">
            <a:avLst/>
          </a:prstGeom>
        </p:spPr>
      </p:pic>
      <p:pic>
        <p:nvPicPr>
          <p:cNvPr id="11" name="图片 10"/>
          <p:cNvPicPr>
            <a:picLocks noChangeAspect="1"/>
          </p:cNvPicPr>
          <p:nvPr/>
        </p:nvPicPr>
        <p:blipFill>
          <a:blip r:embed="rId4"/>
          <a:stretch>
            <a:fillRect/>
          </a:stretch>
        </p:blipFill>
        <p:spPr>
          <a:xfrm>
            <a:off x="6494780" y="2657475"/>
            <a:ext cx="4419600" cy="31318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par>
                                <p:cTn id="13" presetID="2" presetClass="entr" presetSubtype="9"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par>
                                <p:cTn id="22" presetID="2" presetClass="entr" presetSubtype="3"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1+#ppt_w/2"/>
                                          </p:val>
                                        </p:tav>
                                        <p:tav tm="100000">
                                          <p:val>
                                            <p:strVal val="#ppt_x"/>
                                          </p:val>
                                        </p:tav>
                                      </p:tavLst>
                                    </p:anim>
                                    <p:anim calcmode="lin" valueType="num">
                                      <p:cBhvr additive="base">
                                        <p:cTn id="25"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1"/>
          <p:cNvSpPr>
            <a:spLocks noGrp="1"/>
          </p:cNvSpPr>
          <p:nvPr/>
        </p:nvSpPr>
        <p:spPr>
          <a:xfrm>
            <a:off x="1197610" y="375920"/>
            <a:ext cx="10427970" cy="66802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i="0" kern="1200" baseline="0">
                <a:solidFill>
                  <a:schemeClr val="accent1">
                    <a:lumMod val="75000"/>
                  </a:schemeClr>
                </a:solidFill>
                <a:effectLst>
                  <a:outerShdw blurRad="50800" dist="38100" dir="5400000" algn="t" rotWithShape="0">
                    <a:schemeClr val="bg1">
                      <a:alpha val="90000"/>
                    </a:schemeClr>
                  </a:outerShdw>
                </a:effectLst>
                <a:latin typeface="Arial Black" panose="020B0A04020102020204" pitchFamily="34" charset="0"/>
                <a:ea typeface="微软雅黑" panose="020B0503020204020204" pitchFamily="34" charset="-122"/>
                <a:cs typeface="+mj-cs"/>
              </a:defRPr>
            </a:lvl1pPr>
          </a:lstStyle>
          <a:p>
            <a:r>
              <a:rPr lang="zh-CN" altLang="en-US"/>
              <a:t>普通高等学校学生党建工作标准</a:t>
            </a:r>
            <a:endParaRPr lang="zh-CN" altLang="en-US"/>
          </a:p>
        </p:txBody>
      </p:sp>
      <p:pic>
        <p:nvPicPr>
          <p:cNvPr id="5" name="内容占位符 4"/>
          <p:cNvPicPr>
            <a:picLocks noChangeAspect="1"/>
          </p:cNvPicPr>
          <p:nvPr>
            <p:ph idx="1"/>
          </p:nvPr>
        </p:nvPicPr>
        <p:blipFill>
          <a:blip r:embed="rId1"/>
          <a:stretch>
            <a:fillRect/>
          </a:stretch>
        </p:blipFill>
        <p:spPr>
          <a:xfrm>
            <a:off x="1197610" y="1235075"/>
            <a:ext cx="3629660" cy="5005705"/>
          </a:xfrm>
          <a:prstGeom prst="rect">
            <a:avLst/>
          </a:prstGeom>
        </p:spPr>
      </p:pic>
      <p:pic>
        <p:nvPicPr>
          <p:cNvPr id="6" name="图片 5"/>
          <p:cNvPicPr>
            <a:picLocks noChangeAspect="1"/>
          </p:cNvPicPr>
          <p:nvPr/>
        </p:nvPicPr>
        <p:blipFill>
          <a:blip r:embed="rId2"/>
          <a:stretch>
            <a:fillRect/>
          </a:stretch>
        </p:blipFill>
        <p:spPr>
          <a:xfrm>
            <a:off x="5187950" y="1235075"/>
            <a:ext cx="3846195" cy="3888740"/>
          </a:xfrm>
          <a:prstGeom prst="rect">
            <a:avLst/>
          </a:prstGeom>
        </p:spPr>
      </p:pic>
      <p:sp>
        <p:nvSpPr>
          <p:cNvPr id="7" name="矩形 6"/>
          <p:cNvSpPr/>
          <p:nvPr/>
        </p:nvSpPr>
        <p:spPr>
          <a:xfrm>
            <a:off x="7858125" y="1235075"/>
            <a:ext cx="3767455" cy="311340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3"/>
          <a:stretch>
            <a:fillRect/>
          </a:stretch>
        </p:blipFill>
        <p:spPr>
          <a:xfrm>
            <a:off x="8059420" y="1339215"/>
            <a:ext cx="3364865" cy="2905760"/>
          </a:xfrm>
          <a:prstGeom prst="rect">
            <a:avLst/>
          </a:prstGeom>
        </p:spPr>
      </p:pic>
      <p:sp>
        <p:nvSpPr>
          <p:cNvPr id="10" name="矩形 9"/>
          <p:cNvSpPr/>
          <p:nvPr/>
        </p:nvSpPr>
        <p:spPr>
          <a:xfrm>
            <a:off x="6234430" y="2713355"/>
            <a:ext cx="5391150" cy="352742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1" name="图片 10"/>
          <p:cNvPicPr>
            <a:picLocks noChangeAspect="1"/>
          </p:cNvPicPr>
          <p:nvPr/>
        </p:nvPicPr>
        <p:blipFill>
          <a:blip r:embed="rId4"/>
          <a:stretch>
            <a:fillRect/>
          </a:stretch>
        </p:blipFill>
        <p:spPr>
          <a:xfrm>
            <a:off x="6794500" y="2867660"/>
            <a:ext cx="4271010" cy="32188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nvPicPr>
        <p:blipFill>
          <a:blip r:embed="rId1"/>
          <a:stretch>
            <a:fillRect/>
          </a:stretch>
        </p:blipFill>
        <p:spPr>
          <a:xfrm>
            <a:off x="7506335" y="987425"/>
            <a:ext cx="4023995" cy="5071745"/>
          </a:xfrm>
          <a:prstGeom prst="rect">
            <a:avLst/>
          </a:prstGeom>
        </p:spPr>
      </p:pic>
      <p:sp>
        <p:nvSpPr>
          <p:cNvPr id="8" name="标题 1"/>
          <p:cNvSpPr>
            <a:spLocks noGrp="1"/>
          </p:cNvSpPr>
          <p:nvPr/>
        </p:nvSpPr>
        <p:spPr>
          <a:xfrm>
            <a:off x="1011555" y="603250"/>
            <a:ext cx="10427970" cy="66802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i="0" kern="1200" baseline="0">
                <a:solidFill>
                  <a:schemeClr val="accent1">
                    <a:lumMod val="75000"/>
                  </a:schemeClr>
                </a:solidFill>
                <a:effectLst>
                  <a:outerShdw blurRad="50800" dist="38100" dir="5400000" algn="t" rotWithShape="0">
                    <a:schemeClr val="bg1">
                      <a:alpha val="90000"/>
                    </a:schemeClr>
                  </a:outerShdw>
                </a:effectLst>
                <a:latin typeface="Arial Black" panose="020B0A04020102020204" pitchFamily="34" charset="0"/>
                <a:ea typeface="微软雅黑" panose="020B0503020204020204" pitchFamily="34" charset="-122"/>
                <a:cs typeface="+mj-cs"/>
              </a:defRPr>
            </a:lvl1pPr>
          </a:lstStyle>
          <a:p>
            <a:r>
              <a:rPr lang="zh-CN" altLang="en-US"/>
              <a:t>普通高等学校学生党建工作标准</a:t>
            </a:r>
            <a:endParaRPr lang="zh-CN" altLang="en-US"/>
          </a:p>
        </p:txBody>
      </p:sp>
      <p:pic>
        <p:nvPicPr>
          <p:cNvPr id="10" name="内容占位符 9"/>
          <p:cNvPicPr>
            <a:picLocks noChangeAspect="1"/>
          </p:cNvPicPr>
          <p:nvPr>
            <p:ph idx="1"/>
          </p:nvPr>
        </p:nvPicPr>
        <p:blipFill>
          <a:blip r:embed="rId2"/>
          <a:stretch>
            <a:fillRect/>
          </a:stretch>
        </p:blipFill>
        <p:spPr>
          <a:xfrm>
            <a:off x="1011555" y="1720215"/>
            <a:ext cx="6315075" cy="448754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1073785" y="1096645"/>
            <a:ext cx="3708400" cy="5292090"/>
          </a:xfrm>
          <a:prstGeom prst="rect">
            <a:avLst/>
          </a:prstGeom>
        </p:spPr>
      </p:pic>
      <p:sp>
        <p:nvSpPr>
          <p:cNvPr id="6" name="矩形 5"/>
          <p:cNvSpPr/>
          <p:nvPr/>
        </p:nvSpPr>
        <p:spPr>
          <a:xfrm>
            <a:off x="4871720" y="1096645"/>
            <a:ext cx="6014720" cy="529145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000"/>
              <a:t>　</a:t>
            </a:r>
            <a:endParaRPr lang="zh-CN" altLang="en-US" sz="1000"/>
          </a:p>
          <a:p>
            <a:pPr algn="l"/>
            <a:endParaRPr lang="zh-CN" altLang="en-US" sz="1000"/>
          </a:p>
          <a:p>
            <a:pPr algn="l"/>
            <a:endParaRPr lang="zh-CN" altLang="en-US" sz="1000"/>
          </a:p>
          <a:p>
            <a:pPr algn="l"/>
            <a:endParaRPr lang="zh-CN" altLang="en-US" sz="1000"/>
          </a:p>
          <a:p>
            <a:pPr algn="l"/>
            <a:endParaRPr lang="zh-CN" altLang="en-US" sz="1000"/>
          </a:p>
          <a:p>
            <a:pPr algn="l"/>
            <a:endParaRPr lang="zh-CN" altLang="en-US" sz="1000"/>
          </a:p>
          <a:p>
            <a:pPr algn="l"/>
            <a:endParaRPr lang="zh-CN" altLang="en-US" sz="1000"/>
          </a:p>
          <a:p>
            <a:pPr algn="l"/>
            <a:endParaRPr lang="zh-CN" altLang="en-US" sz="1000"/>
          </a:p>
          <a:p>
            <a:pPr algn="l"/>
            <a:endParaRPr lang="zh-CN" altLang="en-US" sz="1000"/>
          </a:p>
          <a:p>
            <a:pPr algn="l"/>
            <a:endParaRPr lang="zh-CN" altLang="en-US" sz="1000"/>
          </a:p>
          <a:p>
            <a:pPr algn="l"/>
            <a:endParaRPr lang="zh-CN" altLang="en-US" sz="1000"/>
          </a:p>
          <a:p>
            <a:pPr algn="l"/>
            <a:endParaRPr lang="zh-CN" altLang="en-US" sz="1000"/>
          </a:p>
          <a:p>
            <a:pPr algn="l"/>
            <a:endParaRPr lang="zh-CN" altLang="en-US" sz="1000"/>
          </a:p>
          <a:p>
            <a:pPr algn="l"/>
            <a:endParaRPr lang="zh-CN" altLang="en-US" sz="1000"/>
          </a:p>
          <a:p>
            <a:pPr algn="l"/>
            <a:endParaRPr lang="zh-CN" altLang="en-US" sz="1000"/>
          </a:p>
          <a:p>
            <a:pPr algn="l"/>
            <a:r>
              <a:rPr lang="zh-CN" altLang="en-US" sz="1000"/>
              <a:t>       </a:t>
            </a:r>
            <a:r>
              <a:rPr lang="zh-CN" altLang="en-US" sz="1000">
                <a:solidFill>
                  <a:schemeClr val="tx1"/>
                </a:solidFill>
              </a:rPr>
              <a:t>18.制度保障</a:t>
            </a:r>
            <a:endParaRPr lang="zh-CN" altLang="en-US" sz="1000">
              <a:solidFill>
                <a:schemeClr val="tx1"/>
              </a:solidFill>
            </a:endParaRPr>
          </a:p>
          <a:p>
            <a:pPr algn="l"/>
            <a:endParaRPr lang="zh-CN" altLang="en-US" sz="1000">
              <a:solidFill>
                <a:schemeClr val="tx1"/>
              </a:solidFill>
            </a:endParaRPr>
          </a:p>
          <a:p>
            <a:pPr algn="l"/>
            <a:r>
              <a:rPr lang="zh-CN" altLang="en-US" sz="1000">
                <a:solidFill>
                  <a:schemeClr val="tx1"/>
                </a:solidFill>
              </a:rPr>
              <a:t>　　制定并完善发展学生党员及党员教育管理服务工作各项制度。“三会一课”、组织生活会、谈心谈话、民主评议党员和学生党组织工作考评等制度的全面落实。学生党员发展质量跟踪评价机制健全。</a:t>
            </a:r>
            <a:endParaRPr lang="zh-CN" altLang="en-US" sz="1000">
              <a:solidFill>
                <a:schemeClr val="tx1"/>
              </a:solidFill>
            </a:endParaRPr>
          </a:p>
          <a:p>
            <a:pPr algn="l"/>
            <a:endParaRPr lang="zh-CN" altLang="en-US" sz="1000">
              <a:solidFill>
                <a:schemeClr val="tx1"/>
              </a:solidFill>
            </a:endParaRPr>
          </a:p>
          <a:p>
            <a:pPr algn="l"/>
            <a:r>
              <a:rPr lang="zh-CN" altLang="en-US" sz="1000">
                <a:solidFill>
                  <a:schemeClr val="tx1"/>
                </a:solidFill>
              </a:rPr>
              <a:t>　　19.经费保障</a:t>
            </a:r>
            <a:endParaRPr lang="zh-CN" altLang="en-US" sz="1000">
              <a:solidFill>
                <a:schemeClr val="tx1"/>
              </a:solidFill>
            </a:endParaRPr>
          </a:p>
          <a:p>
            <a:pPr algn="l"/>
            <a:endParaRPr lang="zh-CN" altLang="en-US" sz="1000">
              <a:solidFill>
                <a:schemeClr val="tx1"/>
              </a:solidFill>
            </a:endParaRPr>
          </a:p>
          <a:p>
            <a:pPr algn="l"/>
            <a:r>
              <a:rPr lang="zh-CN" altLang="en-US" sz="1000">
                <a:solidFill>
                  <a:schemeClr val="tx1"/>
                </a:solidFill>
              </a:rPr>
              <a:t>　　学生党建工作纳入学校年度经费预算，党校办学经费满足需要。学生党支部活动经费按照不低于上级党组织规定的标准落实到位。</a:t>
            </a:r>
            <a:endParaRPr lang="zh-CN" altLang="en-US" sz="1000">
              <a:solidFill>
                <a:schemeClr val="tx1"/>
              </a:solidFill>
            </a:endParaRPr>
          </a:p>
          <a:p>
            <a:pPr algn="l"/>
            <a:endParaRPr lang="zh-CN" altLang="en-US" sz="1000">
              <a:solidFill>
                <a:schemeClr val="tx1"/>
              </a:solidFill>
            </a:endParaRPr>
          </a:p>
          <a:p>
            <a:pPr algn="l"/>
            <a:r>
              <a:rPr lang="zh-CN" altLang="en-US" sz="1000">
                <a:solidFill>
                  <a:schemeClr val="tx1"/>
                </a:solidFill>
              </a:rPr>
              <a:t>　　20.平台建设</a:t>
            </a:r>
            <a:endParaRPr lang="zh-CN" altLang="en-US" sz="1000">
              <a:solidFill>
                <a:schemeClr val="tx1"/>
              </a:solidFill>
            </a:endParaRPr>
          </a:p>
          <a:p>
            <a:pPr algn="l"/>
            <a:endParaRPr lang="zh-CN" altLang="en-US" sz="1000">
              <a:solidFill>
                <a:schemeClr val="tx1"/>
              </a:solidFill>
            </a:endParaRPr>
          </a:p>
          <a:p>
            <a:pPr algn="l"/>
            <a:r>
              <a:rPr lang="zh-CN" altLang="en-US" sz="1000">
                <a:solidFill>
                  <a:schemeClr val="tx1"/>
                </a:solidFill>
              </a:rPr>
              <a:t>　　建立党建信息化平台，加强“两微一端”建设，创建网上党校园地、党校、论坛等思想政治工作平台。学生党建工作有相对固定的活动场所和设施，建立多种形式的学生党员教育、实践和服务基地。校、院（系）党校师资建设和办学条件好，教学质量有保证。</a:t>
            </a:r>
            <a:endParaRPr lang="zh-CN" altLang="en-US" sz="1000">
              <a:solidFill>
                <a:schemeClr val="tx1"/>
              </a:solidFill>
            </a:endParaRPr>
          </a:p>
        </p:txBody>
      </p:sp>
      <p:pic>
        <p:nvPicPr>
          <p:cNvPr id="7" name="图片 6"/>
          <p:cNvPicPr>
            <a:picLocks noChangeAspect="1"/>
          </p:cNvPicPr>
          <p:nvPr/>
        </p:nvPicPr>
        <p:blipFill>
          <a:blip r:embed="rId2"/>
          <a:stretch>
            <a:fillRect/>
          </a:stretch>
        </p:blipFill>
        <p:spPr>
          <a:xfrm>
            <a:off x="5179060" y="1245235"/>
            <a:ext cx="5400040" cy="2343150"/>
          </a:xfrm>
          <a:prstGeom prst="rect">
            <a:avLst/>
          </a:prstGeom>
        </p:spPr>
      </p:pic>
      <p:sp>
        <p:nvSpPr>
          <p:cNvPr id="8" name="标题 1"/>
          <p:cNvSpPr>
            <a:spLocks noGrp="1"/>
          </p:cNvSpPr>
          <p:nvPr/>
        </p:nvSpPr>
        <p:spPr>
          <a:xfrm>
            <a:off x="1073785" y="338455"/>
            <a:ext cx="10427970" cy="66802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i="0" kern="1200" baseline="0">
                <a:solidFill>
                  <a:schemeClr val="accent1">
                    <a:lumMod val="75000"/>
                  </a:schemeClr>
                </a:solidFill>
                <a:effectLst>
                  <a:outerShdw blurRad="50800" dist="38100" dir="5400000" algn="t" rotWithShape="0">
                    <a:schemeClr val="bg1">
                      <a:alpha val="90000"/>
                    </a:schemeClr>
                  </a:outerShdw>
                </a:effectLst>
                <a:latin typeface="Arial Black" panose="020B0A04020102020204" pitchFamily="34" charset="0"/>
                <a:ea typeface="微软雅黑" panose="020B0503020204020204" pitchFamily="34" charset="-122"/>
                <a:cs typeface="+mj-cs"/>
              </a:defRPr>
            </a:lvl1pPr>
          </a:lstStyle>
          <a:p>
            <a:r>
              <a:rPr lang="zh-CN" altLang="en-US"/>
              <a:t>普通高等学校学生党建工作标准</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509395" y="916940"/>
            <a:ext cx="8266430" cy="635000"/>
          </a:xfrm>
        </p:spPr>
        <p:txBody>
          <a:bodyPr>
            <a:normAutofit fontScale="90000"/>
          </a:bodyPr>
          <a:p>
            <a:pPr fontAlgn="auto"/>
            <a:br>
              <a:rPr lang="zh-CN" altLang="en-US">
                <a:sym typeface="+mn-ea"/>
              </a:rPr>
            </a:br>
            <a:br>
              <a:rPr lang="zh-CN" altLang="en-US">
                <a:sym typeface="+mn-ea"/>
              </a:rPr>
            </a:br>
            <a:br>
              <a:rPr lang="zh-CN" altLang="en-US">
                <a:sym typeface="+mn-ea"/>
              </a:rPr>
            </a:br>
            <a:r>
              <a:rPr lang="zh-CN" altLang="en-US" sz="3600">
                <a:sym typeface="+mn-ea"/>
              </a:rPr>
              <a:t>二。切实加强基层党组织建设</a:t>
            </a:r>
            <a:endParaRPr lang="en-US" altLang="zh-CN" sz="3600" strike="noStrike" noProof="1">
              <a:sym typeface="+mn-ea"/>
            </a:endParaRPr>
          </a:p>
        </p:txBody>
      </p:sp>
      <p:sp>
        <p:nvSpPr>
          <p:cNvPr id="17410" name="内容占位符 2"/>
          <p:cNvSpPr>
            <a:spLocks noGrp="1"/>
          </p:cNvSpPr>
          <p:nvPr>
            <p:ph idx="1"/>
          </p:nvPr>
        </p:nvSpPr>
        <p:spPr>
          <a:xfrm>
            <a:off x="2176145" y="1551940"/>
            <a:ext cx="4401820" cy="4435475"/>
          </a:xfrm>
        </p:spPr>
        <p:txBody>
          <a:bodyPr anchor="t"/>
          <a:p>
            <a:pPr indent="-357505"/>
            <a:endParaRPr lang="zh-CN" altLang="en-US" sz="3200"/>
          </a:p>
          <a:p>
            <a:pPr indent="-357505"/>
            <a:r>
              <a:rPr lang="zh-CN" altLang="en-US" sz="3200"/>
              <a:t>  组织机制创新</a:t>
            </a:r>
            <a:endParaRPr lang="zh-CN" altLang="en-US" sz="3200"/>
          </a:p>
          <a:p>
            <a:pPr indent="-357505"/>
            <a:r>
              <a:rPr lang="zh-CN" altLang="en-US" sz="3200"/>
              <a:t>  工作平台创新</a:t>
            </a:r>
            <a:endParaRPr lang="zh-CN" altLang="en-US" sz="3200"/>
          </a:p>
          <a:p>
            <a:pPr indent="-357505"/>
            <a:r>
              <a:rPr lang="zh-CN" altLang="en-US" sz="3200"/>
              <a:t>  方法手段创新</a:t>
            </a:r>
            <a:endParaRPr lang="zh-CN" altLang="en-US" sz="3200"/>
          </a:p>
          <a:p>
            <a:pPr indent="-357505"/>
            <a:r>
              <a:rPr lang="zh-CN" altLang="en-US" sz="3200"/>
              <a:t>  强化保障支撑</a:t>
            </a:r>
            <a:endParaRPr lang="en-US" altLang="zh-CN" sz="32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60400" y="407988"/>
            <a:ext cx="11022013" cy="700088"/>
          </a:xfrm>
        </p:spPr>
        <p:txBody>
          <a:bodyPr/>
          <a:p>
            <a:pPr fontAlgn="auto"/>
            <a:r>
              <a:rPr lang="zh-CN" altLang="en-US" strike="noStrike" noProof="1"/>
              <a:t>（一）组织机制创新</a:t>
            </a:r>
            <a:endParaRPr lang="zh-CN" altLang="en-US" strike="noStrike" noProof="1"/>
          </a:p>
        </p:txBody>
      </p:sp>
      <p:sp>
        <p:nvSpPr>
          <p:cNvPr id="18434" name="内容占位符 2"/>
          <p:cNvSpPr>
            <a:spLocks noGrp="1"/>
          </p:cNvSpPr>
          <p:nvPr>
            <p:ph idx="1"/>
          </p:nvPr>
        </p:nvSpPr>
        <p:spPr/>
        <p:txBody>
          <a:bodyPr anchor="t"/>
          <a:p>
            <a:pPr indent="-357505"/>
            <a:r>
              <a:rPr lang="en-US" altLang="zh-CN" sz="2800">
                <a:solidFill>
                  <a:srgbClr val="FF0000"/>
                </a:solidFill>
              </a:rPr>
              <a:t>1.</a:t>
            </a:r>
            <a:r>
              <a:rPr lang="zh-CN" altLang="en-US" sz="2800">
                <a:solidFill>
                  <a:srgbClr val="FF0000"/>
                </a:solidFill>
              </a:rPr>
              <a:t>健全组织设置和功能</a:t>
            </a:r>
            <a:endParaRPr lang="zh-CN" altLang="en-US" sz="2800">
              <a:solidFill>
                <a:srgbClr val="FF0000"/>
              </a:solidFill>
            </a:endParaRPr>
          </a:p>
        </p:txBody>
      </p:sp>
      <p:sp>
        <p:nvSpPr>
          <p:cNvPr id="5" name="矩形 4"/>
          <p:cNvSpPr/>
          <p:nvPr/>
        </p:nvSpPr>
        <p:spPr>
          <a:xfrm>
            <a:off x="4613275" y="1546225"/>
            <a:ext cx="2097088" cy="806450"/>
          </a:xfrm>
          <a:prstGeom prst="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zh-CN" altLang="en-US" strike="noStrike" noProof="1">
                <a:latin typeface="黑体" panose="02010609060101010101" charset="-122"/>
                <a:ea typeface="黑体" panose="02010609060101010101" charset="-122"/>
              </a:rPr>
              <a:t>学校党委</a:t>
            </a:r>
            <a:endParaRPr lang="zh-CN" altLang="en-US" strike="noStrike" noProof="1">
              <a:latin typeface="黑体" panose="02010609060101010101" charset="-122"/>
              <a:ea typeface="黑体" panose="02010609060101010101" charset="-122"/>
            </a:endParaRPr>
          </a:p>
        </p:txBody>
      </p:sp>
      <p:sp>
        <p:nvSpPr>
          <p:cNvPr id="6" name="矩形 5"/>
          <p:cNvSpPr/>
          <p:nvPr/>
        </p:nvSpPr>
        <p:spPr>
          <a:xfrm>
            <a:off x="4613275" y="2652713"/>
            <a:ext cx="2097088" cy="806450"/>
          </a:xfrm>
          <a:prstGeom prst="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zh-CN" altLang="en-US" strike="noStrike" noProof="1">
                <a:latin typeface="黑体" panose="02010609060101010101" charset="-122"/>
                <a:ea typeface="黑体" panose="02010609060101010101" charset="-122"/>
              </a:rPr>
              <a:t>二级学院党委</a:t>
            </a:r>
            <a:endParaRPr lang="zh-CN" altLang="en-US" strike="noStrike" noProof="1">
              <a:latin typeface="黑体" panose="02010609060101010101" charset="-122"/>
              <a:ea typeface="黑体" panose="02010609060101010101" charset="-122"/>
            </a:endParaRPr>
          </a:p>
        </p:txBody>
      </p:sp>
      <p:sp>
        <p:nvSpPr>
          <p:cNvPr id="7" name="矩形 6"/>
          <p:cNvSpPr/>
          <p:nvPr/>
        </p:nvSpPr>
        <p:spPr>
          <a:xfrm>
            <a:off x="4612005" y="4632960"/>
            <a:ext cx="2097088" cy="808038"/>
          </a:xfrm>
          <a:prstGeom prst="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zh-CN" altLang="en-US" strike="noStrike" noProof="1">
                <a:latin typeface="黑体" panose="02010609060101010101" charset="-122"/>
                <a:ea typeface="黑体" panose="02010609060101010101" charset="-122"/>
              </a:rPr>
              <a:t>党支部</a:t>
            </a:r>
            <a:endParaRPr lang="zh-CN" altLang="en-US" strike="noStrike" noProof="1">
              <a:latin typeface="黑体" panose="02010609060101010101" charset="-122"/>
              <a:ea typeface="黑体" panose="02010609060101010101" charset="-122"/>
            </a:endParaRPr>
          </a:p>
        </p:txBody>
      </p:sp>
      <p:sp>
        <p:nvSpPr>
          <p:cNvPr id="8" name="矩形 7"/>
          <p:cNvSpPr/>
          <p:nvPr/>
        </p:nvSpPr>
        <p:spPr>
          <a:xfrm>
            <a:off x="3622675" y="3789363"/>
            <a:ext cx="2000250" cy="512763"/>
          </a:xfrm>
          <a:prstGeom prst="rect">
            <a:avLst/>
          </a:prstGeom>
          <a:blipFill rotWithShape="1">
            <a:blip r:embed="rId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zh-CN" altLang="en-US" strike="noStrike" noProof="1">
                <a:latin typeface="黑体" panose="02010609060101010101" charset="-122"/>
                <a:ea typeface="黑体" panose="02010609060101010101" charset="-122"/>
              </a:rPr>
              <a:t>党总支</a:t>
            </a:r>
            <a:endParaRPr lang="zh-CN" altLang="en-US" strike="noStrike" noProof="1">
              <a:latin typeface="黑体" panose="02010609060101010101" charset="-122"/>
              <a:ea typeface="黑体" panose="02010609060101010101" charset="-122"/>
            </a:endParaRPr>
          </a:p>
        </p:txBody>
      </p:sp>
      <p:sp>
        <p:nvSpPr>
          <p:cNvPr id="9" name="圆角矩形 8"/>
          <p:cNvSpPr/>
          <p:nvPr/>
        </p:nvSpPr>
        <p:spPr>
          <a:xfrm>
            <a:off x="5289550" y="3475038"/>
            <a:ext cx="77788" cy="11731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0" name="圆角矩形 9"/>
          <p:cNvSpPr/>
          <p:nvPr/>
        </p:nvSpPr>
        <p:spPr>
          <a:xfrm>
            <a:off x="5983288" y="3459163"/>
            <a:ext cx="77788" cy="11731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1" name="圆角矩形 10"/>
          <p:cNvSpPr/>
          <p:nvPr/>
        </p:nvSpPr>
        <p:spPr>
          <a:xfrm>
            <a:off x="5622925" y="2352675"/>
            <a:ext cx="76200" cy="30003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2" name="圆角矩形 11"/>
          <p:cNvSpPr/>
          <p:nvPr/>
        </p:nvSpPr>
        <p:spPr>
          <a:xfrm>
            <a:off x="1419225" y="2352675"/>
            <a:ext cx="1693863" cy="639763"/>
          </a:xfrm>
          <a:prstGeom prst="roundRect">
            <a:avLst/>
          </a:prstGeom>
          <a:gradFill>
            <a:gsLst>
              <a:gs pos="0">
                <a:srgbClr val="007BD3"/>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zh-CN" altLang="en-US" strike="noStrike" noProof="1"/>
              <a:t>学校党校</a:t>
            </a:r>
            <a:endParaRPr lang="zh-CN" altLang="en-US" strike="noStrike" noProof="1"/>
          </a:p>
        </p:txBody>
      </p:sp>
      <p:sp>
        <p:nvSpPr>
          <p:cNvPr id="13" name="圆角矩形 12"/>
          <p:cNvSpPr/>
          <p:nvPr/>
        </p:nvSpPr>
        <p:spPr>
          <a:xfrm>
            <a:off x="1419225" y="3290888"/>
            <a:ext cx="1693863" cy="639763"/>
          </a:xfrm>
          <a:prstGeom prst="roundRect">
            <a:avLst/>
          </a:prstGeom>
          <a:gradFill>
            <a:gsLst>
              <a:gs pos="0">
                <a:srgbClr val="007BD3"/>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zh-CN" altLang="en-US" strike="noStrike" noProof="1"/>
              <a:t>二级学院党校</a:t>
            </a:r>
            <a:endParaRPr lang="zh-CN" altLang="en-US" strike="noStrike" noProof="1"/>
          </a:p>
        </p:txBody>
      </p:sp>
      <p:sp>
        <p:nvSpPr>
          <p:cNvPr id="14" name="圆角矩形 13"/>
          <p:cNvSpPr/>
          <p:nvPr/>
        </p:nvSpPr>
        <p:spPr>
          <a:xfrm>
            <a:off x="1419225" y="4154488"/>
            <a:ext cx="1693863" cy="639763"/>
          </a:xfrm>
          <a:prstGeom prst="roundRect">
            <a:avLst/>
          </a:prstGeom>
          <a:gradFill>
            <a:gsLst>
              <a:gs pos="0">
                <a:srgbClr val="007BD3"/>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zh-CN" altLang="en-US" strike="noStrike" noProof="1"/>
              <a:t>网上党校</a:t>
            </a:r>
            <a:endParaRPr lang="zh-CN" altLang="en-US" strike="noStrike" noProof="1"/>
          </a:p>
        </p:txBody>
      </p:sp>
      <p:sp>
        <p:nvSpPr>
          <p:cNvPr id="15" name="圆角矩形 14"/>
          <p:cNvSpPr/>
          <p:nvPr/>
        </p:nvSpPr>
        <p:spPr>
          <a:xfrm>
            <a:off x="1419225" y="5008563"/>
            <a:ext cx="1693863" cy="639763"/>
          </a:xfrm>
          <a:prstGeom prst="roundRect">
            <a:avLst/>
          </a:prstGeom>
          <a:gradFill>
            <a:gsLst>
              <a:gs pos="0">
                <a:srgbClr val="007BD3"/>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zh-CN" altLang="en-US" strike="noStrike" noProof="1"/>
              <a:t>党章学习小组</a:t>
            </a:r>
            <a:endParaRPr lang="zh-CN" altLang="en-US" strike="noStrike" noProof="1"/>
          </a:p>
        </p:txBody>
      </p:sp>
      <p:cxnSp>
        <p:nvCxnSpPr>
          <p:cNvPr id="16" name="直接连接符 15"/>
          <p:cNvCxnSpPr>
            <a:endCxn id="5" idx="1"/>
          </p:cNvCxnSpPr>
          <p:nvPr/>
        </p:nvCxnSpPr>
        <p:spPr>
          <a:xfrm>
            <a:off x="2297113" y="1927225"/>
            <a:ext cx="2316163" cy="2222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7" name="直接箭头连接符 16"/>
          <p:cNvCxnSpPr>
            <a:endCxn id="15" idx="0"/>
          </p:cNvCxnSpPr>
          <p:nvPr/>
        </p:nvCxnSpPr>
        <p:spPr>
          <a:xfrm flipH="1">
            <a:off x="2265363" y="1927225"/>
            <a:ext cx="22225" cy="308133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sp>
        <p:nvSpPr>
          <p:cNvPr id="18" name="剪去单角的矩形 17"/>
          <p:cNvSpPr/>
          <p:nvPr/>
        </p:nvSpPr>
        <p:spPr>
          <a:xfrm>
            <a:off x="7605395" y="3603625"/>
            <a:ext cx="768350" cy="1941513"/>
          </a:xfrm>
          <a:prstGeom prst="snip1Rect">
            <a:avLst/>
          </a:prstGeom>
          <a:gradFill>
            <a:gsLst>
              <a:gs pos="0">
                <a:srgbClr val="012D86"/>
              </a:gs>
              <a:gs pos="100000">
                <a:srgbClr val="0E255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zh-CN" altLang="en-US" strike="noStrike" noProof="1"/>
              <a:t>专业学院党员之家</a:t>
            </a:r>
            <a:endParaRPr lang="zh-CN" altLang="en-US" strike="noStrike" noProof="1"/>
          </a:p>
        </p:txBody>
      </p:sp>
      <p:sp>
        <p:nvSpPr>
          <p:cNvPr id="19" name="剪去单角的矩形 18"/>
          <p:cNvSpPr/>
          <p:nvPr/>
        </p:nvSpPr>
        <p:spPr>
          <a:xfrm>
            <a:off x="9023350" y="3603625"/>
            <a:ext cx="758825" cy="1997075"/>
          </a:xfrm>
          <a:prstGeom prst="snip1Rect">
            <a:avLst/>
          </a:prstGeom>
          <a:gradFill>
            <a:gsLst>
              <a:gs pos="0">
                <a:srgbClr val="7B32B2"/>
              </a:gs>
              <a:gs pos="100000">
                <a:srgbClr val="401A5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zh-CN" altLang="en-US" strike="noStrike" noProof="1"/>
              <a:t>学生公寓党员之家</a:t>
            </a:r>
            <a:endParaRPr lang="zh-CN" altLang="en-US" strike="noStrike" noProof="1"/>
          </a:p>
        </p:txBody>
      </p:sp>
      <p:cxnSp>
        <p:nvCxnSpPr>
          <p:cNvPr id="20" name="直接连接符 19"/>
          <p:cNvCxnSpPr/>
          <p:nvPr/>
        </p:nvCxnSpPr>
        <p:spPr>
          <a:xfrm flipV="1">
            <a:off x="6710363" y="3053080"/>
            <a:ext cx="1296988" cy="6350"/>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21" name="直接连接符 20"/>
          <p:cNvCxnSpPr>
            <a:endCxn id="15" idx="0"/>
          </p:cNvCxnSpPr>
          <p:nvPr/>
        </p:nvCxnSpPr>
        <p:spPr>
          <a:xfrm>
            <a:off x="5699125" y="2482850"/>
            <a:ext cx="3725863" cy="508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a:endCxn id="18" idx="3"/>
          </p:cNvCxnSpPr>
          <p:nvPr/>
        </p:nvCxnSpPr>
        <p:spPr>
          <a:xfrm>
            <a:off x="7984808" y="3071813"/>
            <a:ext cx="4763" cy="531813"/>
          </a:xfrm>
          <a:prstGeom prst="straightConnector1">
            <a:avLst/>
          </a:prstGeom>
          <a:ln w="44450">
            <a:tailEnd type="arrow"/>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a:endCxn id="19" idx="3"/>
          </p:cNvCxnSpPr>
          <p:nvPr/>
        </p:nvCxnSpPr>
        <p:spPr>
          <a:xfrm flipH="1">
            <a:off x="9404350" y="2514600"/>
            <a:ext cx="9525" cy="1089025"/>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25" name="任意多边形 24"/>
          <p:cNvSpPr/>
          <p:nvPr/>
        </p:nvSpPr>
        <p:spPr>
          <a:xfrm>
            <a:off x="777875" y="2220913"/>
            <a:ext cx="2773363" cy="2185988"/>
          </a:xfrm>
          <a:custGeom>
            <a:avLst/>
            <a:gdLst>
              <a:gd name="connisteX0" fmla="*/ 481758 w 2772660"/>
              <a:gd name="connsiteY0" fmla="*/ 1965325 h 2186729"/>
              <a:gd name="connisteX1" fmla="*/ 159178 w 2772660"/>
              <a:gd name="connsiteY1" fmla="*/ 596265 h 2186729"/>
              <a:gd name="connisteX2" fmla="*/ 2769663 w 2772660"/>
              <a:gd name="connsiteY2" fmla="*/ 2180590 h 2186729"/>
              <a:gd name="connisteX3" fmla="*/ 589073 w 2772660"/>
              <a:gd name="connsiteY3" fmla="*/ 0 h 2186729"/>
            </a:gdLst>
            <a:ahLst/>
            <a:cxnLst>
              <a:cxn ang="0">
                <a:pos x="connisteX0" y="connsiteY0"/>
              </a:cxn>
              <a:cxn ang="0">
                <a:pos x="connisteX1" y="connsiteY1"/>
              </a:cxn>
              <a:cxn ang="0">
                <a:pos x="connisteX2" y="connsiteY2"/>
              </a:cxn>
              <a:cxn ang="0">
                <a:pos x="connisteX3" y="connsiteY3"/>
              </a:cxn>
            </a:cxnLst>
            <a:rect l="l" t="t" r="r" b="b"/>
            <a:pathLst>
              <a:path w="2772661" h="2186730">
                <a:moveTo>
                  <a:pt x="481759" y="1965325"/>
                </a:moveTo>
                <a:cubicBezTo>
                  <a:pt x="364919" y="1659890"/>
                  <a:pt x="-298656" y="553085"/>
                  <a:pt x="159179" y="596265"/>
                </a:cubicBezTo>
                <a:cubicBezTo>
                  <a:pt x="617014" y="639445"/>
                  <a:pt x="2683939" y="2299970"/>
                  <a:pt x="2769664" y="2180590"/>
                </a:cubicBezTo>
                <a:cubicBezTo>
                  <a:pt x="2855389" y="2061210"/>
                  <a:pt x="1077389" y="467995"/>
                  <a:pt x="589074" y="0"/>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3" name="椭圆 2"/>
          <p:cNvSpPr/>
          <p:nvPr/>
        </p:nvSpPr>
        <p:spPr>
          <a:xfrm>
            <a:off x="1146175" y="2192338"/>
            <a:ext cx="2262188" cy="3706813"/>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 name="椭圆 3"/>
          <p:cNvSpPr/>
          <p:nvPr/>
        </p:nvSpPr>
        <p:spPr>
          <a:xfrm>
            <a:off x="6840538" y="3325813"/>
            <a:ext cx="3848100" cy="2274888"/>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par>
                                <p:cTn id="13" presetID="3" presetClass="entr" presetSubtype="1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linds(horizontal)">
                                      <p:cBhvr>
                                        <p:cTn id="15" dur="500"/>
                                        <p:tgtEl>
                                          <p:spTgt spid="1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linds(horizontal)">
                                      <p:cBhvr>
                                        <p:cTn id="21" dur="500"/>
                                        <p:tgtEl>
                                          <p:spTgt spid="25"/>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linds(horizontal)">
                                      <p:cBhvr>
                                        <p:cTn id="24" dur="500"/>
                                        <p:tgtEl>
                                          <p:spTgt spid="13"/>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linds(horizontal)">
                                      <p:cBhvr>
                                        <p:cTn id="30" dur="500"/>
                                        <p:tgtEl>
                                          <p:spTgt spid="14"/>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linds(horizont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linds(horizontal)">
                                      <p:cBhvr>
                                        <p:cTn id="38" dur="500"/>
                                        <p:tgtEl>
                                          <p:spTgt spid="20"/>
                                        </p:tgtEl>
                                      </p:cBhvr>
                                    </p:animEffect>
                                  </p:childTnLst>
                                </p:cTn>
                              </p:par>
                              <p:par>
                                <p:cTn id="39" presetID="3" presetClass="entr" presetSubtype="1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linds(horizontal)">
                                      <p:cBhvr>
                                        <p:cTn id="41" dur="500"/>
                                        <p:tgtEl>
                                          <p:spTgt spid="22"/>
                                        </p:tgtEl>
                                      </p:cBhvr>
                                    </p:animEffect>
                                  </p:childTnLst>
                                </p:cTn>
                              </p:par>
                              <p:par>
                                <p:cTn id="42" presetID="3" presetClass="entr" presetSubtype="10"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linds(horizontal)">
                                      <p:cBhvr>
                                        <p:cTn id="44" dur="500"/>
                                        <p:tgtEl>
                                          <p:spTgt spid="21"/>
                                        </p:tgtEl>
                                      </p:cBhvr>
                                    </p:animEffect>
                                  </p:childTnLst>
                                </p:cTn>
                              </p:par>
                              <p:par>
                                <p:cTn id="45" presetID="3" presetClass="entr" presetSubtype="1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linds(horizontal)">
                                      <p:cBhvr>
                                        <p:cTn id="47" dur="500"/>
                                        <p:tgtEl>
                                          <p:spTgt spid="23"/>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linds(horizontal)">
                                      <p:cBhvr>
                                        <p:cTn id="50" dur="500"/>
                                        <p:tgtEl>
                                          <p:spTgt spid="18"/>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linds(horizontal)">
                                      <p:cBhvr>
                                        <p:cTn id="53" dur="500"/>
                                        <p:tgtEl>
                                          <p:spTgt spid="19"/>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blinds(horizontal)">
                                      <p:cBhvr>
                                        <p:cTn id="5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25" grpId="0" animBg="1"/>
      <p:bldP spid="13" grpId="0" animBg="1"/>
      <p:bldP spid="12" grpId="0" animBg="1"/>
      <p:bldP spid="14" grpId="0" animBg="1"/>
      <p:bldP spid="15" grpId="0" animBg="1"/>
      <p:bldP spid="18" grpId="0" animBg="1"/>
      <p:bldP spid="19"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338263" y="782638"/>
            <a:ext cx="11022013" cy="700088"/>
          </a:xfrm>
        </p:spPr>
        <p:txBody>
          <a:bodyPr/>
          <a:p>
            <a:pPr fontAlgn="auto"/>
            <a:r>
              <a:rPr lang="zh-CN" altLang="en-US" sz="3200" b="0" strike="noStrike" noProof="1">
                <a:solidFill>
                  <a:srgbClr val="002060"/>
                </a:solidFill>
              </a:rPr>
              <a:t>一。高校党建，任务艰巨</a:t>
            </a:r>
            <a:endParaRPr lang="zh-CN" altLang="en-US" sz="3200" b="0" strike="noStrike" noProof="1">
              <a:solidFill>
                <a:srgbClr val="002060"/>
              </a:solidFill>
            </a:endParaRPr>
          </a:p>
        </p:txBody>
      </p:sp>
      <p:sp>
        <p:nvSpPr>
          <p:cNvPr id="5122" name="内容占位符 2"/>
          <p:cNvSpPr>
            <a:spLocks noGrp="1"/>
          </p:cNvSpPr>
          <p:nvPr>
            <p:ph idx="1"/>
          </p:nvPr>
        </p:nvSpPr>
        <p:spPr>
          <a:xfrm>
            <a:off x="1276350" y="2082800"/>
            <a:ext cx="9639300" cy="4460875"/>
          </a:xfrm>
        </p:spPr>
        <p:txBody>
          <a:bodyPr anchor="t"/>
          <a:p>
            <a:pPr indent="-357505"/>
            <a:r>
              <a:rPr lang="zh-CN" altLang="en-US" sz="2800">
                <a:solidFill>
                  <a:srgbClr val="C00000"/>
                </a:solidFill>
              </a:rPr>
              <a:t>中共产党是一个伟大的执政党</a:t>
            </a:r>
            <a:endParaRPr lang="zh-CN" altLang="en-US" sz="2800">
              <a:solidFill>
                <a:srgbClr val="C00000"/>
              </a:solidFill>
            </a:endParaRPr>
          </a:p>
          <a:p>
            <a:pPr indent="-357505"/>
            <a:r>
              <a:rPr lang="zh-CN" altLang="en-US" sz="2800"/>
              <a:t>没有共产党的领导，就没有现代中国的一切，中国由共产党领导，中国的社会主义现代化建设事业由共产党领导，这个原则是不能动摇的。</a:t>
            </a:r>
            <a:r>
              <a:rPr lang="en-US" altLang="zh-CN" sz="2800">
                <a:latin typeface="楷体" panose="02010609060101010101" charset="-122"/>
                <a:ea typeface="楷体" panose="02010609060101010101" charset="-122"/>
              </a:rPr>
              <a:t>-----</a:t>
            </a:r>
            <a:r>
              <a:rPr lang="zh-CN" altLang="en-US" sz="2800">
                <a:latin typeface="楷体" panose="02010609060101010101" charset="-122"/>
                <a:ea typeface="楷体" panose="02010609060101010101" charset="-122"/>
              </a:rPr>
              <a:t>邓小平 </a:t>
            </a:r>
            <a:endParaRPr lang="zh-CN" altLang="en-US" sz="2800">
              <a:latin typeface="楷体" panose="02010609060101010101" charset="-122"/>
              <a:ea typeface="楷体" panose="02010609060101010101" charset="-122"/>
            </a:endParaRPr>
          </a:p>
          <a:p>
            <a:pPr indent="-357505">
              <a:buNone/>
            </a:pPr>
            <a:endParaRPr lang="zh-CN" altLang="en-US" sz="2800">
              <a:solidFill>
                <a:schemeClr val="tx2"/>
              </a:solidFill>
              <a:latin typeface="楷体" panose="02010609060101010101" charset="-122"/>
              <a:ea typeface="楷体" panose="02010609060101010101" charset="-122"/>
            </a:endParaRPr>
          </a:p>
          <a:p>
            <a:pPr indent="-357505"/>
            <a:endParaRPr lang="zh-CN" altLang="en-US" sz="24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14680" y="616585"/>
            <a:ext cx="11000105" cy="5408930"/>
          </a:xfrm>
        </p:spPr>
        <p:txBody>
          <a:bodyPr/>
          <a:p>
            <a:pPr marL="635" indent="0" fontAlgn="auto">
              <a:buNone/>
            </a:pPr>
            <a:r>
              <a:rPr lang="en-US" altLang="zh-CN" sz="2800" strike="noStrike" noProof="1">
                <a:solidFill>
                  <a:srgbClr val="FF0000"/>
                </a:solidFill>
              </a:rPr>
              <a:t>2.</a:t>
            </a:r>
            <a:r>
              <a:rPr lang="zh-CN" altLang="en-US" sz="2800" strike="noStrike" noProof="1">
                <a:solidFill>
                  <a:srgbClr val="FF0000"/>
                </a:solidFill>
                <a:sym typeface="+mn-ea"/>
              </a:rPr>
              <a:t>完善二级学院党组织工作</a:t>
            </a:r>
            <a:r>
              <a:rPr lang="zh-CN" altLang="en-US" sz="2800" strike="noStrike" noProof="1">
                <a:solidFill>
                  <a:srgbClr val="FF0000"/>
                </a:solidFill>
              </a:rPr>
              <a:t>机制</a:t>
            </a:r>
            <a:endParaRPr lang="zh-CN" altLang="en-US" sz="2400" strike="noStrike" noProof="1">
              <a:solidFill>
                <a:srgbClr val="FF0000"/>
              </a:solidFill>
            </a:endParaRPr>
          </a:p>
          <a:p>
            <a:pPr marL="635" indent="0" fontAlgn="auto">
              <a:buNone/>
            </a:pPr>
            <a:r>
              <a:rPr lang="zh-CN" altLang="en-US" sz="2400" strike="noStrike" noProof="1">
                <a:solidFill>
                  <a:schemeClr val="tx1"/>
                </a:solidFill>
              </a:rPr>
              <a:t>按照“</a:t>
            </a:r>
            <a:r>
              <a:rPr lang="zh-CN" altLang="en-US" sz="2400" strike="noStrike" noProof="1">
                <a:solidFill>
                  <a:srgbClr val="0070C0"/>
                </a:solidFill>
              </a:rPr>
              <a:t>明确职责、健全机制、交叉任职、共同负责</a:t>
            </a:r>
            <a:r>
              <a:rPr lang="zh-CN" altLang="en-US" sz="2400" strike="noStrike" noProof="1">
                <a:solidFill>
                  <a:schemeClr val="tx1"/>
                </a:solidFill>
              </a:rPr>
              <a:t>”的要求，理顺二级学院（系）管理体制和工作机制。</a:t>
            </a:r>
            <a:endParaRPr lang="zh-CN" altLang="en-US" sz="2400" strike="noStrike" noProof="1">
              <a:solidFill>
                <a:schemeClr val="tx1"/>
              </a:solidFill>
            </a:endParaRPr>
          </a:p>
          <a:p>
            <a:pPr marL="635" algn="just" fontAlgn="auto">
              <a:buNone/>
            </a:pPr>
            <a:r>
              <a:rPr lang="zh-CN" altLang="en-US" sz="2400" strike="noStrike" noProof="1">
                <a:solidFill>
                  <a:schemeClr val="tx1"/>
                </a:solidFill>
              </a:rPr>
              <a:t>   </a:t>
            </a:r>
            <a:r>
              <a:rPr lang="en-US" altLang="zh-CN" sz="2400" strike="noStrike" noProof="1">
                <a:solidFill>
                  <a:schemeClr val="tx1"/>
                </a:solidFill>
                <a:latin typeface="楷体" panose="02010609060101010101" charset="-122"/>
                <a:ea typeface="楷体" panose="02010609060101010101" charset="-122"/>
              </a:rPr>
              <a:t>----全面实行二级学院（系）党政一把手双向交叉任职、建立健全党政沟通协调、决策、执行和监督机制。</a:t>
            </a:r>
            <a:r>
              <a:rPr lang="en-US" altLang="zh-CN" sz="2400" strike="noStrike" noProof="1">
                <a:solidFill>
                  <a:schemeClr val="tx1"/>
                </a:solidFill>
                <a:latin typeface="楷体" panose="02010609060101010101" charset="-122"/>
                <a:ea typeface="楷体" panose="02010609060101010101" charset="-122"/>
                <a:sym typeface="+mn-ea"/>
              </a:rPr>
              <a:t>设有学术委员会、教学委员会或学位委员会的学院（系），应有符合条件的党委（党总支）班子成员进入委员会。</a:t>
            </a:r>
            <a:endParaRPr lang="en-US" altLang="zh-CN" sz="2400" strike="noStrike" noProof="1">
              <a:solidFill>
                <a:schemeClr val="tx1"/>
              </a:solidFill>
              <a:latin typeface="楷体" panose="02010609060101010101" charset="-122"/>
              <a:ea typeface="楷体" panose="02010609060101010101" charset="-122"/>
            </a:endParaRPr>
          </a:p>
          <a:p>
            <a:pPr marL="635" indent="0" fontAlgn="auto">
              <a:buNone/>
            </a:pPr>
            <a:r>
              <a:rPr lang="en-US" altLang="zh-CN" sz="2400" strike="noStrike" noProof="1">
                <a:solidFill>
                  <a:schemeClr val="tx1"/>
                </a:solidFill>
                <a:latin typeface="楷体" panose="02010609060101010101" charset="-122"/>
                <a:ea typeface="楷体" panose="02010609060101010101" charset="-122"/>
              </a:rPr>
              <a:t>  ----</a:t>
            </a:r>
            <a:r>
              <a:rPr lang="zh-CN" altLang="en-US" sz="2400" strike="noStrike" noProof="1">
                <a:solidFill>
                  <a:schemeClr val="tx1"/>
                </a:solidFill>
                <a:latin typeface="楷体" panose="02010609060101010101" charset="-122"/>
                <a:ea typeface="楷体" panose="02010609060101010101" charset="-122"/>
              </a:rPr>
              <a:t>完善学院（系）党政联席会议制度，明确议事决策的范围、原则、程序，凡属学院（系）工作中的重要事项，党委（总支）书记、院长（系主任）应在充分沟通酝酿后，提交党政联席会议集体研究决定，党政主要负责人会前要充分沟通酝酿，交换意见，根据议题内容分别召集并主持会议。</a:t>
            </a:r>
            <a:endParaRPr lang="zh-CN" altLang="en-US" sz="2400" strike="noStrike" noProof="1">
              <a:solidFill>
                <a:schemeClr val="tx1"/>
              </a:solidFill>
              <a:latin typeface="楷体" panose="02010609060101010101" charset="-122"/>
              <a:ea typeface="楷体" panose="02010609060101010101" charset="-122"/>
            </a:endParaRPr>
          </a:p>
          <a:p>
            <a:pPr marL="635" indent="0" fontAlgn="auto">
              <a:buNone/>
            </a:pPr>
            <a:r>
              <a:rPr lang="zh-CN" altLang="en-US" sz="2400" strike="noStrike" noProof="1">
                <a:solidFill>
                  <a:schemeClr val="tx1"/>
                </a:solidFill>
                <a:latin typeface="楷体" panose="02010609060101010101" charset="-122"/>
                <a:ea typeface="楷体" panose="02010609060101010101" charset="-122"/>
              </a:rPr>
              <a:t> </a:t>
            </a:r>
            <a:endParaRPr lang="zh-CN" altLang="en-US" sz="2400" strike="noStrike" noProof="1">
              <a:solidFill>
                <a:schemeClr val="tx1"/>
              </a:solidFill>
              <a:latin typeface="楷体" panose="02010609060101010101" charset="-122"/>
              <a:ea typeface="楷体" panose="02010609060101010101" charset="-122"/>
            </a:endParaRPr>
          </a:p>
          <a:p>
            <a:pPr marL="635" indent="0" fontAlgn="auto">
              <a:buNone/>
            </a:pPr>
            <a:r>
              <a:rPr lang="en-US" altLang="zh-CN" sz="2400" strike="noStrike" noProof="1">
                <a:solidFill>
                  <a:schemeClr val="tx1"/>
                </a:solidFill>
                <a:latin typeface="楷体" panose="02010609060101010101" charset="-122"/>
                <a:ea typeface="楷体" panose="02010609060101010101" charset="-122"/>
              </a:rPr>
              <a:t>  </a:t>
            </a:r>
            <a:endParaRPr lang="zh-CN" altLang="en-US" sz="2400" strike="noStrike" noProof="1">
              <a:solidFill>
                <a:schemeClr val="tx1"/>
              </a:solidFill>
              <a:latin typeface="楷体" panose="02010609060101010101" charset="-122"/>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1" name="内容占位符 2"/>
          <p:cNvSpPr>
            <a:spLocks noGrp="1"/>
          </p:cNvSpPr>
          <p:nvPr>
            <p:ph idx="1"/>
          </p:nvPr>
        </p:nvSpPr>
        <p:spPr>
          <a:xfrm>
            <a:off x="760730" y="556260"/>
            <a:ext cx="10201910" cy="5113655"/>
          </a:xfrm>
        </p:spPr>
        <p:txBody>
          <a:bodyPr anchor="t"/>
          <a:p>
            <a:pPr marL="0" indent="0" fontAlgn="base">
              <a:buNone/>
            </a:pPr>
            <a:r>
              <a:rPr lang="en-US" altLang="zh-CN" sz="2400"/>
              <a:t>    </a:t>
            </a:r>
            <a:r>
              <a:rPr lang="en-US" altLang="zh-CN" sz="2800">
                <a:solidFill>
                  <a:srgbClr val="FF0000"/>
                </a:solidFill>
              </a:rPr>
              <a:t>3.</a:t>
            </a:r>
            <a:r>
              <a:rPr lang="zh-CN" altLang="en-US" sz="2800">
                <a:solidFill>
                  <a:srgbClr val="FF0000"/>
                </a:solidFill>
              </a:rPr>
              <a:t>切实抓好党支部建设</a:t>
            </a:r>
            <a:endParaRPr lang="zh-CN" altLang="en-US" sz="2800">
              <a:solidFill>
                <a:srgbClr val="FF0000"/>
              </a:solidFill>
            </a:endParaRPr>
          </a:p>
          <a:p>
            <a:pPr marL="0" indent="0" fontAlgn="base">
              <a:buNone/>
            </a:pPr>
            <a:r>
              <a:rPr lang="zh-CN" altLang="en-US" sz="2800" b="1" dirty="0">
                <a:solidFill>
                  <a:schemeClr val="accent1"/>
                </a:solidFill>
                <a:latin typeface="华文新魏" pitchFamily="2" charset="-122"/>
                <a:ea typeface="华文新魏" pitchFamily="2" charset="-122"/>
                <a:sym typeface="+mn-ea"/>
              </a:rPr>
              <a:t>  </a:t>
            </a:r>
            <a:r>
              <a:rPr lang="zh-CN" altLang="en-US">
                <a:solidFill>
                  <a:srgbClr val="FF0000"/>
                </a:solidFill>
                <a:sym typeface="+mn-ea"/>
              </a:rPr>
              <a:t>重点</a:t>
            </a:r>
            <a:r>
              <a:rPr lang="en-US" altLang="zh-CN">
                <a:sym typeface="+mn-ea"/>
              </a:rPr>
              <a:t>----</a:t>
            </a:r>
            <a:r>
              <a:rPr lang="zh-CN" altLang="en-US">
                <a:solidFill>
                  <a:srgbClr val="0070C0"/>
                </a:solidFill>
                <a:sym typeface="+mn-ea"/>
              </a:rPr>
              <a:t>学生党支部建设   </a:t>
            </a:r>
            <a:r>
              <a:rPr lang="zh-CN" altLang="en-US">
                <a:solidFill>
                  <a:srgbClr val="C00000"/>
                </a:solidFill>
                <a:sym typeface="+mn-ea"/>
              </a:rPr>
              <a:t>难点</a:t>
            </a:r>
            <a:r>
              <a:rPr lang="en-US" altLang="zh-CN">
                <a:solidFill>
                  <a:srgbClr val="0070C0"/>
                </a:solidFill>
                <a:sym typeface="+mn-ea"/>
              </a:rPr>
              <a:t>---</a:t>
            </a:r>
            <a:r>
              <a:rPr lang="zh-CN" altLang="en-US">
                <a:solidFill>
                  <a:srgbClr val="0070C0"/>
                </a:solidFill>
                <a:sym typeface="+mn-ea"/>
              </a:rPr>
              <a:t>教工党支部建设</a:t>
            </a:r>
            <a:endParaRPr lang="zh-CN" altLang="en-US">
              <a:solidFill>
                <a:srgbClr val="0070C0"/>
              </a:solidFill>
            </a:endParaRPr>
          </a:p>
          <a:p>
            <a:pPr marL="0" indent="0" fontAlgn="base">
              <a:buNone/>
            </a:pPr>
            <a:r>
              <a:rPr lang="zh-CN" altLang="en-US">
                <a:solidFill>
                  <a:srgbClr val="0070C0"/>
                </a:solidFill>
                <a:sym typeface="+mn-ea"/>
              </a:rPr>
              <a:t>      </a:t>
            </a:r>
            <a:r>
              <a:rPr lang="en-US" altLang="zh-CN">
                <a:solidFill>
                  <a:schemeClr val="accent4"/>
                </a:solidFill>
                <a:sym typeface="+mn-ea"/>
              </a:rPr>
              <a:t>1</a:t>
            </a:r>
            <a:r>
              <a:rPr lang="zh-CN" altLang="en-US">
                <a:solidFill>
                  <a:schemeClr val="accent4"/>
                </a:solidFill>
                <a:sym typeface="+mn-ea"/>
              </a:rPr>
              <a:t>）学生党支部建设和党员作用发挥</a:t>
            </a:r>
            <a:endParaRPr lang="zh-CN" altLang="en-US">
              <a:solidFill>
                <a:schemeClr val="accent4"/>
              </a:solidFill>
            </a:endParaRPr>
          </a:p>
          <a:p>
            <a:pPr marL="0" indent="0" fontAlgn="base">
              <a:buNone/>
            </a:pPr>
            <a:r>
              <a:rPr lang="en-US" altLang="zh-CN">
                <a:sym typeface="+mn-ea"/>
              </a:rPr>
              <a:t>       </a:t>
            </a:r>
            <a:r>
              <a:rPr lang="en-US" altLang="zh-CN">
                <a:latin typeface="楷体" panose="02010609060101010101" charset="-122"/>
                <a:ea typeface="楷体" panose="02010609060101010101" charset="-122"/>
                <a:sym typeface="+mn-ea"/>
              </a:rPr>
              <a:t>----</a:t>
            </a:r>
            <a:r>
              <a:rPr lang="zh-CN" altLang="en-US">
                <a:latin typeface="楷体" panose="02010609060101010101" charset="-122"/>
                <a:ea typeface="楷体" panose="02010609060101010101" charset="-122"/>
                <a:sym typeface="+mn-ea"/>
              </a:rPr>
              <a:t>把着力点放在学生党员模范带头作用发挥与积极分子教育培养上，在实际工作培养中考察，重点是提高政治素质。</a:t>
            </a:r>
            <a:endParaRPr lang="zh-CN" altLang="en-US">
              <a:latin typeface="楷体" panose="02010609060101010101" charset="-122"/>
              <a:ea typeface="楷体" panose="02010609060101010101" charset="-122"/>
            </a:endParaRPr>
          </a:p>
          <a:p>
            <a:pPr marL="0" indent="0" fontAlgn="base">
              <a:buNone/>
            </a:pPr>
            <a:r>
              <a:rPr lang="zh-CN" altLang="en-US">
                <a:latin typeface="楷体" panose="02010609060101010101" charset="-122"/>
                <a:ea typeface="楷体" panose="02010609060101010101" charset="-122"/>
                <a:sym typeface="+mn-ea"/>
              </a:rPr>
              <a:t>    </a:t>
            </a:r>
            <a:r>
              <a:rPr lang="en-US" altLang="zh-CN">
                <a:latin typeface="楷体" panose="02010609060101010101" charset="-122"/>
                <a:ea typeface="楷体" panose="02010609060101010101" charset="-122"/>
                <a:sym typeface="+mn-ea"/>
              </a:rPr>
              <a:t>----</a:t>
            </a:r>
            <a:r>
              <a:rPr lang="zh-CN" altLang="en-US">
                <a:latin typeface="楷体" panose="02010609060101010101" charset="-122"/>
                <a:ea typeface="楷体" panose="02010609060101010101" charset="-122"/>
                <a:sym typeface="+mn-ea"/>
              </a:rPr>
              <a:t>把政治标准放在首位，把综合素质作为重要考核内容（学习成绩居前</a:t>
            </a:r>
            <a:r>
              <a:rPr lang="en-US" altLang="zh-CN">
                <a:latin typeface="楷体" panose="02010609060101010101" charset="-122"/>
                <a:ea typeface="楷体" panose="02010609060101010101" charset="-122"/>
                <a:sym typeface="+mn-ea"/>
              </a:rPr>
              <a:t>50%</a:t>
            </a:r>
            <a:r>
              <a:rPr lang="zh-CN" altLang="en-US">
                <a:latin typeface="楷体" panose="02010609060101010101" charset="-122"/>
                <a:ea typeface="楷体" panose="02010609060101010101" charset="-122"/>
                <a:sym typeface="+mn-ea"/>
              </a:rPr>
              <a:t>）</a:t>
            </a:r>
            <a:endParaRPr lang="zh-CN" altLang="en-US">
              <a:latin typeface="楷体" panose="02010609060101010101" charset="-122"/>
              <a:ea typeface="楷体" panose="02010609060101010101" charset="-122"/>
            </a:endParaRPr>
          </a:p>
          <a:p>
            <a:pPr marL="0" indent="0" fontAlgn="base">
              <a:buNone/>
            </a:pPr>
            <a:r>
              <a:rPr lang="zh-CN" altLang="en-US">
                <a:latin typeface="楷体" panose="02010609060101010101" charset="-122"/>
                <a:ea typeface="楷体" panose="02010609060101010101" charset="-122"/>
                <a:sym typeface="+mn-ea"/>
              </a:rPr>
              <a:t>    </a:t>
            </a:r>
            <a:r>
              <a:rPr lang="en-US" altLang="zh-CN">
                <a:latin typeface="楷体" panose="02010609060101010101" charset="-122"/>
                <a:ea typeface="楷体" panose="02010609060101010101" charset="-122"/>
                <a:sym typeface="+mn-ea"/>
              </a:rPr>
              <a:t>----</a:t>
            </a:r>
            <a:r>
              <a:rPr lang="zh-CN" altLang="en-US">
                <a:latin typeface="楷体" panose="02010609060101010101" charset="-122"/>
                <a:ea typeface="楷体" panose="02010609060101010101" charset="-122"/>
                <a:sym typeface="+mn-ea"/>
              </a:rPr>
              <a:t>配强学生党支部书记，强化组织员队伍建设。</a:t>
            </a:r>
            <a:endParaRPr lang="zh-CN" altLang="en-US">
              <a:latin typeface="楷体" panose="02010609060101010101" charset="-122"/>
              <a:ea typeface="楷体" panose="02010609060101010101" charset="-122"/>
            </a:endParaRPr>
          </a:p>
          <a:p>
            <a:pPr marL="0" indent="0" fontAlgn="base">
              <a:buNone/>
            </a:pPr>
            <a:r>
              <a:rPr lang="zh-CN" altLang="en-US">
                <a:latin typeface="楷体" panose="02010609060101010101" charset="-122"/>
                <a:ea typeface="楷体" panose="02010609060101010101" charset="-122"/>
                <a:sym typeface="+mn-ea"/>
              </a:rPr>
              <a:t>    </a:t>
            </a:r>
            <a:r>
              <a:rPr lang="en-US" altLang="zh-CN">
                <a:latin typeface="楷体" panose="02010609060101010101" charset="-122"/>
                <a:ea typeface="楷体" panose="02010609060101010101" charset="-122"/>
                <a:sym typeface="+mn-ea"/>
              </a:rPr>
              <a:t>----</a:t>
            </a:r>
            <a:r>
              <a:rPr lang="zh-CN" altLang="en-US">
                <a:latin typeface="楷体" panose="02010609060101010101" charset="-122"/>
                <a:ea typeface="楷体" panose="02010609060101010101" charset="-122"/>
                <a:sym typeface="+mn-ea"/>
              </a:rPr>
              <a:t>建立党员干部联系学生班级、寝室制度，推行教工党支部与学生党支部结对制度。</a:t>
            </a:r>
            <a:endParaRPr lang="zh-CN" altLang="en-US">
              <a:latin typeface="楷体" panose="02010609060101010101" charset="-122"/>
              <a:ea typeface="楷体" panose="02010609060101010101" charset="-122"/>
            </a:endParaRPr>
          </a:p>
          <a:p>
            <a:pPr marL="0" indent="0" fontAlgn="base">
              <a:buNone/>
            </a:pPr>
            <a:r>
              <a:rPr lang="zh-CN" altLang="en-US">
                <a:latin typeface="楷体" panose="02010609060101010101" charset="-122"/>
                <a:ea typeface="楷体" panose="02010609060101010101" charset="-122"/>
                <a:sym typeface="+mn-ea"/>
              </a:rPr>
              <a:t>    </a:t>
            </a:r>
            <a:r>
              <a:rPr lang="en-US" altLang="zh-CN">
                <a:solidFill>
                  <a:srgbClr val="C00000"/>
                </a:solidFill>
                <a:latin typeface="黑体" panose="02010609060101010101" charset="-122"/>
                <a:ea typeface="黑体" panose="02010609060101010101" charset="-122"/>
                <a:sym typeface="+mn-ea"/>
              </a:rPr>
              <a:t>----</a:t>
            </a:r>
            <a:r>
              <a:rPr lang="zh-CN" altLang="en-US">
                <a:solidFill>
                  <a:srgbClr val="C00000"/>
                </a:solidFill>
                <a:latin typeface="楷体" panose="02010609060101010101" charset="-122"/>
                <a:ea typeface="楷体" panose="02010609060101010101" charset="-122"/>
                <a:sym typeface="+mn-ea"/>
              </a:rPr>
              <a:t>破解管理瓶颈难题，建立齐抓共管联动机制，形成工作合力</a:t>
            </a:r>
            <a:endParaRPr lang="zh-CN" altLang="en-US">
              <a:solidFill>
                <a:srgbClr val="C00000"/>
              </a:solidFill>
              <a:latin typeface="黑体" panose="02010609060101010101" charset="-122"/>
              <a:ea typeface="黑体" panose="02010609060101010101" charset="-122"/>
            </a:endParaRPr>
          </a:p>
          <a:p>
            <a:pPr marL="0" indent="0" fontAlgn="base">
              <a:buNone/>
            </a:pPr>
            <a:endParaRPr lang="zh-CN" altLang="en-US" sz="2400"/>
          </a:p>
          <a:p>
            <a:pPr marL="0" indent="0" fontAlgn="base">
              <a:buNone/>
            </a:pPr>
            <a:endParaRPr lang="zh-CN" altLang="en-US" sz="2400" dirty="0">
              <a:solidFill>
                <a:schemeClr val="tx2"/>
              </a:solidFill>
              <a:latin typeface="楷体" panose="02010609060101010101" charset="-122"/>
              <a:ea typeface="楷体" panose="02010609060101010101" charset="-122"/>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4CD68"/>
            </a:gs>
            <a:gs pos="100000">
              <a:srgbClr val="035C7D"/>
            </a:gs>
          </a:gsLst>
          <a:lin ang="5400000"/>
          <a:tileRect/>
        </a:gradFill>
        <a:effectLst/>
      </p:bgPr>
    </p:bg>
    <p:spTree>
      <p:nvGrpSpPr>
        <p:cNvPr id="1" name=""/>
        <p:cNvGrpSpPr/>
        <p:nvPr/>
      </p:nvGrpSpPr>
      <p:grpSpPr/>
      <p:sp>
        <p:nvSpPr>
          <p:cNvPr id="2" name="标题 1"/>
          <p:cNvSpPr>
            <a:spLocks noGrp="1"/>
          </p:cNvSpPr>
          <p:nvPr>
            <p:ph type="title"/>
          </p:nvPr>
        </p:nvSpPr>
        <p:spPr/>
        <p:txBody>
          <a:bodyPr/>
          <a:p>
            <a:pPr fontAlgn="auto"/>
            <a:r>
              <a:rPr lang="en-US" altLang="zh-CN" strike="noStrike" noProof="1"/>
              <a:t>  </a:t>
            </a:r>
            <a:endParaRPr lang="en-US" altLang="zh-CN" strike="noStrike" noProof="1"/>
          </a:p>
        </p:txBody>
      </p:sp>
      <p:sp>
        <p:nvSpPr>
          <p:cNvPr id="3" name="内容占位符 2"/>
          <p:cNvSpPr>
            <a:spLocks noGrp="1"/>
          </p:cNvSpPr>
          <p:nvPr>
            <p:ph idx="1"/>
          </p:nvPr>
        </p:nvSpPr>
        <p:spPr>
          <a:xfrm>
            <a:off x="1114425" y="1127125"/>
            <a:ext cx="9709150" cy="5094288"/>
          </a:xfrm>
        </p:spPr>
        <p:txBody>
          <a:bodyPr/>
          <a:p>
            <a:pPr marL="635" indent="0" fontAlgn="auto">
              <a:buNone/>
            </a:pPr>
            <a:r>
              <a:rPr lang="zh-CN" altLang="en-US" sz="2800" strike="noStrike" noProof="1">
                <a:solidFill>
                  <a:srgbClr val="FF0000"/>
                </a:solidFill>
                <a:latin typeface="黑体" panose="02010609060101010101" charset="-122"/>
                <a:ea typeface="黑体" panose="02010609060101010101" charset="-122"/>
                <a:sym typeface="+mn-ea"/>
              </a:rPr>
              <a:t>问题提出：</a:t>
            </a:r>
            <a:r>
              <a:rPr lang="zh-CN" altLang="en-US" sz="2400" strike="noStrike" noProof="1" dirty="0">
                <a:solidFill>
                  <a:schemeClr val="tx2"/>
                </a:solidFill>
                <a:latin typeface="楷体" panose="02010609060101010101" charset="-122"/>
                <a:ea typeface="楷体" panose="02010609060101010101" charset="-122"/>
                <a:sym typeface="+mn-ea"/>
              </a:rPr>
              <a:t>实施学分制、按大类招生（一年后分专业），学生住宿分散，传统的按“学院---专业---班级”集中住宿的格局被打破，给管理带来困难。高校普遍建立独立的公寓管理系统，形成两张皮。</a:t>
            </a:r>
            <a:r>
              <a:rPr lang="zh-CN" altLang="en-US" sz="2400" strike="noStrike" noProof="1" dirty="0">
                <a:solidFill>
                  <a:schemeClr val="tx1"/>
                </a:solidFill>
                <a:latin typeface="楷体" panose="02010609060101010101" charset="-122"/>
                <a:ea typeface="楷体" panose="02010609060101010101" charset="-122"/>
                <a:sym typeface="+mn-ea"/>
              </a:rPr>
              <a:t>不能及时了解掌握学生的关键行为表现（如夜不归宿，经常打游戏）也对入党学生的全面考察培养带来困难。</a:t>
            </a:r>
            <a:endParaRPr lang="zh-CN" altLang="en-US" sz="2400" strike="noStrike" noProof="1" dirty="0">
              <a:solidFill>
                <a:schemeClr val="tx1"/>
              </a:solidFill>
              <a:latin typeface="楷体" panose="02010609060101010101" charset="-122"/>
              <a:ea typeface="楷体" panose="02010609060101010101" charset="-122"/>
              <a:sym typeface="+mn-ea"/>
            </a:endParaRPr>
          </a:p>
          <a:p>
            <a:pPr marL="1905" indent="-359410" fontAlgn="auto">
              <a:buNone/>
            </a:pPr>
            <a:endParaRPr lang="zh-CN" altLang="en-US" sz="2800" strike="noStrike" noProof="1" dirty="0">
              <a:solidFill>
                <a:srgbClr val="FF0000"/>
              </a:solidFill>
              <a:latin typeface="黑体" panose="02010609060101010101" charset="-122"/>
              <a:ea typeface="黑体" panose="02010609060101010101" charset="-122"/>
              <a:sym typeface="+mn-ea"/>
            </a:endParaRPr>
          </a:p>
          <a:p>
            <a:pPr marL="1905" indent="-359410" fontAlgn="auto">
              <a:buNone/>
            </a:pPr>
            <a:r>
              <a:rPr lang="zh-CN" altLang="en-US" sz="2800" strike="noStrike" noProof="1" dirty="0">
                <a:solidFill>
                  <a:srgbClr val="FF0000"/>
                </a:solidFill>
                <a:latin typeface="黑体" panose="02010609060101010101" charset="-122"/>
                <a:ea typeface="黑体" panose="02010609060101010101" charset="-122"/>
                <a:sym typeface="+mn-ea"/>
              </a:rPr>
              <a:t>破解之道：</a:t>
            </a:r>
            <a:endParaRPr lang="zh-CN" altLang="en-US" sz="2800" strike="noStrike" noProof="1"/>
          </a:p>
        </p:txBody>
      </p:sp>
      <p:sp>
        <p:nvSpPr>
          <p:cNvPr id="4" name="矩形 3"/>
          <p:cNvSpPr/>
          <p:nvPr/>
        </p:nvSpPr>
        <p:spPr>
          <a:xfrm>
            <a:off x="2816225" y="3806825"/>
            <a:ext cx="7908925" cy="1354138"/>
          </a:xfrm>
          <a:prstGeom prst="rect">
            <a:avLst/>
          </a:prstGeom>
          <a:gradFill>
            <a:gsLst>
              <a:gs pos="0">
                <a:srgbClr val="012D86"/>
              </a:gs>
              <a:gs pos="100000">
                <a:srgbClr val="0E255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1905" indent="-359410" fontAlgn="auto">
              <a:buNone/>
            </a:pPr>
            <a:r>
              <a:rPr lang="zh-CN" altLang="en-US" sz="2400" strike="noStrike" noProof="1" dirty="0">
                <a:solidFill>
                  <a:schemeClr val="bg1"/>
                </a:solidFill>
                <a:latin typeface="黑体" panose="02010609060101010101" charset="-122"/>
                <a:ea typeface="黑体" panose="02010609060101010101" charset="-122"/>
                <a:sym typeface="+mn-ea"/>
              </a:rPr>
              <a:t>基于学生信息基础平台，完善两个工作主体组织机构设置；</a:t>
            </a:r>
            <a:endParaRPr lang="zh-CN" altLang="en-US" sz="2400" strike="noStrike" noProof="1" dirty="0">
              <a:solidFill>
                <a:schemeClr val="bg1"/>
              </a:solidFill>
              <a:latin typeface="黑体" panose="02010609060101010101" charset="-122"/>
              <a:ea typeface="黑体" panose="02010609060101010101" charset="-122"/>
              <a:sym typeface="+mn-ea"/>
            </a:endParaRPr>
          </a:p>
          <a:p>
            <a:pPr marL="1905" indent="-359410" fontAlgn="auto">
              <a:buNone/>
            </a:pPr>
            <a:r>
              <a:rPr lang="zh-CN" altLang="en-US" sz="2400" strike="noStrike" noProof="1" dirty="0">
                <a:solidFill>
                  <a:schemeClr val="bg1"/>
                </a:solidFill>
                <a:latin typeface="黑体" panose="02010609060101010101" charset="-122"/>
                <a:ea typeface="黑体" panose="02010609060101010101" charset="-122"/>
                <a:sym typeface="+mn-ea"/>
              </a:rPr>
              <a:t>运用信息化传输手段，创新信息共享互相配合的工作机制。</a:t>
            </a:r>
            <a:endParaRPr lang="zh-CN" altLang="en-US" sz="2400" strike="noStrike" noProof="1" dirty="0">
              <a:solidFill>
                <a:schemeClr val="bg1"/>
              </a:solidFill>
              <a:latin typeface="黑体" panose="02010609060101010101" charset="-122"/>
              <a:ea typeface="黑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2" name="_s1066"/>
          <p:cNvSpPr/>
          <p:nvPr/>
        </p:nvSpPr>
        <p:spPr>
          <a:xfrm>
            <a:off x="2351723" y="765175"/>
            <a:ext cx="1511300" cy="287338"/>
          </a:xfrm>
          <a:prstGeom prst="roundRect">
            <a:avLst>
              <a:gd name="adj" fmla="val 16667"/>
            </a:avLst>
          </a:prstGeom>
          <a:solidFill>
            <a:srgbClr val="CCFFFF"/>
          </a:solidFill>
          <a:ln w="9525" cap="flat" cmpd="sng">
            <a:solidFill>
              <a:srgbClr val="000000"/>
            </a:solidFill>
            <a:prstDash val="solid"/>
            <a:headEnd type="none" w="med" len="med"/>
            <a:tailEnd type="none" w="med" len="med"/>
          </a:ln>
        </p:spPr>
        <p:txBody>
          <a:bodyPr lIns="92075" tIns="46038" rIns="92075" bIns="46038"/>
          <a:p>
            <a:pPr marL="342900" indent="-342900">
              <a:lnSpc>
                <a:spcPct val="80000"/>
              </a:lnSpc>
              <a:spcBef>
                <a:spcPct val="40000"/>
              </a:spcBef>
              <a:buClr>
                <a:srgbClr val="0000FF"/>
              </a:buClr>
              <a:buFont typeface="Wingdings" panose="05000000000000000000" pitchFamily="2" charset="2"/>
              <a:buNone/>
            </a:pPr>
            <a:r>
              <a:rPr lang="zh-CN" altLang="en-US" sz="1200" b="1" dirty="0">
                <a:solidFill>
                  <a:schemeClr val="tx1"/>
                </a:solidFill>
                <a:latin typeface="Times New Roman" panose="02020603050405020304" pitchFamily="18" charset="0"/>
                <a:ea typeface="幼圆" pitchFamily="49" charset="-122"/>
              </a:rPr>
              <a:t>学生公寓管理中心</a:t>
            </a:r>
            <a:endParaRPr lang="zh-CN" altLang="en-US" sz="1200" b="1" dirty="0">
              <a:solidFill>
                <a:schemeClr val="tx1"/>
              </a:solidFill>
              <a:latin typeface="Times New Roman" panose="02020603050405020304" pitchFamily="18" charset="0"/>
              <a:ea typeface="幼圆" pitchFamily="49" charset="-122"/>
            </a:endParaRPr>
          </a:p>
        </p:txBody>
      </p:sp>
      <p:sp>
        <p:nvSpPr>
          <p:cNvPr id="30723" name="_s1066"/>
          <p:cNvSpPr/>
          <p:nvPr/>
        </p:nvSpPr>
        <p:spPr>
          <a:xfrm>
            <a:off x="2351723" y="1052513"/>
            <a:ext cx="790575" cy="287337"/>
          </a:xfrm>
          <a:prstGeom prst="roundRect">
            <a:avLst>
              <a:gd name="adj" fmla="val 16667"/>
            </a:avLst>
          </a:prstGeom>
          <a:solidFill>
            <a:srgbClr val="CCFFFF"/>
          </a:solidFill>
          <a:ln w="9525" cap="flat" cmpd="sng">
            <a:solidFill>
              <a:srgbClr val="000000"/>
            </a:solidFill>
            <a:prstDash val="solid"/>
            <a:headEnd type="none" w="med" len="med"/>
            <a:tailEnd type="none" w="med" len="med"/>
          </a:ln>
        </p:spPr>
        <p:txBody>
          <a:bodyPr lIns="0" tIns="0" rIns="0" bIns="0" anchor="ctr"/>
          <a:p>
            <a:pPr algn="ctr"/>
            <a:r>
              <a:rPr lang="zh-CN" altLang="en-US" sz="1200" b="1" dirty="0">
                <a:solidFill>
                  <a:schemeClr val="tx1"/>
                </a:solidFill>
                <a:latin typeface="Times New Roman" panose="02020603050405020304" pitchFamily="18" charset="0"/>
                <a:ea typeface="幼圆" pitchFamily="49" charset="-122"/>
              </a:rPr>
              <a:t>物业部</a:t>
            </a:r>
            <a:endParaRPr lang="zh-CN" altLang="en-US" sz="1200" b="1" dirty="0">
              <a:solidFill>
                <a:schemeClr val="tx1"/>
              </a:solidFill>
              <a:latin typeface="Times New Roman" panose="02020603050405020304" pitchFamily="18" charset="0"/>
              <a:ea typeface="幼圆" pitchFamily="49" charset="-122"/>
            </a:endParaRPr>
          </a:p>
        </p:txBody>
      </p:sp>
      <p:sp>
        <p:nvSpPr>
          <p:cNvPr id="30724" name="_s1066"/>
          <p:cNvSpPr/>
          <p:nvPr/>
        </p:nvSpPr>
        <p:spPr>
          <a:xfrm>
            <a:off x="3863023" y="765175"/>
            <a:ext cx="1368425" cy="574675"/>
          </a:xfrm>
          <a:prstGeom prst="roundRect">
            <a:avLst>
              <a:gd name="adj" fmla="val 16667"/>
            </a:avLst>
          </a:prstGeom>
          <a:solidFill>
            <a:srgbClr val="FFFF99"/>
          </a:solidFill>
          <a:ln w="9525" cap="flat" cmpd="sng">
            <a:solidFill>
              <a:srgbClr val="FF0000"/>
            </a:solidFill>
            <a:prstDash val="solid"/>
            <a:headEnd type="none" w="med" len="med"/>
            <a:tailEnd type="none" w="med" len="med"/>
          </a:ln>
        </p:spPr>
        <p:txBody>
          <a:bodyPr lIns="0" tIns="0" rIns="0" bIns="0" anchor="ctr"/>
          <a:p>
            <a:pPr algn="ctr"/>
            <a:r>
              <a:rPr lang="zh-CN" altLang="en-US" sz="1200" b="1" dirty="0">
                <a:solidFill>
                  <a:srgbClr val="FF0000"/>
                </a:solidFill>
                <a:latin typeface="Times New Roman" panose="02020603050405020304" pitchFamily="18" charset="0"/>
                <a:ea typeface="黑体" panose="02010609060101010101" charset="-122"/>
              </a:rPr>
              <a:t>公寓“党员之家”</a:t>
            </a:r>
            <a:endParaRPr lang="zh-CN" altLang="en-US" sz="1200" b="1" dirty="0">
              <a:solidFill>
                <a:srgbClr val="FF0000"/>
              </a:solidFill>
              <a:latin typeface="Times New Roman" panose="02020603050405020304" pitchFamily="18" charset="0"/>
              <a:ea typeface="黑体" panose="02010609060101010101" charset="-122"/>
            </a:endParaRPr>
          </a:p>
          <a:p>
            <a:pPr algn="ctr"/>
            <a:r>
              <a:rPr lang="zh-CN" altLang="en-US" sz="1200" b="1" dirty="0">
                <a:solidFill>
                  <a:srgbClr val="FF0000"/>
                </a:solidFill>
                <a:latin typeface="Times New Roman" panose="02020603050405020304" pitchFamily="18" charset="0"/>
                <a:ea typeface="黑体" panose="02010609060101010101" charset="-122"/>
              </a:rPr>
              <a:t>工作指导委员会</a:t>
            </a:r>
            <a:endParaRPr lang="zh-CN" altLang="en-US" sz="1200" b="1" dirty="0">
              <a:solidFill>
                <a:srgbClr val="FF0000"/>
              </a:solidFill>
              <a:latin typeface="Times New Roman" panose="02020603050405020304" pitchFamily="18" charset="0"/>
              <a:ea typeface="黑体" panose="02010609060101010101" charset="-122"/>
            </a:endParaRPr>
          </a:p>
        </p:txBody>
      </p:sp>
      <p:sp>
        <p:nvSpPr>
          <p:cNvPr id="30725" name="_s1066"/>
          <p:cNvSpPr/>
          <p:nvPr/>
        </p:nvSpPr>
        <p:spPr>
          <a:xfrm>
            <a:off x="3142298" y="1052513"/>
            <a:ext cx="720725" cy="287337"/>
          </a:xfrm>
          <a:prstGeom prst="roundRect">
            <a:avLst>
              <a:gd name="adj" fmla="val 16667"/>
            </a:avLst>
          </a:prstGeom>
          <a:solidFill>
            <a:srgbClr val="CCFFFF"/>
          </a:solidFill>
          <a:ln w="9525" cap="flat" cmpd="sng">
            <a:solidFill>
              <a:srgbClr val="000000"/>
            </a:solidFill>
            <a:prstDash val="solid"/>
            <a:headEnd type="none" w="med" len="med"/>
            <a:tailEnd type="none" w="med" len="med"/>
          </a:ln>
        </p:spPr>
        <p:txBody>
          <a:bodyPr lIns="0" tIns="0" rIns="0" bIns="0" anchor="ctr"/>
          <a:p>
            <a:pPr algn="ctr"/>
            <a:r>
              <a:rPr lang="zh-CN" altLang="en-US" sz="1200" b="1" dirty="0">
                <a:solidFill>
                  <a:schemeClr val="tx1"/>
                </a:solidFill>
                <a:latin typeface="Times New Roman" panose="02020603050405020304" pitchFamily="18" charset="0"/>
                <a:ea typeface="幼圆" pitchFamily="49" charset="-122"/>
              </a:rPr>
              <a:t>督导部</a:t>
            </a:r>
            <a:endParaRPr lang="zh-CN" altLang="en-US" sz="1200" b="1" dirty="0">
              <a:solidFill>
                <a:schemeClr val="tx1"/>
              </a:solidFill>
              <a:latin typeface="Times New Roman" panose="02020603050405020304" pitchFamily="18" charset="0"/>
              <a:ea typeface="幼圆" pitchFamily="49" charset="-122"/>
            </a:endParaRPr>
          </a:p>
        </p:txBody>
      </p:sp>
      <p:sp>
        <p:nvSpPr>
          <p:cNvPr id="30726" name="_s1066"/>
          <p:cNvSpPr/>
          <p:nvPr/>
        </p:nvSpPr>
        <p:spPr>
          <a:xfrm>
            <a:off x="2854961" y="1844675"/>
            <a:ext cx="2160587" cy="360363"/>
          </a:xfrm>
          <a:prstGeom prst="roundRect">
            <a:avLst>
              <a:gd name="adj" fmla="val 16667"/>
            </a:avLst>
          </a:prstGeom>
          <a:solidFill>
            <a:srgbClr val="CCFFFF"/>
          </a:solidFill>
          <a:ln w="9525" cap="flat" cmpd="sng">
            <a:solidFill>
              <a:srgbClr val="000000"/>
            </a:solidFill>
            <a:prstDash val="solid"/>
            <a:headEnd type="none" w="med" len="med"/>
            <a:tailEnd type="none" w="med" len="med"/>
          </a:ln>
        </p:spPr>
        <p:txBody>
          <a:bodyPr lIns="0" tIns="0" rIns="0" bIns="0" anchor="ctr"/>
          <a:p>
            <a:pPr algn="ctr"/>
            <a:r>
              <a:rPr lang="zh-CN" altLang="en-US" sz="1200" b="1" dirty="0">
                <a:solidFill>
                  <a:schemeClr val="tx1"/>
                </a:solidFill>
                <a:latin typeface="Times New Roman" panose="02020603050405020304" pitchFamily="18" charset="0"/>
                <a:ea typeface="幼圆" pitchFamily="49" charset="-122"/>
              </a:rPr>
              <a:t>公寓辅导员</a:t>
            </a:r>
            <a:endParaRPr lang="zh-CN" altLang="en-US" sz="1200" b="1" dirty="0">
              <a:solidFill>
                <a:schemeClr val="tx1"/>
              </a:solidFill>
              <a:latin typeface="Times New Roman" panose="02020603050405020304" pitchFamily="18" charset="0"/>
              <a:ea typeface="幼圆" pitchFamily="49" charset="-122"/>
            </a:endParaRPr>
          </a:p>
        </p:txBody>
      </p:sp>
      <p:sp>
        <p:nvSpPr>
          <p:cNvPr id="30727" name="_s1066"/>
          <p:cNvSpPr/>
          <p:nvPr/>
        </p:nvSpPr>
        <p:spPr>
          <a:xfrm>
            <a:off x="2421573" y="2781300"/>
            <a:ext cx="1441450" cy="358775"/>
          </a:xfrm>
          <a:prstGeom prst="roundRect">
            <a:avLst>
              <a:gd name="adj" fmla="val 16667"/>
            </a:avLst>
          </a:prstGeom>
          <a:solidFill>
            <a:srgbClr val="CCFFFF"/>
          </a:solidFill>
          <a:ln w="9525" cap="flat" cmpd="sng">
            <a:solidFill>
              <a:srgbClr val="000000"/>
            </a:solidFill>
            <a:prstDash val="solid"/>
            <a:headEnd type="none" w="med" len="med"/>
            <a:tailEnd type="none" w="med" len="med"/>
          </a:ln>
        </p:spPr>
        <p:txBody>
          <a:bodyPr lIns="0" tIns="0" rIns="0" bIns="0" anchor="ctr"/>
          <a:p>
            <a:pPr algn="ctr"/>
            <a:r>
              <a:rPr lang="zh-CN" altLang="en-US" sz="1200" b="1" dirty="0">
                <a:solidFill>
                  <a:schemeClr val="tx1"/>
                </a:solidFill>
                <a:latin typeface="Times New Roman" panose="02020603050405020304" pitchFamily="18" charset="0"/>
                <a:ea typeface="幼圆" pitchFamily="49" charset="-122"/>
              </a:rPr>
              <a:t>楼宿生会</a:t>
            </a:r>
            <a:endParaRPr lang="zh-CN" altLang="en-US" sz="1200" b="1" dirty="0">
              <a:solidFill>
                <a:schemeClr val="tx1"/>
              </a:solidFill>
              <a:latin typeface="Times New Roman" panose="02020603050405020304" pitchFamily="18" charset="0"/>
              <a:ea typeface="幼圆" pitchFamily="49" charset="-122"/>
            </a:endParaRPr>
          </a:p>
        </p:txBody>
      </p:sp>
      <p:sp>
        <p:nvSpPr>
          <p:cNvPr id="30728" name="_s1066"/>
          <p:cNvSpPr/>
          <p:nvPr/>
        </p:nvSpPr>
        <p:spPr>
          <a:xfrm>
            <a:off x="3863023" y="2781300"/>
            <a:ext cx="1728788" cy="360363"/>
          </a:xfrm>
          <a:prstGeom prst="roundRect">
            <a:avLst>
              <a:gd name="adj" fmla="val 16667"/>
            </a:avLst>
          </a:prstGeom>
          <a:solidFill>
            <a:srgbClr val="FFFF99"/>
          </a:solidFill>
          <a:ln w="9525" cap="flat" cmpd="sng">
            <a:solidFill>
              <a:srgbClr val="FF0000"/>
            </a:solidFill>
            <a:prstDash val="solid"/>
            <a:headEnd type="none" w="med" len="med"/>
            <a:tailEnd type="none" w="med" len="med"/>
          </a:ln>
        </p:spPr>
        <p:txBody>
          <a:bodyPr lIns="0" tIns="0" rIns="0" bIns="0" anchor="ctr"/>
          <a:p>
            <a:pPr algn="ctr"/>
            <a:r>
              <a:rPr lang="zh-CN" altLang="en-US" sz="1200" b="1" dirty="0">
                <a:solidFill>
                  <a:srgbClr val="FF0000"/>
                </a:solidFill>
                <a:latin typeface="Times New Roman" panose="02020603050405020304" pitchFamily="18" charset="0"/>
                <a:ea typeface="黑体" panose="02010609060101010101" charset="-122"/>
              </a:rPr>
              <a:t>楼“党员之家”工作委员会</a:t>
            </a:r>
            <a:endParaRPr lang="zh-CN" altLang="en-US" sz="1200" b="1" dirty="0">
              <a:solidFill>
                <a:srgbClr val="FF0000"/>
              </a:solidFill>
              <a:latin typeface="Times New Roman" panose="02020603050405020304" pitchFamily="18" charset="0"/>
              <a:ea typeface="黑体" panose="02010609060101010101" charset="-122"/>
            </a:endParaRPr>
          </a:p>
        </p:txBody>
      </p:sp>
      <p:sp>
        <p:nvSpPr>
          <p:cNvPr id="30729" name="_s1066"/>
          <p:cNvSpPr/>
          <p:nvPr/>
        </p:nvSpPr>
        <p:spPr>
          <a:xfrm>
            <a:off x="2853373" y="3789363"/>
            <a:ext cx="1152525" cy="360362"/>
          </a:xfrm>
          <a:prstGeom prst="roundRect">
            <a:avLst>
              <a:gd name="adj" fmla="val 16667"/>
            </a:avLst>
          </a:prstGeom>
          <a:solidFill>
            <a:srgbClr val="CCFFFF"/>
          </a:solidFill>
          <a:ln w="9525" cap="flat" cmpd="sng">
            <a:solidFill>
              <a:srgbClr val="000000"/>
            </a:solidFill>
            <a:prstDash val="solid"/>
            <a:headEnd type="none" w="med" len="med"/>
            <a:tailEnd type="none" w="med" len="med"/>
          </a:ln>
        </p:spPr>
        <p:txBody>
          <a:bodyPr lIns="0" tIns="0" rIns="0" bIns="0" anchor="ctr"/>
          <a:p>
            <a:pPr algn="ctr"/>
            <a:r>
              <a:rPr lang="zh-CN" altLang="en-US" sz="1200" b="1" dirty="0">
                <a:solidFill>
                  <a:schemeClr val="tx1"/>
                </a:solidFill>
                <a:latin typeface="Times New Roman" panose="02020603050405020304" pitchFamily="18" charset="0"/>
                <a:ea typeface="幼圆" pitchFamily="49" charset="-122"/>
              </a:rPr>
              <a:t>层宿生会</a:t>
            </a:r>
            <a:endParaRPr lang="zh-CN" altLang="en-US" sz="1200" b="1" dirty="0">
              <a:solidFill>
                <a:schemeClr val="tx1"/>
              </a:solidFill>
              <a:latin typeface="Times New Roman" panose="02020603050405020304" pitchFamily="18" charset="0"/>
              <a:ea typeface="幼圆" pitchFamily="49" charset="-122"/>
            </a:endParaRPr>
          </a:p>
        </p:txBody>
      </p:sp>
      <p:sp>
        <p:nvSpPr>
          <p:cNvPr id="30730" name="_s1066"/>
          <p:cNvSpPr/>
          <p:nvPr/>
        </p:nvSpPr>
        <p:spPr>
          <a:xfrm>
            <a:off x="4005898" y="3789363"/>
            <a:ext cx="1154113" cy="360362"/>
          </a:xfrm>
          <a:prstGeom prst="roundRect">
            <a:avLst>
              <a:gd name="adj" fmla="val 16667"/>
            </a:avLst>
          </a:prstGeom>
          <a:solidFill>
            <a:srgbClr val="FFFF99"/>
          </a:solidFill>
          <a:ln w="9525" cap="flat" cmpd="sng">
            <a:solidFill>
              <a:srgbClr val="FF0000"/>
            </a:solidFill>
            <a:prstDash val="solid"/>
            <a:headEnd type="none" w="med" len="med"/>
            <a:tailEnd type="none" w="med" len="med"/>
          </a:ln>
        </p:spPr>
        <p:txBody>
          <a:bodyPr lIns="0" tIns="0" rIns="0" bIns="0" anchor="ctr"/>
          <a:p>
            <a:pPr algn="ctr"/>
            <a:r>
              <a:rPr lang="zh-CN" altLang="en-US" sz="1200" b="1" dirty="0">
                <a:solidFill>
                  <a:srgbClr val="FF0000"/>
                </a:solidFill>
                <a:latin typeface="Times New Roman" panose="02020603050405020304" pitchFamily="18" charset="0"/>
                <a:ea typeface="黑体" panose="02010609060101010101" charset="-122"/>
              </a:rPr>
              <a:t>楼层党建工作站</a:t>
            </a:r>
            <a:endParaRPr lang="zh-CN" altLang="en-US" sz="1200" b="1" dirty="0">
              <a:solidFill>
                <a:srgbClr val="FF0000"/>
              </a:solidFill>
              <a:latin typeface="Times New Roman" panose="02020603050405020304" pitchFamily="18" charset="0"/>
              <a:ea typeface="黑体" panose="02010609060101010101" charset="-122"/>
            </a:endParaRPr>
          </a:p>
        </p:txBody>
      </p:sp>
      <p:sp>
        <p:nvSpPr>
          <p:cNvPr id="30731" name="_s1066"/>
          <p:cNvSpPr/>
          <p:nvPr/>
        </p:nvSpPr>
        <p:spPr>
          <a:xfrm>
            <a:off x="2999423" y="4652963"/>
            <a:ext cx="1009650" cy="358775"/>
          </a:xfrm>
          <a:prstGeom prst="roundRect">
            <a:avLst>
              <a:gd name="adj" fmla="val 16667"/>
            </a:avLst>
          </a:prstGeom>
          <a:solidFill>
            <a:srgbClr val="CCFFFF"/>
          </a:solidFill>
          <a:ln w="9525" cap="flat" cmpd="sng">
            <a:solidFill>
              <a:srgbClr val="000000"/>
            </a:solidFill>
            <a:prstDash val="solid"/>
            <a:headEnd type="none" w="med" len="med"/>
            <a:tailEnd type="none" w="med" len="med"/>
          </a:ln>
        </p:spPr>
        <p:txBody>
          <a:bodyPr lIns="0" tIns="0" rIns="0" bIns="0" anchor="ctr"/>
          <a:p>
            <a:pPr algn="ctr"/>
            <a:r>
              <a:rPr lang="zh-CN" altLang="en-US" sz="1200" b="1" dirty="0">
                <a:solidFill>
                  <a:schemeClr val="tx1"/>
                </a:solidFill>
                <a:latin typeface="Times New Roman" panose="02020603050405020304" pitchFamily="18" charset="0"/>
                <a:ea typeface="幼圆" pitchFamily="49" charset="-122"/>
              </a:rPr>
              <a:t>责任区</a:t>
            </a:r>
            <a:endParaRPr lang="zh-CN" altLang="en-US" sz="1200" b="1" dirty="0">
              <a:solidFill>
                <a:schemeClr val="tx1"/>
              </a:solidFill>
              <a:latin typeface="Times New Roman" panose="02020603050405020304" pitchFamily="18" charset="0"/>
              <a:ea typeface="幼圆" pitchFamily="49" charset="-122"/>
            </a:endParaRPr>
          </a:p>
        </p:txBody>
      </p:sp>
      <p:sp>
        <p:nvSpPr>
          <p:cNvPr id="30732" name="_s1066"/>
          <p:cNvSpPr/>
          <p:nvPr/>
        </p:nvSpPr>
        <p:spPr>
          <a:xfrm>
            <a:off x="4009073" y="4652963"/>
            <a:ext cx="1006475" cy="358775"/>
          </a:xfrm>
          <a:prstGeom prst="roundRect">
            <a:avLst>
              <a:gd name="adj" fmla="val 16667"/>
            </a:avLst>
          </a:prstGeom>
          <a:solidFill>
            <a:srgbClr val="FFFF99"/>
          </a:solidFill>
          <a:ln w="9525" cap="flat" cmpd="sng">
            <a:solidFill>
              <a:srgbClr val="FF0000"/>
            </a:solidFill>
            <a:prstDash val="solid"/>
            <a:headEnd type="none" w="med" len="med"/>
            <a:tailEnd type="none" w="med" len="med"/>
          </a:ln>
        </p:spPr>
        <p:txBody>
          <a:bodyPr lIns="0" tIns="0" rIns="0" bIns="0" anchor="ctr"/>
          <a:p>
            <a:pPr algn="ctr"/>
            <a:r>
              <a:rPr lang="zh-CN" altLang="en-US" sz="1200" b="1" dirty="0">
                <a:solidFill>
                  <a:srgbClr val="FF0000"/>
                </a:solidFill>
                <a:latin typeface="Times New Roman" panose="02020603050405020304" pitchFamily="18" charset="0"/>
                <a:ea typeface="黑体" panose="02010609060101010101" charset="-122"/>
              </a:rPr>
              <a:t>党员责任区</a:t>
            </a:r>
            <a:endParaRPr lang="zh-CN" altLang="en-US" sz="1200" b="1" dirty="0">
              <a:solidFill>
                <a:srgbClr val="FF0000"/>
              </a:solidFill>
              <a:latin typeface="Times New Roman" panose="02020603050405020304" pitchFamily="18" charset="0"/>
              <a:ea typeface="黑体" panose="02010609060101010101" charset="-122"/>
            </a:endParaRPr>
          </a:p>
        </p:txBody>
      </p:sp>
      <p:sp>
        <p:nvSpPr>
          <p:cNvPr id="30733" name="_s1066"/>
          <p:cNvSpPr/>
          <p:nvPr/>
        </p:nvSpPr>
        <p:spPr>
          <a:xfrm>
            <a:off x="2999423" y="5013325"/>
            <a:ext cx="1009650" cy="360363"/>
          </a:xfrm>
          <a:prstGeom prst="roundRect">
            <a:avLst>
              <a:gd name="adj" fmla="val 16667"/>
            </a:avLst>
          </a:prstGeom>
          <a:solidFill>
            <a:srgbClr val="CCFFFF"/>
          </a:solidFill>
          <a:ln w="9525" cap="flat" cmpd="sng">
            <a:solidFill>
              <a:srgbClr val="000000"/>
            </a:solidFill>
            <a:prstDash val="solid"/>
            <a:headEnd type="none" w="med" len="med"/>
            <a:tailEnd type="none" w="med" len="med"/>
          </a:ln>
        </p:spPr>
        <p:txBody>
          <a:bodyPr lIns="0" tIns="0" rIns="0" bIns="0" anchor="ctr"/>
          <a:p>
            <a:pPr algn="ctr"/>
            <a:r>
              <a:rPr lang="zh-CN" altLang="en-US" sz="1200" b="1" dirty="0">
                <a:solidFill>
                  <a:schemeClr val="tx1"/>
                </a:solidFill>
                <a:latin typeface="幼圆" pitchFamily="49" charset="-122"/>
                <a:ea typeface="幼圆" pitchFamily="49" charset="-122"/>
              </a:rPr>
              <a:t>寝  室</a:t>
            </a:r>
            <a:endParaRPr lang="zh-CN" altLang="en-US" sz="1200" b="1" dirty="0">
              <a:solidFill>
                <a:schemeClr val="tx1"/>
              </a:solidFill>
              <a:latin typeface="幼圆" pitchFamily="49" charset="-122"/>
              <a:ea typeface="幼圆" pitchFamily="49" charset="-122"/>
            </a:endParaRPr>
          </a:p>
        </p:txBody>
      </p:sp>
      <p:sp>
        <p:nvSpPr>
          <p:cNvPr id="30734" name="_s1066"/>
          <p:cNvSpPr/>
          <p:nvPr/>
        </p:nvSpPr>
        <p:spPr>
          <a:xfrm>
            <a:off x="4005898" y="5013325"/>
            <a:ext cx="1009650" cy="360363"/>
          </a:xfrm>
          <a:prstGeom prst="roundRect">
            <a:avLst>
              <a:gd name="adj" fmla="val 16667"/>
            </a:avLst>
          </a:prstGeom>
          <a:solidFill>
            <a:srgbClr val="FFFF99"/>
          </a:solidFill>
          <a:ln w="9525" cap="flat" cmpd="sng">
            <a:solidFill>
              <a:srgbClr val="FF0000"/>
            </a:solidFill>
            <a:prstDash val="solid"/>
            <a:headEnd type="none" w="med" len="med"/>
            <a:tailEnd type="none" w="med" len="med"/>
          </a:ln>
        </p:spPr>
        <p:txBody>
          <a:bodyPr lIns="0" tIns="0" rIns="0" bIns="0" anchor="ctr"/>
          <a:p>
            <a:pPr algn="ctr"/>
            <a:r>
              <a:rPr lang="zh-CN" altLang="en-US" sz="1200" b="1" dirty="0">
                <a:solidFill>
                  <a:srgbClr val="FF0000"/>
                </a:solidFill>
                <a:latin typeface="Times New Roman" panose="02020603050405020304" pitchFamily="18" charset="0"/>
                <a:ea typeface="黑体" panose="02010609060101010101" charset="-122"/>
              </a:rPr>
              <a:t>宿舍联系点</a:t>
            </a:r>
            <a:endParaRPr lang="zh-CN" altLang="en-US" sz="1200" b="1" dirty="0">
              <a:solidFill>
                <a:srgbClr val="FF0000"/>
              </a:solidFill>
              <a:latin typeface="Times New Roman" panose="02020603050405020304" pitchFamily="18" charset="0"/>
              <a:ea typeface="黑体" panose="02010609060101010101" charset="-122"/>
            </a:endParaRPr>
          </a:p>
        </p:txBody>
      </p:sp>
      <p:sp>
        <p:nvSpPr>
          <p:cNvPr id="30735" name="_s1066"/>
          <p:cNvSpPr/>
          <p:nvPr/>
        </p:nvSpPr>
        <p:spPr>
          <a:xfrm>
            <a:off x="8760461" y="836613"/>
            <a:ext cx="1296987" cy="503237"/>
          </a:xfrm>
          <a:prstGeom prst="roundRect">
            <a:avLst>
              <a:gd name="adj" fmla="val 16667"/>
            </a:avLst>
          </a:prstGeom>
          <a:solidFill>
            <a:srgbClr val="CCFFFF"/>
          </a:solidFill>
          <a:ln w="9525" cap="flat" cmpd="sng">
            <a:solidFill>
              <a:srgbClr val="000000"/>
            </a:solidFill>
            <a:prstDash val="solid"/>
            <a:headEnd type="none" w="med" len="med"/>
            <a:tailEnd type="none" w="med" len="med"/>
          </a:ln>
        </p:spPr>
        <p:txBody>
          <a:bodyPr lIns="0" tIns="0" rIns="0" bIns="0" anchor="ctr"/>
          <a:p>
            <a:pPr algn="ctr"/>
            <a:r>
              <a:rPr lang="zh-CN" altLang="en-US" sz="1200" b="1" dirty="0">
                <a:solidFill>
                  <a:schemeClr val="tx1"/>
                </a:solidFill>
                <a:latin typeface="Times New Roman" panose="02020603050405020304" pitchFamily="18" charset="0"/>
                <a:ea typeface="幼圆" pitchFamily="49" charset="-122"/>
              </a:rPr>
              <a:t>专业学 院</a:t>
            </a:r>
            <a:endParaRPr lang="zh-CN" altLang="en-US" sz="1200" b="1" dirty="0">
              <a:solidFill>
                <a:schemeClr val="tx1"/>
              </a:solidFill>
              <a:latin typeface="Times New Roman" panose="02020603050405020304" pitchFamily="18" charset="0"/>
              <a:ea typeface="幼圆" pitchFamily="49" charset="-122"/>
            </a:endParaRPr>
          </a:p>
        </p:txBody>
      </p:sp>
      <p:sp>
        <p:nvSpPr>
          <p:cNvPr id="30736" name="_s1066"/>
          <p:cNvSpPr/>
          <p:nvPr/>
        </p:nvSpPr>
        <p:spPr>
          <a:xfrm>
            <a:off x="7392036" y="836613"/>
            <a:ext cx="1368425" cy="503237"/>
          </a:xfrm>
          <a:prstGeom prst="roundRect">
            <a:avLst>
              <a:gd name="adj" fmla="val 16667"/>
            </a:avLst>
          </a:prstGeom>
          <a:solidFill>
            <a:srgbClr val="FFFF99"/>
          </a:solidFill>
          <a:ln w="9525" cap="flat" cmpd="sng">
            <a:solidFill>
              <a:srgbClr val="FF0000"/>
            </a:solidFill>
            <a:prstDash val="solid"/>
            <a:headEnd type="none" w="med" len="med"/>
            <a:tailEnd type="none" w="med" len="med"/>
          </a:ln>
        </p:spPr>
        <p:txBody>
          <a:bodyPr lIns="0" tIns="0" rIns="0" bIns="0" anchor="ctr"/>
          <a:p>
            <a:pPr algn="ctr"/>
            <a:r>
              <a:rPr lang="zh-CN" altLang="en-US" sz="1200" b="1" dirty="0">
                <a:solidFill>
                  <a:srgbClr val="FF0000"/>
                </a:solidFill>
                <a:latin typeface="Times New Roman" panose="02020603050405020304" pitchFamily="18" charset="0"/>
                <a:ea typeface="黑体" panose="02010609060101010101" charset="-122"/>
              </a:rPr>
              <a:t>分院总支</a:t>
            </a:r>
            <a:endParaRPr lang="zh-CN" altLang="en-US" sz="1200" b="1" dirty="0">
              <a:solidFill>
                <a:srgbClr val="FF0000"/>
              </a:solidFill>
              <a:latin typeface="Times New Roman" panose="02020603050405020304" pitchFamily="18" charset="0"/>
              <a:ea typeface="黑体" panose="02010609060101010101" charset="-122"/>
            </a:endParaRPr>
          </a:p>
        </p:txBody>
      </p:sp>
      <p:sp>
        <p:nvSpPr>
          <p:cNvPr id="30737" name="_s1066"/>
          <p:cNvSpPr/>
          <p:nvPr/>
        </p:nvSpPr>
        <p:spPr>
          <a:xfrm>
            <a:off x="8112761" y="1844675"/>
            <a:ext cx="1728787" cy="358775"/>
          </a:xfrm>
          <a:prstGeom prst="roundRect">
            <a:avLst>
              <a:gd name="adj" fmla="val 16667"/>
            </a:avLst>
          </a:prstGeom>
          <a:solidFill>
            <a:srgbClr val="CCFFFF"/>
          </a:solidFill>
          <a:ln w="9525" cap="flat" cmpd="sng">
            <a:solidFill>
              <a:srgbClr val="000000"/>
            </a:solidFill>
            <a:prstDash val="solid"/>
            <a:headEnd type="none" w="med" len="med"/>
            <a:tailEnd type="none" w="med" len="med"/>
          </a:ln>
        </p:spPr>
        <p:txBody>
          <a:bodyPr lIns="0" tIns="0" rIns="0" bIns="0" anchor="ctr"/>
          <a:p>
            <a:pPr algn="ctr"/>
            <a:r>
              <a:rPr lang="zh-CN" altLang="en-US" sz="1200" b="1" dirty="0">
                <a:solidFill>
                  <a:schemeClr val="tx1"/>
                </a:solidFill>
                <a:latin typeface="Times New Roman" panose="02020603050405020304" pitchFamily="18" charset="0"/>
                <a:ea typeface="幼圆" pitchFamily="49" charset="-122"/>
              </a:rPr>
              <a:t>分院辅导员</a:t>
            </a:r>
            <a:endParaRPr lang="zh-CN" altLang="en-US" sz="1200" b="1" dirty="0">
              <a:solidFill>
                <a:schemeClr val="tx1"/>
              </a:solidFill>
              <a:latin typeface="Times New Roman" panose="02020603050405020304" pitchFamily="18" charset="0"/>
              <a:ea typeface="幼圆" pitchFamily="49" charset="-122"/>
            </a:endParaRPr>
          </a:p>
        </p:txBody>
      </p:sp>
      <p:sp>
        <p:nvSpPr>
          <p:cNvPr id="30738" name="_s1066"/>
          <p:cNvSpPr/>
          <p:nvPr/>
        </p:nvSpPr>
        <p:spPr>
          <a:xfrm>
            <a:off x="9120823" y="2420938"/>
            <a:ext cx="936625" cy="431800"/>
          </a:xfrm>
          <a:prstGeom prst="roundRect">
            <a:avLst>
              <a:gd name="adj" fmla="val 16667"/>
            </a:avLst>
          </a:prstGeom>
          <a:solidFill>
            <a:srgbClr val="CCFFFF"/>
          </a:solidFill>
          <a:ln w="9525" cap="flat" cmpd="sng">
            <a:solidFill>
              <a:srgbClr val="000000"/>
            </a:solidFill>
            <a:prstDash val="solid"/>
            <a:headEnd type="none" w="med" len="med"/>
            <a:tailEnd type="none" w="med" len="med"/>
          </a:ln>
        </p:spPr>
        <p:txBody>
          <a:bodyPr lIns="0" tIns="0" rIns="0" bIns="0" anchor="ctr"/>
          <a:p>
            <a:pPr algn="ctr"/>
            <a:r>
              <a:rPr lang="zh-CN" altLang="en-US" sz="1200" b="1" dirty="0">
                <a:solidFill>
                  <a:schemeClr val="tx1"/>
                </a:solidFill>
                <a:latin typeface="Times New Roman" panose="02020603050405020304" pitchFamily="18" charset="0"/>
                <a:ea typeface="幼圆" pitchFamily="49" charset="-122"/>
              </a:rPr>
              <a:t>班主任</a:t>
            </a:r>
            <a:endParaRPr lang="zh-CN" altLang="en-US" sz="1200" b="1" dirty="0">
              <a:solidFill>
                <a:schemeClr val="tx1"/>
              </a:solidFill>
              <a:latin typeface="Times New Roman" panose="02020603050405020304" pitchFamily="18" charset="0"/>
              <a:ea typeface="幼圆" pitchFamily="49" charset="-122"/>
            </a:endParaRPr>
          </a:p>
        </p:txBody>
      </p:sp>
      <p:sp>
        <p:nvSpPr>
          <p:cNvPr id="30739" name="_s1066"/>
          <p:cNvSpPr/>
          <p:nvPr/>
        </p:nvSpPr>
        <p:spPr>
          <a:xfrm>
            <a:off x="6888798" y="2781300"/>
            <a:ext cx="1366838" cy="431800"/>
          </a:xfrm>
          <a:prstGeom prst="roundRect">
            <a:avLst>
              <a:gd name="adj" fmla="val 16667"/>
            </a:avLst>
          </a:prstGeom>
          <a:solidFill>
            <a:srgbClr val="FFFF99"/>
          </a:solidFill>
          <a:ln w="9525" cap="flat" cmpd="sng">
            <a:solidFill>
              <a:srgbClr val="FF0000"/>
            </a:solidFill>
            <a:prstDash val="solid"/>
            <a:headEnd type="none" w="med" len="med"/>
            <a:tailEnd type="none" w="med" len="med"/>
          </a:ln>
        </p:spPr>
        <p:txBody>
          <a:bodyPr lIns="0" tIns="0" rIns="0" bIns="0" anchor="ctr"/>
          <a:p>
            <a:pPr algn="ctr"/>
            <a:r>
              <a:rPr lang="zh-CN" altLang="en-US" sz="1200" b="1" dirty="0">
                <a:solidFill>
                  <a:srgbClr val="FF0000"/>
                </a:solidFill>
                <a:latin typeface="Times New Roman" panose="02020603050405020304" pitchFamily="18" charset="0"/>
                <a:ea typeface="黑体" panose="02010609060101010101" charset="-122"/>
              </a:rPr>
              <a:t>分院“党员之家”</a:t>
            </a:r>
            <a:endParaRPr lang="zh-CN" altLang="en-US" sz="1200" b="1" dirty="0">
              <a:solidFill>
                <a:srgbClr val="FF0000"/>
              </a:solidFill>
              <a:latin typeface="Times New Roman" panose="02020603050405020304" pitchFamily="18" charset="0"/>
              <a:ea typeface="黑体" panose="02010609060101010101" charset="-122"/>
            </a:endParaRPr>
          </a:p>
        </p:txBody>
      </p:sp>
      <p:sp>
        <p:nvSpPr>
          <p:cNvPr id="30740" name="_s1066"/>
          <p:cNvSpPr/>
          <p:nvPr/>
        </p:nvSpPr>
        <p:spPr>
          <a:xfrm>
            <a:off x="7392036" y="3789363"/>
            <a:ext cx="1223962" cy="719137"/>
          </a:xfrm>
          <a:prstGeom prst="roundRect">
            <a:avLst>
              <a:gd name="adj" fmla="val 16667"/>
            </a:avLst>
          </a:prstGeom>
          <a:solidFill>
            <a:srgbClr val="FFFF99"/>
          </a:solidFill>
          <a:ln w="9525" cap="flat" cmpd="sng">
            <a:solidFill>
              <a:srgbClr val="FF0000"/>
            </a:solidFill>
            <a:prstDash val="solid"/>
            <a:headEnd type="none" w="med" len="med"/>
            <a:tailEnd type="none" w="med" len="med"/>
          </a:ln>
        </p:spPr>
        <p:txBody>
          <a:bodyPr lIns="0" tIns="0" rIns="0" bIns="0" anchor="ctr"/>
          <a:p>
            <a:pPr algn="ctr"/>
            <a:r>
              <a:rPr lang="zh-CN" altLang="en-US" sz="1200" b="1" dirty="0">
                <a:solidFill>
                  <a:srgbClr val="FF0000"/>
                </a:solidFill>
                <a:latin typeface="Times New Roman" panose="02020603050405020304" pitchFamily="18" charset="0"/>
                <a:ea typeface="黑体" panose="02010609060101010101" charset="-122"/>
              </a:rPr>
              <a:t>学生党支部</a:t>
            </a:r>
            <a:endParaRPr lang="zh-CN" altLang="en-US" sz="1200" b="1" dirty="0">
              <a:solidFill>
                <a:srgbClr val="FF0000"/>
              </a:solidFill>
              <a:latin typeface="Times New Roman" panose="02020603050405020304" pitchFamily="18" charset="0"/>
              <a:ea typeface="黑体" panose="02010609060101010101" charset="-122"/>
            </a:endParaRPr>
          </a:p>
        </p:txBody>
      </p:sp>
      <p:sp>
        <p:nvSpPr>
          <p:cNvPr id="30741" name="_s1066"/>
          <p:cNvSpPr/>
          <p:nvPr/>
        </p:nvSpPr>
        <p:spPr>
          <a:xfrm>
            <a:off x="8615998" y="3789363"/>
            <a:ext cx="1079500" cy="358775"/>
          </a:xfrm>
          <a:prstGeom prst="roundRect">
            <a:avLst>
              <a:gd name="adj" fmla="val 16667"/>
            </a:avLst>
          </a:prstGeom>
          <a:solidFill>
            <a:srgbClr val="CCFFFF"/>
          </a:solidFill>
          <a:ln w="9525" cap="flat" cmpd="sng">
            <a:solidFill>
              <a:srgbClr val="000000"/>
            </a:solidFill>
            <a:prstDash val="solid"/>
            <a:headEnd type="none" w="med" len="med"/>
            <a:tailEnd type="none" w="med" len="med"/>
          </a:ln>
        </p:spPr>
        <p:txBody>
          <a:bodyPr lIns="0" tIns="0" rIns="0" bIns="0" anchor="ctr"/>
          <a:p>
            <a:pPr algn="ctr"/>
            <a:r>
              <a:rPr lang="zh-CN" altLang="en-US" sz="1200" b="1" dirty="0">
                <a:solidFill>
                  <a:schemeClr val="tx1"/>
                </a:solidFill>
                <a:latin typeface="Times New Roman" panose="02020603050405020304" pitchFamily="18" charset="0"/>
                <a:ea typeface="幼圆" pitchFamily="49" charset="-122"/>
              </a:rPr>
              <a:t>学长辅导组</a:t>
            </a:r>
            <a:endParaRPr lang="zh-CN" altLang="en-US" sz="1200" b="1" dirty="0">
              <a:solidFill>
                <a:schemeClr val="tx1"/>
              </a:solidFill>
              <a:latin typeface="Times New Roman" panose="02020603050405020304" pitchFamily="18" charset="0"/>
              <a:ea typeface="幼圆" pitchFamily="49" charset="-122"/>
            </a:endParaRPr>
          </a:p>
        </p:txBody>
      </p:sp>
      <p:sp>
        <p:nvSpPr>
          <p:cNvPr id="30742" name="_s1066"/>
          <p:cNvSpPr/>
          <p:nvPr/>
        </p:nvSpPr>
        <p:spPr>
          <a:xfrm>
            <a:off x="8615998" y="4149725"/>
            <a:ext cx="1079500" cy="360363"/>
          </a:xfrm>
          <a:prstGeom prst="roundRect">
            <a:avLst>
              <a:gd name="adj" fmla="val 16667"/>
            </a:avLst>
          </a:prstGeom>
          <a:solidFill>
            <a:srgbClr val="CCFFFF"/>
          </a:solidFill>
          <a:ln w="9525" cap="flat" cmpd="sng">
            <a:solidFill>
              <a:srgbClr val="000000"/>
            </a:solidFill>
            <a:prstDash val="solid"/>
            <a:headEnd type="none" w="med" len="med"/>
            <a:tailEnd type="none" w="med" len="med"/>
          </a:ln>
        </p:spPr>
        <p:txBody>
          <a:bodyPr lIns="0" tIns="0" rIns="0" bIns="0" anchor="ctr"/>
          <a:p>
            <a:pPr algn="ctr"/>
            <a:r>
              <a:rPr lang="zh-CN" altLang="en-US" sz="1200" b="1" dirty="0">
                <a:solidFill>
                  <a:schemeClr val="tx1"/>
                </a:solidFill>
                <a:latin typeface="幼圆" pitchFamily="49" charset="-122"/>
                <a:ea typeface="幼圆" pitchFamily="49" charset="-122"/>
              </a:rPr>
              <a:t>班      级</a:t>
            </a:r>
            <a:endParaRPr lang="zh-CN" altLang="en-US" sz="1200" b="1" dirty="0">
              <a:solidFill>
                <a:schemeClr val="tx1"/>
              </a:solidFill>
              <a:latin typeface="幼圆" pitchFamily="49" charset="-122"/>
              <a:ea typeface="幼圆" pitchFamily="49" charset="-122"/>
            </a:endParaRPr>
          </a:p>
        </p:txBody>
      </p:sp>
      <p:sp>
        <p:nvSpPr>
          <p:cNvPr id="30743" name="_s1066"/>
          <p:cNvSpPr/>
          <p:nvPr/>
        </p:nvSpPr>
        <p:spPr>
          <a:xfrm>
            <a:off x="5663248" y="5084763"/>
            <a:ext cx="1511300" cy="358775"/>
          </a:xfrm>
          <a:prstGeom prst="roundRect">
            <a:avLst>
              <a:gd name="adj" fmla="val 16667"/>
            </a:avLst>
          </a:prstGeom>
          <a:solidFill>
            <a:srgbClr val="FFFF99"/>
          </a:solidFill>
          <a:ln w="9525" cap="flat" cmpd="sng">
            <a:solidFill>
              <a:srgbClr val="FF0000"/>
            </a:solidFill>
            <a:prstDash val="solid"/>
            <a:headEnd type="none" w="med" len="med"/>
            <a:tailEnd type="none" w="med" len="med"/>
          </a:ln>
        </p:spPr>
        <p:txBody>
          <a:bodyPr lIns="0" tIns="0" rIns="0" bIns="0" anchor="ctr"/>
          <a:p>
            <a:pPr algn="ctr"/>
            <a:r>
              <a:rPr lang="zh-CN" altLang="en-US" sz="1200" b="1" dirty="0">
                <a:solidFill>
                  <a:srgbClr val="FF0000"/>
                </a:solidFill>
                <a:latin typeface="Times New Roman" panose="02020603050405020304" pitchFamily="18" charset="0"/>
                <a:ea typeface="黑体" panose="02010609060101010101" charset="-122"/>
              </a:rPr>
              <a:t>党员、入党积极分子</a:t>
            </a:r>
            <a:endParaRPr lang="zh-CN" altLang="en-US" sz="1200" b="1" dirty="0">
              <a:solidFill>
                <a:srgbClr val="FF0000"/>
              </a:solidFill>
              <a:latin typeface="Times New Roman" panose="02020603050405020304" pitchFamily="18" charset="0"/>
              <a:ea typeface="黑体" panose="02010609060101010101" charset="-122"/>
            </a:endParaRPr>
          </a:p>
        </p:txBody>
      </p:sp>
      <p:sp>
        <p:nvSpPr>
          <p:cNvPr id="30744" name="_s1066"/>
          <p:cNvSpPr/>
          <p:nvPr/>
        </p:nvSpPr>
        <p:spPr>
          <a:xfrm>
            <a:off x="1845311" y="3789363"/>
            <a:ext cx="827087" cy="360362"/>
          </a:xfrm>
          <a:prstGeom prst="roundRect">
            <a:avLst>
              <a:gd name="adj" fmla="val 16667"/>
            </a:avLst>
          </a:prstGeom>
          <a:solidFill>
            <a:srgbClr val="CCFFFF"/>
          </a:solidFill>
          <a:ln w="9525" cap="flat" cmpd="sng">
            <a:solidFill>
              <a:srgbClr val="000000"/>
            </a:solidFill>
            <a:prstDash val="solid"/>
            <a:headEnd type="none" w="med" len="med"/>
            <a:tailEnd type="none" w="med" len="med"/>
          </a:ln>
        </p:spPr>
        <p:txBody>
          <a:bodyPr lIns="0" tIns="0" rIns="0" bIns="0" anchor="ctr"/>
          <a:p>
            <a:pPr algn="ctr"/>
            <a:r>
              <a:rPr lang="zh-CN" altLang="en-US" sz="1200" b="1" dirty="0">
                <a:solidFill>
                  <a:schemeClr val="tx1"/>
                </a:solidFill>
                <a:latin typeface="Times New Roman" panose="02020603050405020304" pitchFamily="18" charset="0"/>
                <a:ea typeface="幼圆" pitchFamily="49" charset="-122"/>
              </a:rPr>
              <a:t>辅导员助理</a:t>
            </a:r>
            <a:endParaRPr lang="zh-CN" altLang="en-US" sz="1200" b="1" dirty="0">
              <a:solidFill>
                <a:schemeClr val="tx1"/>
              </a:solidFill>
              <a:latin typeface="Times New Roman" panose="02020603050405020304" pitchFamily="18" charset="0"/>
              <a:ea typeface="幼圆" pitchFamily="49" charset="-122"/>
            </a:endParaRPr>
          </a:p>
        </p:txBody>
      </p:sp>
      <p:sp>
        <p:nvSpPr>
          <p:cNvPr id="30745" name="_s1066"/>
          <p:cNvSpPr/>
          <p:nvPr/>
        </p:nvSpPr>
        <p:spPr>
          <a:xfrm>
            <a:off x="5663248" y="5445125"/>
            <a:ext cx="1511300" cy="360363"/>
          </a:xfrm>
          <a:prstGeom prst="roundRect">
            <a:avLst>
              <a:gd name="adj" fmla="val 16667"/>
            </a:avLst>
          </a:prstGeom>
          <a:solidFill>
            <a:srgbClr val="CCFFFF"/>
          </a:solidFill>
          <a:ln w="9525" cap="flat" cmpd="sng">
            <a:solidFill>
              <a:srgbClr val="000000"/>
            </a:solidFill>
            <a:prstDash val="solid"/>
            <a:headEnd type="none" w="med" len="med"/>
            <a:tailEnd type="none" w="med" len="med"/>
          </a:ln>
        </p:spPr>
        <p:txBody>
          <a:bodyPr lIns="0" tIns="0" rIns="0" bIns="0" anchor="ctr"/>
          <a:p>
            <a:pPr algn="ctr"/>
            <a:r>
              <a:rPr lang="zh-CN" altLang="en-US" sz="1200" b="1" dirty="0">
                <a:solidFill>
                  <a:schemeClr val="tx1"/>
                </a:solidFill>
                <a:latin typeface="Times New Roman" panose="02020603050405020304" pitchFamily="18" charset="0"/>
              </a:rPr>
              <a:t>宿舍学生</a:t>
            </a:r>
            <a:endParaRPr lang="zh-CN" altLang="en-US" sz="1200" b="1" dirty="0">
              <a:solidFill>
                <a:schemeClr val="tx1"/>
              </a:solidFill>
              <a:latin typeface="Times New Roman" panose="02020603050405020304" pitchFamily="18" charset="0"/>
            </a:endParaRPr>
          </a:p>
        </p:txBody>
      </p:sp>
      <p:sp>
        <p:nvSpPr>
          <p:cNvPr id="30746" name="直接连接符 30745"/>
          <p:cNvSpPr/>
          <p:nvPr/>
        </p:nvSpPr>
        <p:spPr>
          <a:xfrm>
            <a:off x="1773873" y="620713"/>
            <a:ext cx="0" cy="5903912"/>
          </a:xfrm>
          <a:prstGeom prst="line">
            <a:avLst/>
          </a:prstGeom>
          <a:ln w="31750" cap="flat" cmpd="sng">
            <a:solidFill>
              <a:schemeClr val="bg2"/>
            </a:solidFill>
            <a:prstDash val="lgDash"/>
            <a:headEnd type="none" w="med" len="med"/>
            <a:tailEnd type="none" w="med" len="med"/>
          </a:ln>
        </p:spPr>
      </p:sp>
      <p:sp>
        <p:nvSpPr>
          <p:cNvPr id="30747" name="直接连接符 30746"/>
          <p:cNvSpPr/>
          <p:nvPr/>
        </p:nvSpPr>
        <p:spPr>
          <a:xfrm>
            <a:off x="1773873" y="620713"/>
            <a:ext cx="8642350" cy="0"/>
          </a:xfrm>
          <a:prstGeom prst="line">
            <a:avLst/>
          </a:prstGeom>
          <a:ln w="31750" cap="flat" cmpd="sng">
            <a:solidFill>
              <a:schemeClr val="bg2"/>
            </a:solidFill>
            <a:prstDash val="lgDash"/>
            <a:headEnd type="none" w="med" len="med"/>
            <a:tailEnd type="none" w="med" len="med"/>
          </a:ln>
        </p:spPr>
      </p:sp>
      <p:sp>
        <p:nvSpPr>
          <p:cNvPr id="30748" name="直接连接符 30747"/>
          <p:cNvSpPr/>
          <p:nvPr/>
        </p:nvSpPr>
        <p:spPr>
          <a:xfrm>
            <a:off x="10416223" y="620713"/>
            <a:ext cx="0" cy="5903912"/>
          </a:xfrm>
          <a:prstGeom prst="line">
            <a:avLst/>
          </a:prstGeom>
          <a:ln w="31750" cap="flat" cmpd="sng">
            <a:solidFill>
              <a:schemeClr val="bg2"/>
            </a:solidFill>
            <a:prstDash val="lgDash"/>
            <a:headEnd type="none" w="med" len="med"/>
            <a:tailEnd type="none" w="med" len="med"/>
          </a:ln>
        </p:spPr>
      </p:sp>
      <p:sp>
        <p:nvSpPr>
          <p:cNvPr id="30749" name="直接连接符 30748"/>
          <p:cNvSpPr/>
          <p:nvPr/>
        </p:nvSpPr>
        <p:spPr>
          <a:xfrm>
            <a:off x="1773873" y="6524625"/>
            <a:ext cx="8642350" cy="0"/>
          </a:xfrm>
          <a:prstGeom prst="line">
            <a:avLst/>
          </a:prstGeom>
          <a:ln w="31750" cap="flat" cmpd="sng">
            <a:solidFill>
              <a:schemeClr val="bg2"/>
            </a:solidFill>
            <a:prstDash val="lgDash"/>
            <a:headEnd type="none" w="med" len="med"/>
            <a:tailEnd type="none" w="med" len="med"/>
          </a:ln>
        </p:spPr>
      </p:sp>
      <p:sp>
        <p:nvSpPr>
          <p:cNvPr id="30750" name="直接连接符 30749"/>
          <p:cNvSpPr/>
          <p:nvPr/>
        </p:nvSpPr>
        <p:spPr>
          <a:xfrm>
            <a:off x="6239511" y="620713"/>
            <a:ext cx="0" cy="4464050"/>
          </a:xfrm>
          <a:prstGeom prst="line">
            <a:avLst/>
          </a:prstGeom>
          <a:ln w="31750" cap="flat" cmpd="sng">
            <a:solidFill>
              <a:schemeClr val="accent2"/>
            </a:solidFill>
            <a:prstDash val="sysDot"/>
            <a:headEnd type="none" w="med" len="med"/>
            <a:tailEnd type="none" w="med" len="med"/>
          </a:ln>
        </p:spPr>
      </p:sp>
      <p:sp>
        <p:nvSpPr>
          <p:cNvPr id="30751" name="直接连接符 30750"/>
          <p:cNvSpPr/>
          <p:nvPr/>
        </p:nvSpPr>
        <p:spPr>
          <a:xfrm>
            <a:off x="6239511" y="5805488"/>
            <a:ext cx="0" cy="719137"/>
          </a:xfrm>
          <a:prstGeom prst="line">
            <a:avLst/>
          </a:prstGeom>
          <a:ln w="31750" cap="flat" cmpd="sng">
            <a:solidFill>
              <a:schemeClr val="accent2"/>
            </a:solidFill>
            <a:prstDash val="sysDot"/>
            <a:headEnd type="none" w="med" len="med"/>
            <a:tailEnd type="none" w="med" len="med"/>
          </a:ln>
        </p:spPr>
      </p:sp>
      <p:sp>
        <p:nvSpPr>
          <p:cNvPr id="30752" name="直接连接符 30751"/>
          <p:cNvSpPr/>
          <p:nvPr/>
        </p:nvSpPr>
        <p:spPr>
          <a:xfrm>
            <a:off x="3863023" y="1341438"/>
            <a:ext cx="0" cy="503237"/>
          </a:xfrm>
          <a:prstGeom prst="line">
            <a:avLst/>
          </a:prstGeom>
          <a:ln w="25400" cap="flat" cmpd="sng">
            <a:solidFill>
              <a:schemeClr val="tx1"/>
            </a:solidFill>
            <a:prstDash val="solid"/>
            <a:headEnd type="none" w="med" len="med"/>
            <a:tailEnd type="triangle" w="med" len="med"/>
          </a:ln>
        </p:spPr>
      </p:sp>
      <p:sp>
        <p:nvSpPr>
          <p:cNvPr id="30753" name="直接连接符 30752"/>
          <p:cNvSpPr/>
          <p:nvPr/>
        </p:nvSpPr>
        <p:spPr>
          <a:xfrm>
            <a:off x="3288348" y="2205038"/>
            <a:ext cx="0" cy="576262"/>
          </a:xfrm>
          <a:prstGeom prst="line">
            <a:avLst/>
          </a:prstGeom>
          <a:ln w="38100" cap="rnd" cmpd="sng">
            <a:solidFill>
              <a:schemeClr val="tx1"/>
            </a:solidFill>
            <a:prstDash val="sysDot"/>
            <a:headEnd type="none" w="med" len="med"/>
            <a:tailEnd type="triangle" w="med" len="med"/>
          </a:ln>
        </p:spPr>
      </p:sp>
      <p:sp>
        <p:nvSpPr>
          <p:cNvPr id="30754" name="直接连接符 30753"/>
          <p:cNvSpPr/>
          <p:nvPr/>
        </p:nvSpPr>
        <p:spPr>
          <a:xfrm>
            <a:off x="3288348" y="3141663"/>
            <a:ext cx="0" cy="647700"/>
          </a:xfrm>
          <a:prstGeom prst="line">
            <a:avLst/>
          </a:prstGeom>
          <a:ln w="25400" cap="flat" cmpd="sng">
            <a:solidFill>
              <a:schemeClr val="tx1"/>
            </a:solidFill>
            <a:prstDash val="solid"/>
            <a:headEnd type="none" w="med" len="med"/>
            <a:tailEnd type="triangle" w="med" len="med"/>
          </a:ln>
        </p:spPr>
      </p:sp>
      <p:sp>
        <p:nvSpPr>
          <p:cNvPr id="30755" name="直接连接符 30754"/>
          <p:cNvSpPr/>
          <p:nvPr/>
        </p:nvSpPr>
        <p:spPr>
          <a:xfrm>
            <a:off x="3288348" y="4149725"/>
            <a:ext cx="0" cy="503238"/>
          </a:xfrm>
          <a:prstGeom prst="line">
            <a:avLst/>
          </a:prstGeom>
          <a:ln w="25400" cap="flat" cmpd="sng">
            <a:solidFill>
              <a:schemeClr val="tx1"/>
            </a:solidFill>
            <a:prstDash val="solid"/>
            <a:headEnd type="none" w="med" len="med"/>
            <a:tailEnd type="triangle" w="med" len="med"/>
          </a:ln>
        </p:spPr>
      </p:sp>
      <p:sp>
        <p:nvSpPr>
          <p:cNvPr id="30756" name="直接连接符 30755"/>
          <p:cNvSpPr/>
          <p:nvPr/>
        </p:nvSpPr>
        <p:spPr>
          <a:xfrm flipH="1">
            <a:off x="4437698" y="2205038"/>
            <a:ext cx="3175" cy="576262"/>
          </a:xfrm>
          <a:prstGeom prst="line">
            <a:avLst/>
          </a:prstGeom>
          <a:ln w="19050" cap="flat" cmpd="sng">
            <a:solidFill>
              <a:srgbClr val="FF0000"/>
            </a:solidFill>
            <a:prstDash val="solid"/>
            <a:headEnd type="none" w="med" len="med"/>
            <a:tailEnd type="triangle" w="med" len="med"/>
          </a:ln>
        </p:spPr>
      </p:sp>
      <p:sp>
        <p:nvSpPr>
          <p:cNvPr id="30757" name="直接连接符 30756"/>
          <p:cNvSpPr/>
          <p:nvPr/>
        </p:nvSpPr>
        <p:spPr>
          <a:xfrm>
            <a:off x="4437698" y="3141663"/>
            <a:ext cx="0" cy="647700"/>
          </a:xfrm>
          <a:prstGeom prst="line">
            <a:avLst/>
          </a:prstGeom>
          <a:ln w="19050" cap="flat" cmpd="sng">
            <a:solidFill>
              <a:srgbClr val="FF0000"/>
            </a:solidFill>
            <a:prstDash val="solid"/>
            <a:headEnd type="none" w="med" len="med"/>
            <a:tailEnd type="triangle" w="med" len="med"/>
          </a:ln>
        </p:spPr>
      </p:sp>
      <p:sp>
        <p:nvSpPr>
          <p:cNvPr id="30758" name="直接连接符 30757"/>
          <p:cNvSpPr/>
          <p:nvPr/>
        </p:nvSpPr>
        <p:spPr>
          <a:xfrm>
            <a:off x="4437698" y="4149725"/>
            <a:ext cx="0" cy="503238"/>
          </a:xfrm>
          <a:prstGeom prst="line">
            <a:avLst/>
          </a:prstGeom>
          <a:ln w="19050" cap="flat" cmpd="sng">
            <a:solidFill>
              <a:srgbClr val="FF0000"/>
            </a:solidFill>
            <a:prstDash val="solid"/>
            <a:headEnd type="none" w="med" len="med"/>
            <a:tailEnd type="triangle" w="med" len="med"/>
          </a:ln>
        </p:spPr>
      </p:sp>
      <p:sp>
        <p:nvSpPr>
          <p:cNvPr id="30759" name="直接连接符 30758"/>
          <p:cNvSpPr/>
          <p:nvPr/>
        </p:nvSpPr>
        <p:spPr>
          <a:xfrm>
            <a:off x="7752398" y="1341438"/>
            <a:ext cx="0" cy="1439862"/>
          </a:xfrm>
          <a:prstGeom prst="line">
            <a:avLst/>
          </a:prstGeom>
          <a:ln w="19050" cap="flat" cmpd="sng">
            <a:solidFill>
              <a:srgbClr val="FF0000"/>
            </a:solidFill>
            <a:prstDash val="solid"/>
            <a:headEnd type="none" w="med" len="med"/>
            <a:tailEnd type="triangle" w="med" len="med"/>
          </a:ln>
        </p:spPr>
      </p:sp>
      <p:sp>
        <p:nvSpPr>
          <p:cNvPr id="30760" name="直接连接符 30759"/>
          <p:cNvSpPr/>
          <p:nvPr/>
        </p:nvSpPr>
        <p:spPr>
          <a:xfrm>
            <a:off x="7752398" y="3213100"/>
            <a:ext cx="0" cy="576263"/>
          </a:xfrm>
          <a:prstGeom prst="line">
            <a:avLst/>
          </a:prstGeom>
          <a:ln w="22225" cap="rnd" cmpd="sng">
            <a:solidFill>
              <a:srgbClr val="FF0000"/>
            </a:solidFill>
            <a:prstDash val="sysDot"/>
            <a:headEnd type="none" w="med" len="med"/>
            <a:tailEnd type="triangle" w="med" len="med"/>
          </a:ln>
        </p:spPr>
      </p:sp>
      <p:sp>
        <p:nvSpPr>
          <p:cNvPr id="30761" name="直接连接符 30760"/>
          <p:cNvSpPr/>
          <p:nvPr/>
        </p:nvSpPr>
        <p:spPr>
          <a:xfrm>
            <a:off x="8760461" y="1341438"/>
            <a:ext cx="0" cy="503237"/>
          </a:xfrm>
          <a:prstGeom prst="line">
            <a:avLst/>
          </a:prstGeom>
          <a:ln w="25400" cap="flat" cmpd="sng">
            <a:solidFill>
              <a:schemeClr val="tx1"/>
            </a:solidFill>
            <a:prstDash val="solid"/>
            <a:headEnd type="none" w="med" len="med"/>
            <a:tailEnd type="triangle" w="med" len="med"/>
          </a:ln>
        </p:spPr>
      </p:sp>
      <p:sp>
        <p:nvSpPr>
          <p:cNvPr id="30762" name="直接连接符 30761"/>
          <p:cNvSpPr/>
          <p:nvPr/>
        </p:nvSpPr>
        <p:spPr>
          <a:xfrm>
            <a:off x="9481186" y="2205038"/>
            <a:ext cx="0" cy="215900"/>
          </a:xfrm>
          <a:prstGeom prst="line">
            <a:avLst/>
          </a:prstGeom>
          <a:ln w="25400" cap="flat" cmpd="sng">
            <a:solidFill>
              <a:schemeClr val="tx1"/>
            </a:solidFill>
            <a:prstDash val="solid"/>
            <a:headEnd type="none" w="med" len="med"/>
            <a:tailEnd type="triangle" w="med" len="med"/>
          </a:ln>
        </p:spPr>
      </p:sp>
      <p:sp>
        <p:nvSpPr>
          <p:cNvPr id="30763" name="直接连接符 30762"/>
          <p:cNvSpPr/>
          <p:nvPr/>
        </p:nvSpPr>
        <p:spPr>
          <a:xfrm>
            <a:off x="9481186" y="2852738"/>
            <a:ext cx="0" cy="936625"/>
          </a:xfrm>
          <a:prstGeom prst="line">
            <a:avLst/>
          </a:prstGeom>
          <a:ln w="25400" cap="flat" cmpd="sng">
            <a:solidFill>
              <a:schemeClr val="tx1"/>
            </a:solidFill>
            <a:prstDash val="solid"/>
            <a:headEnd type="none" w="med" len="med"/>
            <a:tailEnd type="triangle" w="med" len="med"/>
          </a:ln>
        </p:spPr>
      </p:sp>
      <p:sp>
        <p:nvSpPr>
          <p:cNvPr id="30764" name="直接连接符 30763"/>
          <p:cNvSpPr/>
          <p:nvPr/>
        </p:nvSpPr>
        <p:spPr>
          <a:xfrm>
            <a:off x="8328661" y="2205038"/>
            <a:ext cx="0" cy="1584325"/>
          </a:xfrm>
          <a:prstGeom prst="line">
            <a:avLst/>
          </a:prstGeom>
          <a:ln w="19050" cap="flat" cmpd="sng">
            <a:solidFill>
              <a:srgbClr val="FF0000"/>
            </a:solidFill>
            <a:prstDash val="solid"/>
            <a:headEnd type="none" w="med" len="med"/>
            <a:tailEnd type="triangle" w="med" len="med"/>
          </a:ln>
        </p:spPr>
      </p:sp>
      <p:sp>
        <p:nvSpPr>
          <p:cNvPr id="30765" name="直接连接符 30764"/>
          <p:cNvSpPr/>
          <p:nvPr/>
        </p:nvSpPr>
        <p:spPr>
          <a:xfrm>
            <a:off x="5015548" y="5229225"/>
            <a:ext cx="647700" cy="0"/>
          </a:xfrm>
          <a:prstGeom prst="line">
            <a:avLst/>
          </a:prstGeom>
          <a:ln w="19050" cap="flat" cmpd="sng">
            <a:solidFill>
              <a:srgbClr val="FF0000"/>
            </a:solidFill>
            <a:prstDash val="solid"/>
            <a:headEnd type="none" w="med" len="med"/>
            <a:tailEnd type="triangle" w="med" len="med"/>
          </a:ln>
        </p:spPr>
      </p:sp>
      <p:sp>
        <p:nvSpPr>
          <p:cNvPr id="30766" name="直接连接符 30765"/>
          <p:cNvSpPr/>
          <p:nvPr/>
        </p:nvSpPr>
        <p:spPr>
          <a:xfrm>
            <a:off x="3288348" y="5661025"/>
            <a:ext cx="2374900" cy="0"/>
          </a:xfrm>
          <a:prstGeom prst="line">
            <a:avLst/>
          </a:prstGeom>
          <a:ln w="25400" cap="flat" cmpd="sng">
            <a:solidFill>
              <a:schemeClr val="tx1"/>
            </a:solidFill>
            <a:prstDash val="solid"/>
            <a:headEnd type="none" w="med" len="med"/>
            <a:tailEnd type="triangle" w="med" len="med"/>
          </a:ln>
        </p:spPr>
      </p:sp>
      <p:sp>
        <p:nvSpPr>
          <p:cNvPr id="30767" name="直接连接符 30766"/>
          <p:cNvSpPr/>
          <p:nvPr/>
        </p:nvSpPr>
        <p:spPr>
          <a:xfrm flipV="1">
            <a:off x="3288348" y="5373688"/>
            <a:ext cx="0" cy="287337"/>
          </a:xfrm>
          <a:prstGeom prst="line">
            <a:avLst/>
          </a:prstGeom>
          <a:ln w="19050" cap="flat" cmpd="sng">
            <a:solidFill>
              <a:schemeClr val="tx1"/>
            </a:solidFill>
            <a:prstDash val="solid"/>
            <a:headEnd type="none" w="med" len="med"/>
            <a:tailEnd type="none" w="med" len="med"/>
          </a:ln>
        </p:spPr>
      </p:sp>
      <p:sp>
        <p:nvSpPr>
          <p:cNvPr id="30768" name="直接连接符 30767"/>
          <p:cNvSpPr/>
          <p:nvPr/>
        </p:nvSpPr>
        <p:spPr>
          <a:xfrm flipH="1">
            <a:off x="7176136" y="5229225"/>
            <a:ext cx="576262" cy="0"/>
          </a:xfrm>
          <a:prstGeom prst="line">
            <a:avLst/>
          </a:prstGeom>
          <a:ln w="19050" cap="flat" cmpd="sng">
            <a:solidFill>
              <a:srgbClr val="FF0000"/>
            </a:solidFill>
            <a:prstDash val="solid"/>
            <a:headEnd type="none" w="med" len="med"/>
            <a:tailEnd type="triangle" w="med" len="med"/>
          </a:ln>
        </p:spPr>
      </p:sp>
      <p:sp>
        <p:nvSpPr>
          <p:cNvPr id="30769" name="直接连接符 30768"/>
          <p:cNvSpPr/>
          <p:nvPr/>
        </p:nvSpPr>
        <p:spPr>
          <a:xfrm flipV="1">
            <a:off x="7752398" y="4508500"/>
            <a:ext cx="0" cy="720725"/>
          </a:xfrm>
          <a:prstGeom prst="line">
            <a:avLst/>
          </a:prstGeom>
          <a:ln w="19050" cap="flat" cmpd="sng">
            <a:solidFill>
              <a:srgbClr val="FF0000"/>
            </a:solidFill>
            <a:prstDash val="solid"/>
            <a:headEnd type="none" w="med" len="med"/>
            <a:tailEnd type="none" w="med" len="med"/>
          </a:ln>
        </p:spPr>
      </p:sp>
      <p:sp>
        <p:nvSpPr>
          <p:cNvPr id="30770" name="直接连接符 30769"/>
          <p:cNvSpPr/>
          <p:nvPr/>
        </p:nvSpPr>
        <p:spPr>
          <a:xfrm>
            <a:off x="7176136" y="5661025"/>
            <a:ext cx="1800225" cy="0"/>
          </a:xfrm>
          <a:prstGeom prst="line">
            <a:avLst/>
          </a:prstGeom>
          <a:ln w="25400" cap="flat" cmpd="sng">
            <a:solidFill>
              <a:schemeClr val="tx1"/>
            </a:solidFill>
            <a:prstDash val="solid"/>
            <a:headEnd type="stealth" w="med" len="med"/>
            <a:tailEnd type="none" w="med" len="med"/>
          </a:ln>
        </p:spPr>
      </p:sp>
      <p:sp>
        <p:nvSpPr>
          <p:cNvPr id="30771" name="直接连接符 30770"/>
          <p:cNvSpPr/>
          <p:nvPr/>
        </p:nvSpPr>
        <p:spPr>
          <a:xfrm flipV="1">
            <a:off x="8976361" y="4508500"/>
            <a:ext cx="0" cy="1152525"/>
          </a:xfrm>
          <a:prstGeom prst="line">
            <a:avLst/>
          </a:prstGeom>
          <a:ln w="25400" cap="flat" cmpd="sng">
            <a:solidFill>
              <a:schemeClr val="tx1"/>
            </a:solidFill>
            <a:prstDash val="solid"/>
            <a:headEnd type="none" w="med" len="med"/>
            <a:tailEnd type="none" w="med" len="med"/>
          </a:ln>
        </p:spPr>
      </p:sp>
      <p:sp>
        <p:nvSpPr>
          <p:cNvPr id="30772" name="直接连接符 30771"/>
          <p:cNvSpPr/>
          <p:nvPr/>
        </p:nvSpPr>
        <p:spPr>
          <a:xfrm flipH="1">
            <a:off x="2278698" y="2060575"/>
            <a:ext cx="574675" cy="0"/>
          </a:xfrm>
          <a:prstGeom prst="line">
            <a:avLst/>
          </a:prstGeom>
          <a:ln w="25400" cap="flat" cmpd="sng">
            <a:solidFill>
              <a:schemeClr val="tx1"/>
            </a:solidFill>
            <a:prstDash val="solid"/>
            <a:headEnd type="none" w="med" len="med"/>
            <a:tailEnd type="none" w="med" len="med"/>
          </a:ln>
        </p:spPr>
      </p:sp>
      <p:sp>
        <p:nvSpPr>
          <p:cNvPr id="30773" name="直接连接符 30772"/>
          <p:cNvSpPr/>
          <p:nvPr/>
        </p:nvSpPr>
        <p:spPr>
          <a:xfrm>
            <a:off x="2278698" y="2060575"/>
            <a:ext cx="0" cy="1728788"/>
          </a:xfrm>
          <a:prstGeom prst="line">
            <a:avLst/>
          </a:prstGeom>
          <a:ln w="25400" cap="flat" cmpd="sng">
            <a:solidFill>
              <a:schemeClr val="tx1"/>
            </a:solidFill>
            <a:prstDash val="solid"/>
            <a:headEnd type="none" w="med" len="med"/>
            <a:tailEnd type="triangle" w="med" len="med"/>
          </a:ln>
        </p:spPr>
      </p:sp>
      <p:sp>
        <p:nvSpPr>
          <p:cNvPr id="30774" name="直接连接符 30773"/>
          <p:cNvSpPr/>
          <p:nvPr/>
        </p:nvSpPr>
        <p:spPr>
          <a:xfrm>
            <a:off x="2062798" y="3500438"/>
            <a:ext cx="7131050" cy="0"/>
          </a:xfrm>
          <a:prstGeom prst="line">
            <a:avLst/>
          </a:prstGeom>
          <a:ln w="25400" cap="flat" cmpd="sng">
            <a:solidFill>
              <a:schemeClr val="bg2"/>
            </a:solidFill>
            <a:prstDash val="lgDashDot"/>
            <a:headEnd type="none" w="med" len="med"/>
            <a:tailEnd type="none" w="med" len="med"/>
          </a:ln>
        </p:spPr>
      </p:sp>
      <p:sp>
        <p:nvSpPr>
          <p:cNvPr id="30775" name="直接连接符 30774"/>
          <p:cNvSpPr/>
          <p:nvPr/>
        </p:nvSpPr>
        <p:spPr>
          <a:xfrm>
            <a:off x="9192261" y="3500438"/>
            <a:ext cx="0" cy="288925"/>
          </a:xfrm>
          <a:prstGeom prst="line">
            <a:avLst/>
          </a:prstGeom>
          <a:ln w="19050" cap="flat" cmpd="sng">
            <a:solidFill>
              <a:schemeClr val="bg2"/>
            </a:solidFill>
            <a:prstDash val="lgDashDot"/>
            <a:headEnd type="none" w="med" len="med"/>
            <a:tailEnd type="triangle" w="med" len="med"/>
          </a:ln>
        </p:spPr>
      </p:sp>
      <p:sp>
        <p:nvSpPr>
          <p:cNvPr id="30776" name="直接连接符 30775"/>
          <p:cNvSpPr/>
          <p:nvPr/>
        </p:nvSpPr>
        <p:spPr>
          <a:xfrm>
            <a:off x="2062798" y="3500438"/>
            <a:ext cx="0" cy="288925"/>
          </a:xfrm>
          <a:prstGeom prst="line">
            <a:avLst/>
          </a:prstGeom>
          <a:ln w="19050" cap="flat" cmpd="sng">
            <a:solidFill>
              <a:schemeClr val="bg2"/>
            </a:solidFill>
            <a:prstDash val="lgDashDot"/>
            <a:headEnd type="none" w="med" len="med"/>
            <a:tailEnd type="triangle" w="med" len="med"/>
          </a:ln>
        </p:spPr>
      </p:sp>
      <p:sp>
        <p:nvSpPr>
          <p:cNvPr id="30777" name="矩形 30776"/>
          <p:cNvSpPr/>
          <p:nvPr/>
        </p:nvSpPr>
        <p:spPr>
          <a:xfrm>
            <a:off x="3143886" y="333375"/>
            <a:ext cx="1368425" cy="184150"/>
          </a:xfrm>
          <a:prstGeom prst="rect">
            <a:avLst/>
          </a:prstGeom>
          <a:noFill/>
          <a:ln w="9525">
            <a:noFill/>
          </a:ln>
        </p:spPr>
        <p:txBody>
          <a:bodyPr wrap="square" lIns="0" tIns="0" rIns="0" bIns="0">
            <a:spAutoFit/>
          </a:bodyPr>
          <a:p>
            <a:r>
              <a:rPr lang="zh-CN" altLang="en-US" sz="1200" b="1" dirty="0">
                <a:latin typeface="Times New Roman" panose="02020603050405020304" pitchFamily="18" charset="0"/>
                <a:ea typeface="幼圆" pitchFamily="49" charset="-122"/>
              </a:rPr>
              <a:t>①  公寓工作系统</a:t>
            </a:r>
            <a:endParaRPr lang="zh-CN" altLang="en-US" sz="1200" b="1" dirty="0">
              <a:latin typeface="Times New Roman" panose="02020603050405020304" pitchFamily="18" charset="0"/>
              <a:ea typeface="幼圆" pitchFamily="49" charset="-122"/>
            </a:endParaRPr>
          </a:p>
        </p:txBody>
      </p:sp>
      <p:sp>
        <p:nvSpPr>
          <p:cNvPr id="30778" name="矩形 30777"/>
          <p:cNvSpPr/>
          <p:nvPr/>
        </p:nvSpPr>
        <p:spPr>
          <a:xfrm>
            <a:off x="7607936" y="333375"/>
            <a:ext cx="1944687" cy="184150"/>
          </a:xfrm>
          <a:prstGeom prst="rect">
            <a:avLst/>
          </a:prstGeom>
          <a:noFill/>
          <a:ln w="9525">
            <a:noFill/>
          </a:ln>
        </p:spPr>
        <p:txBody>
          <a:bodyPr wrap="square" lIns="0" tIns="0" rIns="0" bIns="0">
            <a:spAutoFit/>
          </a:bodyPr>
          <a:p>
            <a:r>
              <a:rPr lang="zh-CN" altLang="en-US" sz="1200" b="1" dirty="0">
                <a:latin typeface="Times New Roman" panose="02020603050405020304" pitchFamily="18" charset="0"/>
                <a:ea typeface="幼圆" pitchFamily="49" charset="-122"/>
              </a:rPr>
              <a:t>②   专业学院工作系统</a:t>
            </a:r>
            <a:endParaRPr lang="zh-CN" altLang="en-US" sz="1200" b="1" dirty="0">
              <a:latin typeface="Times New Roman" panose="02020603050405020304" pitchFamily="18" charset="0"/>
              <a:ea typeface="幼圆" pitchFamily="49" charset="-122"/>
            </a:endParaRPr>
          </a:p>
        </p:txBody>
      </p:sp>
      <p:sp>
        <p:nvSpPr>
          <p:cNvPr id="30779" name="直接连接符 30778"/>
          <p:cNvSpPr/>
          <p:nvPr/>
        </p:nvSpPr>
        <p:spPr>
          <a:xfrm>
            <a:off x="2710498" y="4005263"/>
            <a:ext cx="144463" cy="0"/>
          </a:xfrm>
          <a:prstGeom prst="line">
            <a:avLst/>
          </a:prstGeom>
          <a:ln w="19050" cap="rnd" cmpd="sng">
            <a:solidFill>
              <a:schemeClr val="tx1"/>
            </a:solidFill>
            <a:prstDash val="sysDot"/>
            <a:headEnd type="none" w="med" len="med"/>
            <a:tailEnd type="triangle" w="med" len="med"/>
          </a:ln>
        </p:spPr>
      </p:sp>
      <p:sp>
        <p:nvSpPr>
          <p:cNvPr id="30780" name="文本框 30779"/>
          <p:cNvSpPr txBox="1"/>
          <p:nvPr/>
        </p:nvSpPr>
        <p:spPr>
          <a:xfrm>
            <a:off x="4151948" y="6021388"/>
            <a:ext cx="4268788" cy="398780"/>
          </a:xfrm>
          <a:prstGeom prst="rect">
            <a:avLst/>
          </a:prstGeom>
          <a:noFill/>
          <a:ln w="9525">
            <a:noFill/>
          </a:ln>
        </p:spPr>
        <p:txBody>
          <a:bodyPr>
            <a:spAutoFit/>
          </a:bodyPr>
          <a:p>
            <a:pPr algn="ctr">
              <a:spcBef>
                <a:spcPct val="50000"/>
              </a:spcBef>
            </a:pPr>
            <a:r>
              <a:rPr lang="zh-CN" altLang="en-US" sz="2000" b="1" dirty="0">
                <a:latin typeface="Arial" panose="020B0604020202020204" pitchFamily="34" charset="0"/>
                <a:ea typeface="黑体" panose="02010609060101010101" charset="-122"/>
              </a:rPr>
              <a:t>党建进公寓，工作联动系统关系图</a:t>
            </a:r>
            <a:endParaRPr lang="zh-CN" altLang="en-US" sz="2000" b="1" dirty="0">
              <a:latin typeface="Arial" panose="020B0604020202020204" pitchFamily="34" charset="0"/>
              <a:ea typeface="黑体" panose="02010609060101010101" charset="-122"/>
            </a:endParaRPr>
          </a:p>
        </p:txBody>
      </p:sp>
      <p:sp>
        <p:nvSpPr>
          <p:cNvPr id="30781" name="左右箭头 30780"/>
          <p:cNvSpPr/>
          <p:nvPr/>
        </p:nvSpPr>
        <p:spPr>
          <a:xfrm>
            <a:off x="5591811" y="2349500"/>
            <a:ext cx="1296987" cy="1223963"/>
          </a:xfrm>
          <a:prstGeom prst="leftRightArrow">
            <a:avLst>
              <a:gd name="adj1" fmla="val 50000"/>
              <a:gd name="adj2" fmla="val 21193"/>
            </a:avLst>
          </a:prstGeom>
          <a:solidFill>
            <a:srgbClr val="FF0000">
              <a:alpha val="100000"/>
            </a:srgbClr>
          </a:solidFill>
          <a:ln w="9525" cap="flat" cmpd="sng">
            <a:solidFill>
              <a:schemeClr val="tx1"/>
            </a:solidFill>
            <a:prstDash val="solid"/>
            <a:miter/>
            <a:headEnd type="none" w="med" len="med"/>
            <a:tailEnd type="none" w="med" len="med"/>
          </a:ln>
        </p:spPr>
        <p:txBody>
          <a:bodyPr wrap="none" lIns="90170" tIns="46990" rIns="90170" bIns="46990" anchor="ctr"/>
          <a:p>
            <a:pPr algn="ctr"/>
            <a:r>
              <a:rPr lang="zh-CN" altLang="en-US" dirty="0">
                <a:solidFill>
                  <a:schemeClr val="bg1"/>
                </a:solidFill>
                <a:latin typeface="Arial" panose="020B0604020202020204" pitchFamily="34" charset="0"/>
                <a:ea typeface="黑体" panose="02010609060101010101" charset="-122"/>
              </a:rPr>
              <a:t>信息平台</a:t>
            </a:r>
            <a:endParaRPr lang="zh-CN" altLang="en-US" dirty="0">
              <a:solidFill>
                <a:schemeClr val="bg1"/>
              </a:solidFill>
              <a:latin typeface="Arial" panose="020B0604020202020204" pitchFamily="34" charset="0"/>
              <a:ea typeface="黑体" panose="02010609060101010101" charset="-122"/>
            </a:endParaRPr>
          </a:p>
          <a:p>
            <a:pPr algn="ctr"/>
            <a:r>
              <a:rPr lang="zh-CN" altLang="en-US" dirty="0">
                <a:solidFill>
                  <a:schemeClr val="bg1"/>
                </a:solidFill>
                <a:latin typeface="Arial" panose="020B0604020202020204" pitchFamily="34" charset="0"/>
                <a:ea typeface="黑体" panose="02010609060101010101" charset="-122"/>
              </a:rPr>
              <a:t>交互通道</a:t>
            </a:r>
            <a:endParaRPr lang="zh-CN" altLang="en-US" dirty="0">
              <a:solidFill>
                <a:schemeClr val="bg1"/>
              </a:solidFill>
              <a:latin typeface="Arial" panose="020B0604020202020204" pitchFamily="34" charset="0"/>
              <a:ea typeface="黑体" panose="02010609060101010101" charset="-122"/>
            </a:endParaRPr>
          </a:p>
        </p:txBody>
      </p:sp>
      <p:sp>
        <p:nvSpPr>
          <p:cNvPr id="30782" name="左右箭头 30781"/>
          <p:cNvSpPr/>
          <p:nvPr/>
        </p:nvSpPr>
        <p:spPr>
          <a:xfrm>
            <a:off x="5015548" y="1917700"/>
            <a:ext cx="3024188" cy="215900"/>
          </a:xfrm>
          <a:prstGeom prst="leftRightArrow">
            <a:avLst>
              <a:gd name="adj1" fmla="val 50000"/>
              <a:gd name="adj2" fmla="val 280147"/>
            </a:avLst>
          </a:prstGeom>
          <a:solidFill>
            <a:schemeClr val="accent1"/>
          </a:solidFill>
          <a:ln w="9525" cap="flat" cmpd="sng">
            <a:solidFill>
              <a:schemeClr val="tx1"/>
            </a:solidFill>
            <a:prstDash val="solid"/>
            <a:miter/>
            <a:headEnd type="none" w="med" len="med"/>
            <a:tailEnd type="none" w="med" len="med"/>
          </a:ln>
        </p:spPr>
        <p:txBody>
          <a:bodyPr/>
          <a:p>
            <a:endParaRPr lang="zh-CN" altLang="en-US"/>
          </a:p>
        </p:txBody>
      </p:sp>
      <p:sp>
        <p:nvSpPr>
          <p:cNvPr id="30783" name="圆角矩形 30782"/>
          <p:cNvSpPr/>
          <p:nvPr/>
        </p:nvSpPr>
        <p:spPr>
          <a:xfrm>
            <a:off x="1846898" y="620713"/>
            <a:ext cx="4105275" cy="5689600"/>
          </a:xfrm>
          <a:prstGeom prst="roundRect">
            <a:avLst>
              <a:gd name="adj" fmla="val 16667"/>
            </a:avLst>
          </a:prstGeom>
          <a:noFill/>
          <a:ln w="9525" cap="flat" cmpd="sng">
            <a:solidFill>
              <a:srgbClr val="C0C0C0"/>
            </a:solidFill>
            <a:prstDash val="solid"/>
            <a:headEnd type="none" w="med" len="med"/>
            <a:tailEnd type="none" w="med" len="med"/>
          </a:ln>
        </p:spPr>
        <p:txBody>
          <a:bodyPr/>
          <a:p>
            <a:endParaRPr lang="zh-CN" altLang="en-US"/>
          </a:p>
        </p:txBody>
      </p:sp>
      <p:sp>
        <p:nvSpPr>
          <p:cNvPr id="30784" name="圆角矩形 30783"/>
          <p:cNvSpPr/>
          <p:nvPr/>
        </p:nvSpPr>
        <p:spPr>
          <a:xfrm>
            <a:off x="6456998" y="620713"/>
            <a:ext cx="4103688" cy="5688012"/>
          </a:xfrm>
          <a:prstGeom prst="roundRect">
            <a:avLst>
              <a:gd name="adj" fmla="val 16667"/>
            </a:avLst>
          </a:prstGeom>
          <a:noFill/>
          <a:ln w="9525" cap="flat" cmpd="sng">
            <a:solidFill>
              <a:srgbClr val="C0C0C0"/>
            </a:solidFill>
            <a:prstDash val="solid"/>
            <a:bevel/>
            <a:headEnd type="none" w="med" len="med"/>
            <a:tailEnd type="none" w="med" len="med"/>
          </a:ln>
        </p:spPr>
        <p:txBody>
          <a:bodyPr/>
          <a:p>
            <a:endParaRPr lang="zh-CN" altLang="en-US"/>
          </a:p>
        </p:txBody>
      </p:sp>
      <p:sp>
        <p:nvSpPr>
          <p:cNvPr id="30785" name="矩形 30784"/>
          <p:cNvSpPr/>
          <p:nvPr/>
        </p:nvSpPr>
        <p:spPr>
          <a:xfrm>
            <a:off x="5736590" y="1657350"/>
            <a:ext cx="1559560" cy="692150"/>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p>
            <a:pPr algn="ctr"/>
            <a:r>
              <a:rPr lang="zh-CN" altLang="en-US" sz="1600" dirty="0">
                <a:solidFill>
                  <a:schemeClr val="bg1"/>
                </a:solidFill>
                <a:latin typeface="方正兰亭粗黑简体" panose="02000000000000000000" charset="-122"/>
                <a:ea typeface="方正兰亭粗黑简体" panose="02000000000000000000" charset="-122"/>
              </a:rPr>
              <a:t>辅导员例会制度</a:t>
            </a:r>
            <a:endParaRPr lang="zh-CN" altLang="en-US" sz="1600" dirty="0">
              <a:solidFill>
                <a:schemeClr val="bg1"/>
              </a:solidFill>
              <a:latin typeface="方正兰亭粗黑简体" panose="02000000000000000000" charset="-122"/>
              <a:ea typeface="方正兰亭粗黑简体" panose="02000000000000000000" charset="-122"/>
            </a:endParaRPr>
          </a:p>
        </p:txBody>
      </p:sp>
      <p:sp>
        <p:nvSpPr>
          <p:cNvPr id="2" name="文本框 1"/>
          <p:cNvSpPr txBox="1"/>
          <p:nvPr/>
        </p:nvSpPr>
        <p:spPr>
          <a:xfrm>
            <a:off x="850265" y="567055"/>
            <a:ext cx="618490" cy="5507990"/>
          </a:xfrm>
          <a:prstGeom prst="rect">
            <a:avLst/>
          </a:prstGeom>
          <a:noFill/>
        </p:spPr>
        <p:txBody>
          <a:bodyPr wrap="square" rtlCol="0" anchor="t">
            <a:spAutoFit/>
          </a:bodyPr>
          <a:p>
            <a:r>
              <a:rPr lang="zh-CN" altLang="en-US" sz="3200">
                <a:solidFill>
                  <a:schemeClr val="accent1">
                    <a:lumMod val="50000"/>
                  </a:schemeClr>
                </a:solidFill>
                <a:latin typeface="楷体" panose="02010609060101010101" charset="-122"/>
                <a:ea typeface="楷体" panose="02010609060101010101" charset="-122"/>
                <a:sym typeface="+mn-ea"/>
              </a:rPr>
              <a:t>公寓与分院工作联动机制</a:t>
            </a:r>
            <a:endParaRPr lang="zh-CN" altLang="en-US" sz="2000">
              <a:solidFill>
                <a:schemeClr val="accent1">
                  <a:lumMod val="50000"/>
                </a:schemeClr>
              </a:solidFill>
              <a:latin typeface="楷体" panose="02010609060101010101" charset="-122"/>
              <a:ea typeface="楷体" panose="02010609060101010101" charset="-122"/>
              <a:sym typeface="+mn-ea"/>
            </a:endParaRPr>
          </a:p>
        </p:txBody>
      </p:sp>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81"/>
                                        </p:tgtEl>
                                        <p:attrNameLst>
                                          <p:attrName>style.visibility</p:attrName>
                                        </p:attrNameLst>
                                      </p:cBhvr>
                                      <p:to>
                                        <p:strVal val="visible"/>
                                      </p:to>
                                    </p:set>
                                    <p:anim calcmode="lin" valueType="num">
                                      <p:cBhvr additive="base">
                                        <p:cTn id="7" dur="500" fill="hold"/>
                                        <p:tgtEl>
                                          <p:spTgt spid="30781"/>
                                        </p:tgtEl>
                                        <p:attrNameLst>
                                          <p:attrName>ppt_x</p:attrName>
                                        </p:attrNameLst>
                                      </p:cBhvr>
                                      <p:tavLst>
                                        <p:tav tm="0">
                                          <p:val>
                                            <p:strVal val="#ppt_x"/>
                                          </p:val>
                                        </p:tav>
                                        <p:tav tm="100000">
                                          <p:val>
                                            <p:strVal val="#ppt_x"/>
                                          </p:val>
                                        </p:tav>
                                      </p:tavLst>
                                    </p:anim>
                                    <p:anim calcmode="lin" valueType="num">
                                      <p:cBhvr additive="base">
                                        <p:cTn id="8" dur="500" fill="hold"/>
                                        <p:tgtEl>
                                          <p:spTgt spid="3078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mph" presetSubtype="0" fill="hold" grpId="1" nodeType="clickEffect">
                                  <p:stCondLst>
                                    <p:cond delay="0"/>
                                  </p:stCondLst>
                                  <p:childTnLst>
                                    <p:animEffect transition="out" filter="fade">
                                      <p:cBhvr>
                                        <p:cTn id="12" dur="500"/>
                                        <p:tgtEl>
                                          <p:spTgt spid="30781"/>
                                        </p:tgtEl>
                                      </p:cBhvr>
                                    </p:animEffect>
                                    <p:animScale>
                                      <p:cBhvr>
                                        <p:cTn id="13" dur="250" autoRev="1" fill="hold"/>
                                        <p:tgtEl>
                                          <p:spTgt spid="30781"/>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0785"/>
                                        </p:tgtEl>
                                        <p:attrNameLst>
                                          <p:attrName>style.visibility</p:attrName>
                                        </p:attrNameLst>
                                      </p:cBhvr>
                                      <p:to>
                                        <p:strVal val="visible"/>
                                      </p:to>
                                    </p:set>
                                    <p:animEffect transition="in" filter="blinds(horizontal)">
                                      <p:cBhvr>
                                        <p:cTn id="18" dur="500"/>
                                        <p:tgtEl>
                                          <p:spTgt spid="30785"/>
                                        </p:tgtEl>
                                      </p:cBhvr>
                                    </p:animEffect>
                                  </p:childTnLst>
                                </p:cTn>
                              </p:par>
                              <p:par>
                                <p:cTn id="19" presetID="3" presetClass="entr" presetSubtype="10" fill="hold" nodeType="withEffect">
                                  <p:stCondLst>
                                    <p:cond delay="0"/>
                                  </p:stCondLst>
                                  <p:childTnLst>
                                    <p:set>
                                      <p:cBhvr>
                                        <p:cTn id="20" dur="1" fill="hold">
                                          <p:stCondLst>
                                            <p:cond delay="0"/>
                                          </p:stCondLst>
                                        </p:cTn>
                                        <p:tgtEl>
                                          <p:spTgt spid="30782"/>
                                        </p:tgtEl>
                                        <p:attrNameLst>
                                          <p:attrName>style.visibility</p:attrName>
                                        </p:attrNameLst>
                                      </p:cBhvr>
                                      <p:to>
                                        <p:strVal val="visible"/>
                                      </p:to>
                                    </p:set>
                                    <p:animEffect transition="in" filter="blinds(horizontal)">
                                      <p:cBhvr>
                                        <p:cTn id="21" dur="500"/>
                                        <p:tgtEl>
                                          <p:spTgt spid="30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1" grpId="0" bldLvl="0" animBg="1"/>
      <p:bldP spid="30781" grpId="1" bldLvl="0" animBg="1"/>
      <p:bldP spid="30785"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4" name="流程图: 过程 10243"/>
          <p:cNvSpPr/>
          <p:nvPr/>
        </p:nvSpPr>
        <p:spPr>
          <a:xfrm>
            <a:off x="3346926" y="2064861"/>
            <a:ext cx="2478881" cy="3470672"/>
          </a:xfrm>
          <a:prstGeom prst="flowChartProcess">
            <a:avLst/>
          </a:prstGeom>
          <a:gradFill>
            <a:gsLst>
              <a:gs pos="0">
                <a:srgbClr val="14CD68"/>
              </a:gs>
              <a:gs pos="100000">
                <a:srgbClr val="0B6E38"/>
              </a:gs>
            </a:gsLst>
            <a:lin ang="5400000" scaled="0"/>
          </a:gradFill>
          <a:ln w="9525" cap="flat" cmpd="sng">
            <a:solidFill>
              <a:schemeClr val="tx1"/>
            </a:solidFill>
            <a:prstDash val="solid"/>
            <a:miter/>
            <a:headEnd type="none" w="med" len="med"/>
            <a:tailEnd type="none" w="med" len="med"/>
          </a:ln>
        </p:spPr>
        <p:txBody>
          <a:bodyPr/>
          <a:p>
            <a:endParaRPr lang="zh-CN" altLang="en-US" sz="100"/>
          </a:p>
        </p:txBody>
      </p:sp>
      <p:sp>
        <p:nvSpPr>
          <p:cNvPr id="10245" name="流程图: 过程 10244"/>
          <p:cNvSpPr/>
          <p:nvPr/>
        </p:nvSpPr>
        <p:spPr>
          <a:xfrm>
            <a:off x="6136640" y="2053352"/>
            <a:ext cx="2478881" cy="3469481"/>
          </a:xfrm>
          <a:prstGeom prst="flowChartProcess">
            <a:avLst/>
          </a:prstGeom>
          <a:solidFill>
            <a:srgbClr val="CCFFFF">
              <a:alpha val="100000"/>
            </a:srgbClr>
          </a:solidFill>
          <a:ln w="9525" cap="flat" cmpd="sng">
            <a:solidFill>
              <a:schemeClr val="tx1"/>
            </a:solidFill>
            <a:prstDash val="solid"/>
            <a:bevel/>
            <a:headEnd type="none" w="med" len="med"/>
            <a:tailEnd type="none" w="med" len="med"/>
          </a:ln>
        </p:spPr>
        <p:txBody>
          <a:bodyPr/>
          <a:p>
            <a:endParaRPr lang="zh-CN" altLang="en-US" sz="100"/>
          </a:p>
        </p:txBody>
      </p:sp>
      <p:sp>
        <p:nvSpPr>
          <p:cNvPr id="10246" name="圆角矩形 10245"/>
          <p:cNvSpPr/>
          <p:nvPr/>
        </p:nvSpPr>
        <p:spPr>
          <a:xfrm>
            <a:off x="4006850" y="2519918"/>
            <a:ext cx="1264444" cy="378619"/>
          </a:xfrm>
          <a:prstGeom prst="roundRect">
            <a:avLst>
              <a:gd name="adj" fmla="val 16667"/>
            </a:avLst>
          </a:prstGeom>
          <a:solidFill>
            <a:schemeClr val="accent1"/>
          </a:solidFill>
          <a:ln w="9525" cap="flat" cmpd="sng">
            <a:solidFill>
              <a:schemeClr val="tx1"/>
            </a:solidFill>
            <a:prstDash val="solid"/>
            <a:headEnd type="none" w="med" len="med"/>
            <a:tailEnd type="none" w="med" len="med"/>
          </a:ln>
        </p:spPr>
        <p:txBody>
          <a:bodyPr wrap="none" anchor="ctr"/>
          <a:p>
            <a:pPr lvl="0" algn="ctr" eaLnBrk="0" latinLnBrk="0" hangingPunct="0"/>
            <a:r>
              <a:rPr lang="zh-CN" altLang="en-US" sz="1350" dirty="0">
                <a:solidFill>
                  <a:schemeClr val="bg1"/>
                </a:solidFill>
                <a:latin typeface="Calibri" panose="020F0502020204030204" charset="0"/>
                <a:ea typeface="宋体" panose="02010600030101010101" pitchFamily="2" charset="-122"/>
              </a:rPr>
              <a:t>公寓管理部门</a:t>
            </a:r>
            <a:endParaRPr lang="zh-CN" altLang="en-US" sz="1350" dirty="0">
              <a:solidFill>
                <a:schemeClr val="bg1"/>
              </a:solidFill>
              <a:latin typeface="Calibri" panose="020F0502020204030204" charset="0"/>
              <a:ea typeface="宋体" panose="02010600030101010101" pitchFamily="2" charset="-122"/>
            </a:endParaRPr>
          </a:p>
        </p:txBody>
      </p:sp>
      <p:sp>
        <p:nvSpPr>
          <p:cNvPr id="10247" name="圆角矩形 10246"/>
          <p:cNvSpPr/>
          <p:nvPr/>
        </p:nvSpPr>
        <p:spPr>
          <a:xfrm>
            <a:off x="6594237" y="2530634"/>
            <a:ext cx="1276350" cy="392906"/>
          </a:xfrm>
          <a:prstGeom prst="roundRect">
            <a:avLst>
              <a:gd name="adj" fmla="val 16667"/>
            </a:avLst>
          </a:prstGeom>
          <a:solidFill>
            <a:srgbClr val="CCFFFF">
              <a:alpha val="100000"/>
            </a:srgbClr>
          </a:solidFill>
          <a:ln w="9525" cap="flat" cmpd="sng">
            <a:solidFill>
              <a:schemeClr val="tx1"/>
            </a:solidFill>
            <a:prstDash val="solid"/>
            <a:bevel/>
            <a:headEnd type="none" w="med" len="med"/>
            <a:tailEnd type="none" w="med" len="med"/>
          </a:ln>
        </p:spPr>
        <p:txBody>
          <a:bodyPr vert="horz" wrap="none" anchor="ctr"/>
          <a:p>
            <a:pPr lvl="0" algn="ctr" eaLnBrk="0" latinLnBrk="0" hangingPunct="0"/>
            <a:r>
              <a:rPr lang="zh-CN" altLang="en-US" sz="1350" dirty="0">
                <a:latin typeface="Calibri" panose="020F0502020204030204" charset="0"/>
                <a:ea typeface="宋体" panose="02010600030101010101" pitchFamily="2" charset="-122"/>
              </a:rPr>
              <a:t>专业学院党委</a:t>
            </a:r>
            <a:endParaRPr lang="zh-CN" altLang="en-US" sz="1350" dirty="0">
              <a:latin typeface="Calibri" panose="020F0502020204030204" charset="0"/>
              <a:ea typeface="宋体" panose="02010600030101010101" pitchFamily="2" charset="-122"/>
            </a:endParaRPr>
          </a:p>
        </p:txBody>
      </p:sp>
      <p:sp>
        <p:nvSpPr>
          <p:cNvPr id="10248" name="圆角矩形 10247"/>
          <p:cNvSpPr/>
          <p:nvPr/>
        </p:nvSpPr>
        <p:spPr>
          <a:xfrm>
            <a:off x="4010660" y="3266916"/>
            <a:ext cx="1256110" cy="392906"/>
          </a:xfrm>
          <a:prstGeom prst="roundRect">
            <a:avLst>
              <a:gd name="adj" fmla="val 16667"/>
            </a:avLst>
          </a:prstGeom>
          <a:solidFill>
            <a:schemeClr val="accent1">
              <a:alpha val="100000"/>
            </a:schemeClr>
          </a:solidFill>
          <a:ln w="9525" cap="flat" cmpd="sng">
            <a:solidFill>
              <a:schemeClr val="tx1"/>
            </a:solidFill>
            <a:prstDash val="solid"/>
            <a:bevel/>
            <a:headEnd type="none" w="med" len="med"/>
            <a:tailEnd type="none" w="med" len="med"/>
          </a:ln>
        </p:spPr>
        <p:txBody>
          <a:bodyPr vert="horz" wrap="none" anchor="ctr"/>
          <a:p>
            <a:pPr lvl="0" algn="ctr" eaLnBrk="0" latinLnBrk="0" hangingPunct="0"/>
            <a:r>
              <a:rPr lang="zh-CN" altLang="en-US" sz="1200" dirty="0">
                <a:solidFill>
                  <a:schemeClr val="bg1"/>
                </a:solidFill>
                <a:latin typeface="Calibri" panose="020F0502020204030204" charset="0"/>
                <a:ea typeface="宋体" panose="02010600030101010101" pitchFamily="2" charset="-122"/>
              </a:rPr>
              <a:t>公寓楼管理机构</a:t>
            </a:r>
            <a:endParaRPr lang="zh-CN" altLang="en-US" sz="1200" dirty="0">
              <a:solidFill>
                <a:schemeClr val="bg1"/>
              </a:solidFill>
              <a:latin typeface="Calibri" panose="020F0502020204030204" charset="0"/>
              <a:ea typeface="宋体" panose="02010600030101010101" pitchFamily="2" charset="-122"/>
            </a:endParaRPr>
          </a:p>
          <a:p>
            <a:pPr lvl="0" algn="ctr" eaLnBrk="0" latinLnBrk="0" hangingPunct="0"/>
            <a:r>
              <a:rPr lang="zh-CN" altLang="en-US" sz="1200" dirty="0">
                <a:solidFill>
                  <a:schemeClr val="bg1"/>
                </a:solidFill>
                <a:latin typeface="Calibri" panose="020F0502020204030204" charset="0"/>
                <a:ea typeface="宋体" panose="02010600030101010101" pitchFamily="2" charset="-122"/>
              </a:rPr>
              <a:t>（公寓辅导员）</a:t>
            </a:r>
            <a:endParaRPr lang="zh-CN" altLang="en-US" sz="1200" dirty="0">
              <a:solidFill>
                <a:schemeClr val="bg1"/>
              </a:solidFill>
              <a:latin typeface="Calibri" panose="020F0502020204030204" charset="0"/>
              <a:ea typeface="宋体" panose="02010600030101010101" pitchFamily="2" charset="-122"/>
            </a:endParaRPr>
          </a:p>
        </p:txBody>
      </p:sp>
      <p:sp>
        <p:nvSpPr>
          <p:cNvPr id="10249" name="圆角矩形 10248"/>
          <p:cNvSpPr/>
          <p:nvPr/>
        </p:nvSpPr>
        <p:spPr>
          <a:xfrm>
            <a:off x="4058761" y="3889455"/>
            <a:ext cx="1234679" cy="453628"/>
          </a:xfrm>
          <a:prstGeom prst="roundRect">
            <a:avLst>
              <a:gd name="adj" fmla="val 16667"/>
            </a:avLst>
          </a:prstGeom>
          <a:gradFill>
            <a:gsLst>
              <a:gs pos="0">
                <a:srgbClr val="FE4444"/>
              </a:gs>
              <a:gs pos="100000">
                <a:srgbClr val="832B2B"/>
              </a:gs>
            </a:gsLst>
            <a:lin ang="5400000" scaled="0"/>
          </a:gradFill>
          <a:ln w="9525" cap="flat" cmpd="sng">
            <a:solidFill>
              <a:schemeClr val="tx1"/>
            </a:solidFill>
            <a:prstDash val="solid"/>
            <a:bevel/>
            <a:headEnd type="none" w="med" len="med"/>
            <a:tailEnd type="none" w="med" len="med"/>
          </a:ln>
        </p:spPr>
        <p:txBody>
          <a:bodyPr vert="horz" wrap="none" anchor="ctr"/>
          <a:p>
            <a:pPr lvl="0" algn="ctr" eaLnBrk="0" latinLnBrk="0" hangingPunct="0"/>
            <a:r>
              <a:rPr lang="zh-CN" altLang="en-US" sz="1200" dirty="0">
                <a:solidFill>
                  <a:schemeClr val="bg1"/>
                </a:solidFill>
                <a:latin typeface="Calibri" panose="020F0502020204030204" charset="0"/>
                <a:ea typeface="宋体" panose="02010600030101010101" pitchFamily="2" charset="-122"/>
              </a:rPr>
              <a:t>公寓楼党员之家</a:t>
            </a:r>
            <a:endParaRPr lang="zh-CN" altLang="en-US" sz="1200" dirty="0">
              <a:solidFill>
                <a:schemeClr val="bg1"/>
              </a:solidFill>
              <a:latin typeface="Calibri" panose="020F0502020204030204" charset="0"/>
              <a:ea typeface="宋体" panose="02010600030101010101" pitchFamily="2" charset="-122"/>
            </a:endParaRPr>
          </a:p>
          <a:p>
            <a:pPr lvl="0" algn="ctr" eaLnBrk="0" latinLnBrk="0" hangingPunct="0"/>
            <a:r>
              <a:rPr lang="zh-CN" altLang="en-US" sz="1050" dirty="0">
                <a:solidFill>
                  <a:schemeClr val="bg1"/>
                </a:solidFill>
                <a:latin typeface="Calibri" panose="020F0502020204030204" charset="0"/>
                <a:ea typeface="宋体" panose="02010600030101010101" pitchFamily="2" charset="-122"/>
              </a:rPr>
              <a:t>（本楼党员积极分子）</a:t>
            </a:r>
            <a:endParaRPr lang="zh-CN" altLang="en-US" sz="1050" dirty="0">
              <a:solidFill>
                <a:schemeClr val="bg1"/>
              </a:solidFill>
              <a:latin typeface="Calibri" panose="020F0502020204030204" charset="0"/>
              <a:ea typeface="宋体" panose="02010600030101010101" pitchFamily="2" charset="-122"/>
            </a:endParaRPr>
          </a:p>
        </p:txBody>
      </p:sp>
      <p:sp>
        <p:nvSpPr>
          <p:cNvPr id="10250" name="圆角矩形 10249"/>
          <p:cNvSpPr/>
          <p:nvPr/>
        </p:nvSpPr>
        <p:spPr>
          <a:xfrm>
            <a:off x="4058682" y="4529376"/>
            <a:ext cx="1239440" cy="408384"/>
          </a:xfrm>
          <a:prstGeom prst="roundRect">
            <a:avLst>
              <a:gd name="adj" fmla="val 16667"/>
            </a:avLst>
          </a:prstGeom>
          <a:gradFill>
            <a:gsLst>
              <a:gs pos="0">
                <a:srgbClr val="FE4444"/>
              </a:gs>
              <a:gs pos="100000">
                <a:srgbClr val="832B2B"/>
              </a:gs>
            </a:gsLst>
            <a:lin ang="5400000" scaled="0"/>
          </a:gradFill>
          <a:ln w="9525" cap="flat" cmpd="sng">
            <a:solidFill>
              <a:schemeClr val="tx1"/>
            </a:solidFill>
            <a:prstDash val="solid"/>
            <a:bevel/>
            <a:headEnd type="none" w="med" len="med"/>
            <a:tailEnd type="none" w="med" len="med"/>
          </a:ln>
        </p:spPr>
        <p:txBody>
          <a:bodyPr vert="horz" wrap="none" anchor="ctr"/>
          <a:p>
            <a:pPr lvl="0" algn="ctr" eaLnBrk="0" latinLnBrk="0" hangingPunct="0"/>
            <a:r>
              <a:rPr lang="zh-CN" altLang="en-US" sz="1200" dirty="0">
                <a:solidFill>
                  <a:schemeClr val="bg1"/>
                </a:solidFill>
                <a:latin typeface="Calibri" panose="020F0502020204030204" charset="0"/>
                <a:ea typeface="宋体" panose="02010600030101010101" pitchFamily="2" charset="-122"/>
              </a:rPr>
              <a:t>楼层党员工作站</a:t>
            </a:r>
            <a:endParaRPr lang="zh-CN" altLang="en-US" sz="1200" dirty="0">
              <a:solidFill>
                <a:schemeClr val="bg1"/>
              </a:solidFill>
              <a:latin typeface="Calibri" panose="020F0502020204030204" charset="0"/>
              <a:ea typeface="宋体" panose="02010600030101010101" pitchFamily="2" charset="-122"/>
            </a:endParaRPr>
          </a:p>
        </p:txBody>
      </p:sp>
      <p:sp>
        <p:nvSpPr>
          <p:cNvPr id="10251" name="圆角矩形 10250"/>
          <p:cNvSpPr/>
          <p:nvPr/>
        </p:nvSpPr>
        <p:spPr>
          <a:xfrm>
            <a:off x="6585744" y="3284776"/>
            <a:ext cx="1245394" cy="413147"/>
          </a:xfrm>
          <a:prstGeom prst="roundRect">
            <a:avLst>
              <a:gd name="adj" fmla="val 16667"/>
            </a:avLst>
          </a:prstGeom>
          <a:solidFill>
            <a:srgbClr val="CCFFFF">
              <a:alpha val="100000"/>
            </a:srgbClr>
          </a:solidFill>
          <a:ln w="9525" cap="flat" cmpd="sng">
            <a:solidFill>
              <a:schemeClr val="tx1"/>
            </a:solidFill>
            <a:prstDash val="solid"/>
            <a:miter/>
            <a:headEnd type="none" w="med" len="med"/>
            <a:tailEnd type="none" w="med" len="med"/>
          </a:ln>
        </p:spPr>
        <p:txBody>
          <a:bodyPr vert="horz" wrap="none" anchor="ctr"/>
          <a:p>
            <a:pPr lvl="0" algn="ctr" eaLnBrk="0" latinLnBrk="0" hangingPunct="0"/>
            <a:r>
              <a:rPr lang="zh-CN" altLang="en-US" sz="1200" dirty="0">
                <a:latin typeface="Calibri" panose="020F0502020204030204" charset="0"/>
                <a:ea typeface="宋体" panose="02010600030101010101" pitchFamily="2" charset="-122"/>
              </a:rPr>
              <a:t>学院学工办</a:t>
            </a:r>
            <a:endParaRPr lang="zh-CN" altLang="en-US" sz="1200" dirty="0">
              <a:latin typeface="Calibri" panose="020F0502020204030204" charset="0"/>
              <a:ea typeface="宋体" panose="02010600030101010101" pitchFamily="2" charset="-122"/>
            </a:endParaRPr>
          </a:p>
          <a:p>
            <a:pPr lvl="0" algn="ctr" eaLnBrk="0" latinLnBrk="0" hangingPunct="0"/>
            <a:r>
              <a:rPr lang="zh-CN" altLang="en-US" sz="1200" dirty="0">
                <a:latin typeface="Calibri" panose="020F0502020204030204" charset="0"/>
                <a:ea typeface="宋体" panose="02010600030101010101" pitchFamily="2" charset="-122"/>
              </a:rPr>
              <a:t>（辅导员班主任）</a:t>
            </a:r>
            <a:endParaRPr lang="zh-CN" altLang="en-US" sz="1200" dirty="0">
              <a:latin typeface="Calibri" panose="020F0502020204030204" charset="0"/>
              <a:ea typeface="宋体" panose="02010600030101010101" pitchFamily="2" charset="-122"/>
            </a:endParaRPr>
          </a:p>
        </p:txBody>
      </p:sp>
      <p:sp>
        <p:nvSpPr>
          <p:cNvPr id="10252" name="圆角矩形 10251"/>
          <p:cNvSpPr/>
          <p:nvPr/>
        </p:nvSpPr>
        <p:spPr>
          <a:xfrm>
            <a:off x="6574155" y="3939064"/>
            <a:ext cx="1245394" cy="435769"/>
          </a:xfrm>
          <a:prstGeom prst="roundRect">
            <a:avLst>
              <a:gd name="adj" fmla="val 16667"/>
            </a:avLst>
          </a:prstGeom>
          <a:gradFill>
            <a:gsLst>
              <a:gs pos="0">
                <a:srgbClr val="FE4444"/>
              </a:gs>
              <a:gs pos="100000">
                <a:srgbClr val="832B2B"/>
              </a:gs>
            </a:gsLst>
            <a:lin ang="5400000" scaled="0"/>
          </a:gradFill>
          <a:ln w="9525" cap="flat" cmpd="sng">
            <a:solidFill>
              <a:schemeClr val="tx1"/>
            </a:solidFill>
            <a:prstDash val="solid"/>
            <a:miter/>
            <a:headEnd type="none" w="med" len="med"/>
            <a:tailEnd type="none" w="med" len="med"/>
          </a:ln>
        </p:spPr>
        <p:txBody>
          <a:bodyPr vert="horz" wrap="none" anchor="ctr"/>
          <a:p>
            <a:pPr lvl="0" algn="ctr" eaLnBrk="0" latinLnBrk="0" hangingPunct="0"/>
            <a:r>
              <a:rPr lang="zh-CN" altLang="en-US" sz="1350" dirty="0">
                <a:solidFill>
                  <a:schemeClr val="bg1"/>
                </a:solidFill>
                <a:latin typeface="Calibri" panose="020F0502020204030204" charset="0"/>
                <a:ea typeface="宋体" panose="02010600030101010101" pitchFamily="2" charset="-122"/>
              </a:rPr>
              <a:t>学院党员之家</a:t>
            </a:r>
            <a:endParaRPr lang="zh-CN" altLang="en-US" sz="1350" dirty="0">
              <a:solidFill>
                <a:schemeClr val="bg1"/>
              </a:solidFill>
              <a:latin typeface="Calibri" panose="020F0502020204030204" charset="0"/>
              <a:ea typeface="宋体" panose="02010600030101010101" pitchFamily="2" charset="-122"/>
            </a:endParaRPr>
          </a:p>
          <a:p>
            <a:pPr lvl="0" algn="ctr" eaLnBrk="0" latinLnBrk="0" hangingPunct="0"/>
            <a:r>
              <a:rPr lang="zh-CN" altLang="en-US" sz="1050" dirty="0">
                <a:solidFill>
                  <a:schemeClr val="bg1"/>
                </a:solidFill>
                <a:latin typeface="Calibri" panose="020F0502020204030204" charset="0"/>
                <a:ea typeface="宋体" panose="02010600030101010101" pitchFamily="2" charset="-122"/>
              </a:rPr>
              <a:t>（党员之家管理团队</a:t>
            </a:r>
            <a:r>
              <a:rPr lang="zh-CN" altLang="en-US" sz="1050" dirty="0">
                <a:latin typeface="Calibri" panose="020F0502020204030204" charset="0"/>
                <a:ea typeface="宋体" panose="02010600030101010101" pitchFamily="2" charset="-122"/>
              </a:rPr>
              <a:t>）</a:t>
            </a:r>
            <a:endParaRPr lang="zh-CN" altLang="en-US" sz="1050" dirty="0">
              <a:latin typeface="Calibri" panose="020F0502020204030204" charset="0"/>
              <a:ea typeface="宋体" panose="02010600030101010101" pitchFamily="2" charset="-122"/>
            </a:endParaRPr>
          </a:p>
        </p:txBody>
      </p:sp>
      <p:sp>
        <p:nvSpPr>
          <p:cNvPr id="10253" name="圆角矩形 10252"/>
          <p:cNvSpPr/>
          <p:nvPr/>
        </p:nvSpPr>
        <p:spPr>
          <a:xfrm>
            <a:off x="6574076" y="4529138"/>
            <a:ext cx="1251347" cy="420291"/>
          </a:xfrm>
          <a:prstGeom prst="roundRect">
            <a:avLst>
              <a:gd name="adj" fmla="val 16667"/>
            </a:avLst>
          </a:prstGeom>
          <a:gradFill>
            <a:gsLst>
              <a:gs pos="0">
                <a:srgbClr val="FE4444"/>
              </a:gs>
              <a:gs pos="100000">
                <a:srgbClr val="832B2B"/>
              </a:gs>
            </a:gsLst>
            <a:lin ang="5400000" scaled="0"/>
          </a:gradFill>
          <a:ln w="9525" cap="flat" cmpd="sng">
            <a:solidFill>
              <a:schemeClr val="tx1"/>
            </a:solidFill>
            <a:prstDash val="solid"/>
            <a:miter/>
            <a:headEnd type="none" w="med" len="med"/>
            <a:tailEnd type="none" w="med" len="med"/>
          </a:ln>
        </p:spPr>
        <p:txBody>
          <a:bodyPr vert="horz" wrap="none" anchor="ctr"/>
          <a:p>
            <a:pPr lvl="0" algn="ctr" eaLnBrk="0" latinLnBrk="0" hangingPunct="0"/>
            <a:r>
              <a:rPr lang="zh-CN" altLang="en-US" sz="1350" dirty="0">
                <a:solidFill>
                  <a:schemeClr val="bg1"/>
                </a:solidFill>
                <a:latin typeface="Calibri" panose="020F0502020204030204" charset="0"/>
                <a:ea typeface="宋体" panose="02010600030101010101" pitchFamily="2" charset="-122"/>
              </a:rPr>
              <a:t>党团支部班级</a:t>
            </a:r>
            <a:endParaRPr lang="zh-CN" altLang="en-US" sz="1350" dirty="0">
              <a:solidFill>
                <a:schemeClr val="bg1"/>
              </a:solidFill>
              <a:latin typeface="Calibri" panose="020F0502020204030204" charset="0"/>
              <a:ea typeface="宋体" panose="02010600030101010101" pitchFamily="2" charset="-122"/>
            </a:endParaRPr>
          </a:p>
        </p:txBody>
      </p:sp>
      <p:sp>
        <p:nvSpPr>
          <p:cNvPr id="10254" name="圆角矩形 10253"/>
          <p:cNvSpPr/>
          <p:nvPr/>
        </p:nvSpPr>
        <p:spPr>
          <a:xfrm>
            <a:off x="3988594" y="5674519"/>
            <a:ext cx="1196579" cy="390525"/>
          </a:xfrm>
          <a:prstGeom prst="roundRect">
            <a:avLst>
              <a:gd name="adj" fmla="val 16667"/>
            </a:avLst>
          </a:prstGeom>
          <a:noFill/>
          <a:ln w="9525">
            <a:noFill/>
          </a:ln>
        </p:spPr>
        <p:txBody>
          <a:bodyPr vert="horz" wrap="none" lIns="67627" tIns="35242" rIns="67627" bIns="35242" anchor="ctr"/>
          <a:p>
            <a:pPr lvl="0" algn="ctr" eaLnBrk="0" latinLnBrk="0" hangingPunct="0"/>
            <a:r>
              <a:rPr lang="zh-CN" altLang="en-US" sz="1350" dirty="0">
                <a:solidFill>
                  <a:schemeClr val="tx1"/>
                </a:solidFill>
                <a:latin typeface="Calibri" panose="020F0502020204030204" charset="0"/>
                <a:ea typeface="黑体" panose="02010609060101010101" charset="-122"/>
              </a:rPr>
              <a:t>公寓工作系统</a:t>
            </a:r>
            <a:endParaRPr lang="zh-CN" altLang="en-US" sz="1350" dirty="0">
              <a:solidFill>
                <a:schemeClr val="tx1"/>
              </a:solidFill>
              <a:latin typeface="Calibri" panose="020F0502020204030204" charset="0"/>
              <a:ea typeface="黑体" panose="02010609060101010101" charset="-122"/>
            </a:endParaRPr>
          </a:p>
        </p:txBody>
      </p:sp>
      <p:sp>
        <p:nvSpPr>
          <p:cNvPr id="10255" name="圆角矩形 10254"/>
          <p:cNvSpPr/>
          <p:nvPr/>
        </p:nvSpPr>
        <p:spPr>
          <a:xfrm>
            <a:off x="6787595" y="5651739"/>
            <a:ext cx="1177528" cy="413147"/>
          </a:xfrm>
          <a:prstGeom prst="roundRect">
            <a:avLst>
              <a:gd name="adj" fmla="val 16667"/>
            </a:avLst>
          </a:prstGeom>
          <a:noFill/>
          <a:ln w="9525">
            <a:noFill/>
          </a:ln>
        </p:spPr>
        <p:txBody>
          <a:bodyPr vert="horz" wrap="none" lIns="67627" tIns="35242" rIns="67627" bIns="35242" anchor="ctr"/>
          <a:p>
            <a:pPr lvl="0" algn="ctr" eaLnBrk="0" latinLnBrk="0" hangingPunct="0"/>
            <a:r>
              <a:rPr lang="zh-CN" altLang="en-US" sz="1400" b="1" dirty="0">
                <a:latin typeface="Calibri" panose="020F0502020204030204" charset="0"/>
                <a:ea typeface="黑体" panose="02010609060101010101" charset="-122"/>
              </a:rPr>
              <a:t>专</a:t>
            </a:r>
            <a:r>
              <a:rPr lang="zh-CN" altLang="en-US" sz="1400" dirty="0">
                <a:latin typeface="Calibri" panose="020F0502020204030204" charset="0"/>
                <a:ea typeface="黑体" panose="02010609060101010101" charset="-122"/>
              </a:rPr>
              <a:t>业学院工作系统</a:t>
            </a:r>
            <a:endParaRPr lang="zh-CN" altLang="en-US" sz="1400" dirty="0">
              <a:latin typeface="Calibri" panose="020F0502020204030204" charset="0"/>
              <a:ea typeface="黑体" panose="02010609060101010101" charset="-122"/>
            </a:endParaRPr>
          </a:p>
        </p:txBody>
      </p:sp>
      <p:sp>
        <p:nvSpPr>
          <p:cNvPr id="10256" name="直接连接符 10255"/>
          <p:cNvSpPr/>
          <p:nvPr/>
        </p:nvSpPr>
        <p:spPr>
          <a:xfrm>
            <a:off x="5256689" y="2691686"/>
            <a:ext cx="1301354" cy="0"/>
          </a:xfrm>
          <a:prstGeom prst="line">
            <a:avLst/>
          </a:prstGeom>
          <a:ln w="28575" cap="flat" cmpd="sng">
            <a:solidFill>
              <a:srgbClr val="CC0000"/>
            </a:solidFill>
            <a:prstDash val="solid"/>
            <a:headEnd type="none" w="med" len="med"/>
            <a:tailEnd type="none" w="med" len="med"/>
          </a:ln>
        </p:spPr>
        <p:txBody>
          <a:bodyPr/>
          <a:p>
            <a:endParaRPr lang="zh-CN" altLang="en-US" sz="100"/>
          </a:p>
        </p:txBody>
      </p:sp>
      <p:sp>
        <p:nvSpPr>
          <p:cNvPr id="10257" name="圆角矩形 10256"/>
          <p:cNvSpPr/>
          <p:nvPr/>
        </p:nvSpPr>
        <p:spPr>
          <a:xfrm>
            <a:off x="5547043" y="2302034"/>
            <a:ext cx="781050" cy="217885"/>
          </a:xfrm>
          <a:prstGeom prst="roundRect">
            <a:avLst>
              <a:gd name="adj" fmla="val 16667"/>
            </a:avLst>
          </a:prstGeom>
          <a:noFill/>
          <a:ln w="9525">
            <a:noFill/>
          </a:ln>
        </p:spPr>
        <p:txBody>
          <a:bodyPr wrap="none" lIns="67627" tIns="35242" rIns="67627" bIns="35242" anchor="ctr"/>
          <a:p>
            <a:pPr lvl="0" algn="ctr" eaLnBrk="0" latinLnBrk="0" hangingPunct="0"/>
            <a:r>
              <a:rPr lang="zh-CN" altLang="en-US" sz="1350" dirty="0">
                <a:latin typeface="Calibri" panose="020F0502020204030204" charset="0"/>
                <a:ea typeface="黑体" panose="02010609060101010101" charset="-122"/>
              </a:rPr>
              <a:t>工作协调</a:t>
            </a:r>
            <a:endParaRPr lang="zh-CN" altLang="en-US" sz="1350" dirty="0">
              <a:latin typeface="Calibri" panose="020F0502020204030204" charset="0"/>
              <a:ea typeface="黑体" panose="02010609060101010101" charset="-122"/>
            </a:endParaRPr>
          </a:p>
        </p:txBody>
      </p:sp>
      <p:sp>
        <p:nvSpPr>
          <p:cNvPr id="10258" name="直接连接符 10257"/>
          <p:cNvSpPr/>
          <p:nvPr/>
        </p:nvSpPr>
        <p:spPr>
          <a:xfrm flipV="1">
            <a:off x="7835186" y="4155520"/>
            <a:ext cx="1918097" cy="2381"/>
          </a:xfrm>
          <a:prstGeom prst="line">
            <a:avLst/>
          </a:prstGeom>
          <a:ln w="76200" cap="flat" cmpd="sng">
            <a:solidFill>
              <a:srgbClr val="993366"/>
            </a:solidFill>
            <a:prstDash val="solid"/>
            <a:bevel/>
            <a:headEnd type="none" w="med" len="med"/>
            <a:tailEnd type="none" w="med" len="med"/>
          </a:ln>
        </p:spPr>
        <p:txBody>
          <a:bodyPr/>
          <a:p>
            <a:endParaRPr lang="zh-CN" altLang="en-US" sz="100"/>
          </a:p>
        </p:txBody>
      </p:sp>
      <p:sp>
        <p:nvSpPr>
          <p:cNvPr id="10259" name="直接连接符 10258"/>
          <p:cNvSpPr/>
          <p:nvPr/>
        </p:nvSpPr>
        <p:spPr>
          <a:xfrm>
            <a:off x="5235813" y="3520916"/>
            <a:ext cx="1301353" cy="0"/>
          </a:xfrm>
          <a:prstGeom prst="line">
            <a:avLst/>
          </a:prstGeom>
          <a:ln w="28575" cap="flat" cmpd="sng">
            <a:solidFill>
              <a:srgbClr val="CC0000"/>
            </a:solidFill>
            <a:prstDash val="solid"/>
            <a:bevel/>
            <a:headEnd type="none" w="med" len="med"/>
            <a:tailEnd type="none" w="med" len="med"/>
          </a:ln>
        </p:spPr>
        <p:txBody>
          <a:bodyPr/>
          <a:p>
            <a:endParaRPr lang="zh-CN" altLang="en-US" sz="100"/>
          </a:p>
        </p:txBody>
      </p:sp>
      <p:sp>
        <p:nvSpPr>
          <p:cNvPr id="10260" name="直接连接符 10259"/>
          <p:cNvSpPr/>
          <p:nvPr/>
        </p:nvSpPr>
        <p:spPr>
          <a:xfrm flipV="1">
            <a:off x="7473950" y="4925695"/>
            <a:ext cx="2389505" cy="12065"/>
          </a:xfrm>
          <a:prstGeom prst="line">
            <a:avLst/>
          </a:prstGeom>
          <a:ln w="50800" cap="flat" cmpd="sng">
            <a:solidFill>
              <a:srgbClr val="003366"/>
            </a:solidFill>
            <a:prstDash val="solid"/>
            <a:bevel/>
            <a:headEnd type="none" w="med" len="med"/>
            <a:tailEnd type="none" w="med" len="med"/>
          </a:ln>
        </p:spPr>
        <p:txBody>
          <a:bodyPr/>
          <a:p>
            <a:endParaRPr lang="zh-CN" altLang="en-US" sz="100"/>
          </a:p>
        </p:txBody>
      </p:sp>
      <p:sp>
        <p:nvSpPr>
          <p:cNvPr id="10261" name="直接连接符 10260"/>
          <p:cNvSpPr/>
          <p:nvPr/>
        </p:nvSpPr>
        <p:spPr>
          <a:xfrm>
            <a:off x="2149237" y="4949746"/>
            <a:ext cx="3117056" cy="11906"/>
          </a:xfrm>
          <a:prstGeom prst="line">
            <a:avLst/>
          </a:prstGeom>
          <a:ln w="50800" cap="flat" cmpd="sng">
            <a:solidFill>
              <a:srgbClr val="FF0000"/>
            </a:solidFill>
            <a:prstDash val="solid"/>
            <a:bevel/>
            <a:headEnd type="none" w="med" len="med"/>
            <a:tailEnd type="none" w="med" len="med"/>
          </a:ln>
        </p:spPr>
        <p:txBody>
          <a:bodyPr/>
          <a:p>
            <a:endParaRPr lang="zh-CN" altLang="en-US" sz="100"/>
          </a:p>
        </p:txBody>
      </p:sp>
      <p:sp>
        <p:nvSpPr>
          <p:cNvPr id="10262" name="圆角矩形 10261"/>
          <p:cNvSpPr/>
          <p:nvPr/>
        </p:nvSpPr>
        <p:spPr>
          <a:xfrm>
            <a:off x="5319871" y="3216990"/>
            <a:ext cx="1184672" cy="226219"/>
          </a:xfrm>
          <a:prstGeom prst="roundRect">
            <a:avLst>
              <a:gd name="adj" fmla="val 16667"/>
            </a:avLst>
          </a:prstGeom>
          <a:noFill/>
          <a:ln w="9525">
            <a:noFill/>
          </a:ln>
        </p:spPr>
        <p:txBody>
          <a:bodyPr vert="horz" wrap="none" lIns="67627" tIns="35242" rIns="67627" bIns="35242" anchor="ctr"/>
          <a:p>
            <a:pPr lvl="0" algn="ctr" eaLnBrk="0" latinLnBrk="0" hangingPunct="0"/>
            <a:r>
              <a:rPr lang="zh-CN" altLang="en-US" sz="1350" dirty="0">
                <a:latin typeface="Calibri" panose="020F0502020204030204" charset="0"/>
                <a:ea typeface="黑体" panose="02010609060101010101" charset="-122"/>
              </a:rPr>
              <a:t>定期联系会议</a:t>
            </a:r>
            <a:endParaRPr lang="zh-CN" altLang="en-US" sz="1350" dirty="0">
              <a:latin typeface="Calibri" panose="020F0502020204030204" charset="0"/>
              <a:ea typeface="黑体" panose="02010609060101010101" charset="-122"/>
            </a:endParaRPr>
          </a:p>
        </p:txBody>
      </p:sp>
      <p:sp>
        <p:nvSpPr>
          <p:cNvPr id="10263" name="下箭头 10262"/>
          <p:cNvSpPr/>
          <p:nvPr/>
        </p:nvSpPr>
        <p:spPr>
          <a:xfrm>
            <a:off x="4575175" y="2948940"/>
            <a:ext cx="76200" cy="318135"/>
          </a:xfrm>
          <a:prstGeom prst="downArrow">
            <a:avLst>
              <a:gd name="adj1" fmla="val 50000"/>
              <a:gd name="adj2" fmla="val 86979"/>
            </a:avLst>
          </a:prstGeom>
          <a:solidFill>
            <a:schemeClr val="accent1"/>
          </a:solidFill>
          <a:ln w="9525" cap="flat" cmpd="sng">
            <a:solidFill>
              <a:schemeClr val="tx1"/>
            </a:solidFill>
            <a:prstDash val="solid"/>
            <a:miter/>
            <a:headEnd type="none" w="med" len="med"/>
            <a:tailEnd type="none" w="med" len="med"/>
          </a:ln>
        </p:spPr>
        <p:txBody>
          <a:bodyPr/>
          <a:p>
            <a:endParaRPr lang="zh-CN" altLang="en-US" sz="100"/>
          </a:p>
        </p:txBody>
      </p:sp>
      <p:sp>
        <p:nvSpPr>
          <p:cNvPr id="10264" name="下箭头 10263"/>
          <p:cNvSpPr/>
          <p:nvPr/>
        </p:nvSpPr>
        <p:spPr>
          <a:xfrm>
            <a:off x="4575334" y="3669427"/>
            <a:ext cx="57150" cy="198834"/>
          </a:xfrm>
          <a:prstGeom prst="downArrow">
            <a:avLst>
              <a:gd name="adj1" fmla="val 50000"/>
              <a:gd name="adj2" fmla="val 86979"/>
            </a:avLst>
          </a:prstGeom>
          <a:solidFill>
            <a:schemeClr val="accent1">
              <a:alpha val="100000"/>
            </a:schemeClr>
          </a:solidFill>
          <a:ln w="9525" cap="flat" cmpd="sng">
            <a:solidFill>
              <a:schemeClr val="tx1"/>
            </a:solidFill>
            <a:prstDash val="solid"/>
            <a:bevel/>
            <a:headEnd type="none" w="med" len="med"/>
            <a:tailEnd type="none" w="med" len="med"/>
          </a:ln>
        </p:spPr>
        <p:txBody>
          <a:bodyPr/>
          <a:p>
            <a:endParaRPr lang="zh-CN" altLang="en-US" sz="100"/>
          </a:p>
        </p:txBody>
      </p:sp>
      <p:sp>
        <p:nvSpPr>
          <p:cNvPr id="10265" name="下箭头 10264"/>
          <p:cNvSpPr/>
          <p:nvPr/>
        </p:nvSpPr>
        <p:spPr>
          <a:xfrm>
            <a:off x="4632484" y="4342527"/>
            <a:ext cx="57150" cy="198834"/>
          </a:xfrm>
          <a:prstGeom prst="downArrow">
            <a:avLst>
              <a:gd name="adj1" fmla="val 50000"/>
              <a:gd name="adj2" fmla="val 86979"/>
            </a:avLst>
          </a:prstGeom>
          <a:solidFill>
            <a:schemeClr val="accent1">
              <a:alpha val="100000"/>
            </a:schemeClr>
          </a:solidFill>
          <a:ln w="9525" cap="flat" cmpd="sng">
            <a:solidFill>
              <a:schemeClr val="tx1"/>
            </a:solidFill>
            <a:prstDash val="solid"/>
            <a:bevel/>
            <a:headEnd type="none" w="med" len="med"/>
            <a:tailEnd type="none" w="med" len="med"/>
          </a:ln>
        </p:spPr>
        <p:txBody>
          <a:bodyPr/>
          <a:p>
            <a:endParaRPr lang="zh-CN" altLang="en-US" sz="100"/>
          </a:p>
        </p:txBody>
      </p:sp>
      <p:sp>
        <p:nvSpPr>
          <p:cNvPr id="10266" name="下箭头 10265"/>
          <p:cNvSpPr/>
          <p:nvPr/>
        </p:nvSpPr>
        <p:spPr>
          <a:xfrm>
            <a:off x="7148195" y="2976880"/>
            <a:ext cx="76200" cy="318135"/>
          </a:xfrm>
          <a:prstGeom prst="downArrow">
            <a:avLst>
              <a:gd name="adj1" fmla="val 50000"/>
              <a:gd name="adj2" fmla="val 88829"/>
            </a:avLst>
          </a:prstGeom>
          <a:solidFill>
            <a:srgbClr val="CCFFFF">
              <a:alpha val="100000"/>
            </a:srgbClr>
          </a:solidFill>
          <a:ln w="9525" cap="flat" cmpd="sng">
            <a:solidFill>
              <a:schemeClr val="tx1"/>
            </a:solidFill>
            <a:prstDash val="solid"/>
            <a:bevel/>
            <a:headEnd type="none" w="med" len="med"/>
            <a:tailEnd type="none" w="med" len="med"/>
          </a:ln>
        </p:spPr>
        <p:txBody>
          <a:bodyPr/>
          <a:p>
            <a:endParaRPr lang="zh-CN" altLang="en-US" sz="100"/>
          </a:p>
        </p:txBody>
      </p:sp>
      <p:sp>
        <p:nvSpPr>
          <p:cNvPr id="10267" name="下箭头 10266"/>
          <p:cNvSpPr/>
          <p:nvPr/>
        </p:nvSpPr>
        <p:spPr>
          <a:xfrm>
            <a:off x="7133114" y="3741261"/>
            <a:ext cx="55960" cy="197644"/>
          </a:xfrm>
          <a:prstGeom prst="downArrow">
            <a:avLst>
              <a:gd name="adj1" fmla="val 50000"/>
              <a:gd name="adj2" fmla="val 88297"/>
            </a:avLst>
          </a:prstGeom>
          <a:solidFill>
            <a:srgbClr val="CCFFFF">
              <a:alpha val="100000"/>
            </a:srgbClr>
          </a:solidFill>
          <a:ln w="9525" cap="flat" cmpd="sng">
            <a:solidFill>
              <a:schemeClr val="tx1"/>
            </a:solidFill>
            <a:prstDash val="solid"/>
            <a:miter/>
            <a:headEnd type="none" w="med" len="med"/>
            <a:tailEnd type="none" w="med" len="med"/>
          </a:ln>
        </p:spPr>
        <p:txBody>
          <a:bodyPr/>
          <a:p>
            <a:endParaRPr lang="zh-CN" altLang="en-US" sz="100"/>
          </a:p>
        </p:txBody>
      </p:sp>
      <p:sp>
        <p:nvSpPr>
          <p:cNvPr id="10268" name="下箭头 10267"/>
          <p:cNvSpPr/>
          <p:nvPr/>
        </p:nvSpPr>
        <p:spPr>
          <a:xfrm>
            <a:off x="7132717" y="4342845"/>
            <a:ext cx="55959" cy="198834"/>
          </a:xfrm>
          <a:prstGeom prst="downArrow">
            <a:avLst>
              <a:gd name="adj1" fmla="val 50000"/>
              <a:gd name="adj2" fmla="val 88830"/>
            </a:avLst>
          </a:prstGeom>
          <a:solidFill>
            <a:srgbClr val="CCFFFF">
              <a:alpha val="100000"/>
            </a:srgbClr>
          </a:solidFill>
          <a:ln w="9525" cap="flat" cmpd="sng">
            <a:solidFill>
              <a:schemeClr val="tx1"/>
            </a:solidFill>
            <a:prstDash val="solid"/>
            <a:miter/>
            <a:headEnd type="none" w="med" len="med"/>
            <a:tailEnd type="none" w="med" len="med"/>
          </a:ln>
        </p:spPr>
        <p:txBody>
          <a:bodyPr/>
          <a:p>
            <a:endParaRPr lang="zh-CN" altLang="en-US" sz="100"/>
          </a:p>
        </p:txBody>
      </p:sp>
      <p:sp>
        <p:nvSpPr>
          <p:cNvPr id="10269" name="圆角矩形 10268"/>
          <p:cNvSpPr/>
          <p:nvPr/>
        </p:nvSpPr>
        <p:spPr>
          <a:xfrm>
            <a:off x="1938655" y="3516630"/>
            <a:ext cx="1408430" cy="1395095"/>
          </a:xfrm>
          <a:prstGeom prst="roundRect">
            <a:avLst>
              <a:gd name="adj" fmla="val 16667"/>
            </a:avLst>
          </a:prstGeom>
          <a:gradFill>
            <a:gsLst>
              <a:gs pos="0">
                <a:srgbClr val="007BD3"/>
              </a:gs>
              <a:gs pos="100000">
                <a:srgbClr val="034373"/>
              </a:gs>
            </a:gsLst>
            <a:lin ang="5400000" scaled="0"/>
          </a:gradFill>
          <a:ln w="9525">
            <a:noFill/>
          </a:ln>
        </p:spPr>
        <p:txBody>
          <a:bodyPr wrap="none" lIns="67627" tIns="35242" rIns="67627" bIns="35242" anchor="ctr"/>
          <a:p>
            <a:pPr lvl="0" eaLnBrk="0" latinLnBrk="0" hangingPunct="0"/>
            <a:r>
              <a:rPr lang="zh-CN" altLang="en-US" sz="1200" dirty="0">
                <a:solidFill>
                  <a:schemeClr val="bg1"/>
                </a:solidFill>
                <a:latin typeface="Calibri" panose="020F0502020204030204" charset="0"/>
                <a:ea typeface="楷体" panose="02010609060101010101" charset="-122"/>
              </a:rPr>
              <a:t>落实党员、积极分</a:t>
            </a:r>
            <a:endParaRPr lang="zh-CN" altLang="en-US" sz="1200" dirty="0">
              <a:solidFill>
                <a:schemeClr val="bg1"/>
              </a:solidFill>
              <a:latin typeface="Calibri" panose="020F0502020204030204" charset="0"/>
              <a:ea typeface="楷体" panose="02010609060101010101" charset="-122"/>
            </a:endParaRPr>
          </a:p>
          <a:p>
            <a:pPr lvl="0" eaLnBrk="0" latinLnBrk="0" hangingPunct="0"/>
            <a:r>
              <a:rPr lang="zh-CN" altLang="en-US" sz="1200" dirty="0">
                <a:solidFill>
                  <a:schemeClr val="bg1"/>
                </a:solidFill>
                <a:latin typeface="Calibri" panose="020F0502020204030204" charset="0"/>
                <a:ea typeface="楷体" panose="02010609060101010101" charset="-122"/>
              </a:rPr>
              <a:t>子责任制建立党员</a:t>
            </a:r>
            <a:endParaRPr lang="zh-CN" altLang="en-US" sz="1200" dirty="0">
              <a:solidFill>
                <a:schemeClr val="bg1"/>
              </a:solidFill>
              <a:latin typeface="Calibri" panose="020F0502020204030204" charset="0"/>
              <a:ea typeface="楷体" panose="02010609060101010101" charset="-122"/>
            </a:endParaRPr>
          </a:p>
          <a:p>
            <a:pPr lvl="0" eaLnBrk="0" latinLnBrk="0" hangingPunct="0"/>
            <a:r>
              <a:rPr lang="zh-CN" altLang="en-US" sz="1200" dirty="0">
                <a:solidFill>
                  <a:schemeClr val="bg1"/>
                </a:solidFill>
                <a:latin typeface="Calibri" panose="020F0502020204030204" charset="0"/>
                <a:ea typeface="楷体" panose="02010609060101010101" charset="-122"/>
              </a:rPr>
              <a:t>责任区，收集区内</a:t>
            </a:r>
            <a:endParaRPr lang="zh-CN" altLang="en-US" sz="1200" dirty="0">
              <a:solidFill>
                <a:schemeClr val="bg1"/>
              </a:solidFill>
              <a:latin typeface="Calibri" panose="020F0502020204030204" charset="0"/>
              <a:ea typeface="楷体" panose="02010609060101010101" charset="-122"/>
            </a:endParaRPr>
          </a:p>
          <a:p>
            <a:pPr lvl="0" eaLnBrk="0" latinLnBrk="0" hangingPunct="0"/>
            <a:r>
              <a:rPr lang="zh-CN" altLang="en-US" sz="1200" dirty="0">
                <a:solidFill>
                  <a:schemeClr val="bg1"/>
                </a:solidFill>
                <a:latin typeface="Calibri" panose="020F0502020204030204" charset="0"/>
                <a:ea typeface="楷体" panose="02010609060101010101" charset="-122"/>
              </a:rPr>
              <a:t>学生关键行为信息</a:t>
            </a:r>
            <a:endParaRPr lang="zh-CN" altLang="en-US" sz="1200" dirty="0">
              <a:solidFill>
                <a:schemeClr val="bg1"/>
              </a:solidFill>
              <a:latin typeface="Calibri" panose="020F0502020204030204" charset="0"/>
              <a:ea typeface="楷体" panose="02010609060101010101" charset="-122"/>
            </a:endParaRPr>
          </a:p>
          <a:p>
            <a:pPr lvl="0" eaLnBrk="0" latinLnBrk="0" hangingPunct="0"/>
            <a:r>
              <a:rPr lang="zh-CN" altLang="en-US" sz="1200" dirty="0">
                <a:solidFill>
                  <a:schemeClr val="bg1"/>
                </a:solidFill>
                <a:latin typeface="Calibri" panose="020F0502020204030204" charset="0"/>
                <a:ea typeface="楷体" panose="02010609060101010101" charset="-122"/>
              </a:rPr>
              <a:t>，定期汇总上传</a:t>
            </a:r>
            <a:endParaRPr lang="zh-CN" altLang="en-US" sz="1200" dirty="0">
              <a:solidFill>
                <a:schemeClr val="bg1"/>
              </a:solidFill>
              <a:latin typeface="Calibri" panose="020F0502020204030204" charset="0"/>
              <a:ea typeface="楷体" panose="02010609060101010101" charset="-122"/>
            </a:endParaRPr>
          </a:p>
        </p:txBody>
      </p:sp>
      <p:sp>
        <p:nvSpPr>
          <p:cNvPr id="10270" name="任意多边形 10269"/>
          <p:cNvSpPr/>
          <p:nvPr/>
        </p:nvSpPr>
        <p:spPr>
          <a:xfrm>
            <a:off x="3763169" y="3935968"/>
            <a:ext cx="247650" cy="1010840"/>
          </a:xfrm>
          <a:custGeom>
            <a:avLst/>
            <a:gdLst>
              <a:gd name="txL" fmla="*/ 12427 w 21600"/>
              <a:gd name="txT" fmla="*/ 2912 h 21600"/>
              <a:gd name="txR" fmla="*/ 18227 w 21600"/>
              <a:gd name="txB" fmla="*/ 9246 h 21600"/>
            </a:gdLst>
            <a:ahLst/>
            <a:cxnLst>
              <a:cxn ang="270">
                <a:pos x="15126" y="0"/>
              </a:cxn>
              <a:cxn ang="90">
                <a:pos x="15126" y="12158"/>
              </a:cxn>
              <a:cxn ang="90">
                <a:pos x="3237" y="21600"/>
              </a:cxn>
              <a:cxn ang="0">
                <a:pos x="21600" y="6079"/>
              </a:cxn>
            </a:cxnLst>
            <a:rect l="txL" t="txT" r="txR" b="txB"/>
            <a:pathLst>
              <a:path w="21600" h="21600">
                <a:moveTo>
                  <a:pt x="21600" y="6079"/>
                </a:moveTo>
                <a:lnTo>
                  <a:pt x="15126" y="0"/>
                </a:lnTo>
                <a:lnTo>
                  <a:pt x="15126" y="2912"/>
                </a:lnTo>
                <a:lnTo>
                  <a:pt x="12427" y="2912"/>
                </a:lnTo>
                <a:arcTo wR="12427" hR="9246" stAng="-5400000" swAng="-5400000"/>
                <a:lnTo>
                  <a:pt x="0" y="21600"/>
                </a:lnTo>
                <a:lnTo>
                  <a:pt x="6474" y="21600"/>
                </a:lnTo>
                <a:lnTo>
                  <a:pt x="6474" y="12158"/>
                </a:lnTo>
                <a:arcTo wR="5953" hR="2912" stAng="10800000" swAng="5400000"/>
                <a:lnTo>
                  <a:pt x="15126" y="9246"/>
                </a:lnTo>
                <a:lnTo>
                  <a:pt x="15126" y="12158"/>
                </a:lnTo>
                <a:close/>
              </a:path>
            </a:pathLst>
          </a:custGeom>
          <a:blipFill rotWithShape="1">
            <a:blip r:embed="rId1"/>
            <a:tile tx="0" ty="0" sx="100000" sy="100000" flip="none" algn="tl"/>
          </a:blipFill>
          <a:ln w="9525">
            <a:noFill/>
          </a:ln>
        </p:spPr>
        <p:txBody>
          <a:bodyPr/>
          <a:p>
            <a:endParaRPr lang="zh-CN" altLang="en-US" sz="100"/>
          </a:p>
        </p:txBody>
      </p:sp>
      <p:sp>
        <p:nvSpPr>
          <p:cNvPr id="10271" name="圆角矩形 10270"/>
          <p:cNvSpPr/>
          <p:nvPr/>
        </p:nvSpPr>
        <p:spPr>
          <a:xfrm>
            <a:off x="8615363" y="3741103"/>
            <a:ext cx="1307306" cy="429816"/>
          </a:xfrm>
          <a:prstGeom prst="roundRect">
            <a:avLst>
              <a:gd name="adj" fmla="val 16667"/>
            </a:avLst>
          </a:prstGeom>
          <a:blipFill rotWithShape="1">
            <a:blip r:embed="rId2"/>
            <a:tile tx="0" ty="0" sx="100000" sy="100000" flip="none" algn="tl"/>
          </a:blipFill>
          <a:ln w="9525">
            <a:noFill/>
          </a:ln>
        </p:spPr>
        <p:txBody>
          <a:bodyPr wrap="none" lIns="67627" tIns="35242" rIns="67627" bIns="35242" anchor="ctr"/>
          <a:p>
            <a:pPr lvl="0" eaLnBrk="0" latinLnBrk="0" hangingPunct="0"/>
            <a:r>
              <a:rPr lang="zh-CN" altLang="en-US" sz="1050" dirty="0">
                <a:solidFill>
                  <a:schemeClr val="bg1"/>
                </a:solidFill>
                <a:latin typeface="Calibri" panose="020F0502020204030204" charset="0"/>
                <a:ea typeface="楷体" panose="02010609060101010101" charset="-122"/>
              </a:rPr>
              <a:t>形成情况表传</a:t>
            </a:r>
            <a:endParaRPr lang="zh-CN" altLang="en-US" sz="1050" dirty="0">
              <a:solidFill>
                <a:schemeClr val="bg1"/>
              </a:solidFill>
              <a:latin typeface="Calibri" panose="020F0502020204030204" charset="0"/>
              <a:ea typeface="楷体" panose="02010609060101010101" charset="-122"/>
            </a:endParaRPr>
          </a:p>
          <a:p>
            <a:pPr lvl="0" eaLnBrk="0" latinLnBrk="0" hangingPunct="0"/>
            <a:r>
              <a:rPr lang="zh-CN" altLang="en-US" sz="1050" dirty="0">
                <a:solidFill>
                  <a:schemeClr val="bg1"/>
                </a:solidFill>
                <a:latin typeface="Calibri" panose="020F0502020204030204" charset="0"/>
                <a:ea typeface="楷体" panose="02010609060101010101" charset="-122"/>
              </a:rPr>
              <a:t>送党委负责人</a:t>
            </a:r>
            <a:endParaRPr lang="zh-CN" altLang="en-US" sz="1050" dirty="0">
              <a:solidFill>
                <a:schemeClr val="bg1"/>
              </a:solidFill>
              <a:latin typeface="Calibri" panose="020F0502020204030204" charset="0"/>
              <a:ea typeface="楷体" panose="02010609060101010101" charset="-122"/>
            </a:endParaRPr>
          </a:p>
        </p:txBody>
      </p:sp>
      <p:sp>
        <p:nvSpPr>
          <p:cNvPr id="10272" name="圆角矩形 10271"/>
          <p:cNvSpPr/>
          <p:nvPr/>
        </p:nvSpPr>
        <p:spPr>
          <a:xfrm>
            <a:off x="8041640" y="2898378"/>
            <a:ext cx="1826419" cy="762000"/>
          </a:xfrm>
          <a:prstGeom prst="roundRect">
            <a:avLst>
              <a:gd name="adj" fmla="val 16667"/>
            </a:avLst>
          </a:prstGeom>
          <a:solidFill>
            <a:srgbClr val="000080">
              <a:alpha val="100000"/>
            </a:srgbClr>
          </a:solidFill>
          <a:ln w="9525" cap="flat" cmpd="sng">
            <a:solidFill>
              <a:schemeClr val="tx1"/>
            </a:solidFill>
            <a:prstDash val="solid"/>
            <a:headEnd type="none" w="med" len="med"/>
            <a:tailEnd type="none" w="med" len="med"/>
          </a:ln>
        </p:spPr>
        <p:txBody>
          <a:bodyPr wrap="none" lIns="67627" tIns="35242" rIns="67627" bIns="35242" anchor="ctr"/>
          <a:p>
            <a:pPr lvl="0" eaLnBrk="0" latinLnBrk="0" hangingPunct="0"/>
            <a:r>
              <a:rPr lang="zh-CN" altLang="en-US" sz="900" dirty="0">
                <a:solidFill>
                  <a:schemeClr val="bg1"/>
                </a:solidFill>
                <a:latin typeface="Calibri" panose="020F0502020204030204" charset="0"/>
                <a:ea typeface="楷体" panose="02010609060101010101" charset="-122"/>
              </a:rPr>
              <a:t>根据情况指定辅导员，或班主任，</a:t>
            </a:r>
            <a:endParaRPr lang="zh-CN" altLang="en-US" sz="900" dirty="0">
              <a:solidFill>
                <a:schemeClr val="bg1"/>
              </a:solidFill>
              <a:latin typeface="Calibri" panose="020F0502020204030204" charset="0"/>
              <a:ea typeface="楷体" panose="02010609060101010101" charset="-122"/>
            </a:endParaRPr>
          </a:p>
          <a:p>
            <a:pPr lvl="0" eaLnBrk="0" latinLnBrk="0" hangingPunct="0"/>
            <a:r>
              <a:rPr lang="zh-CN" altLang="en-US" sz="900" dirty="0">
                <a:solidFill>
                  <a:schemeClr val="bg1"/>
                </a:solidFill>
                <a:latin typeface="Calibri" panose="020F0502020204030204" charset="0"/>
                <a:ea typeface="楷体" panose="02010609060101010101" charset="-122"/>
              </a:rPr>
              <a:t>或党支部书记中的一位，负责找学</a:t>
            </a:r>
            <a:endParaRPr lang="zh-CN" altLang="en-US" sz="900" dirty="0">
              <a:solidFill>
                <a:schemeClr val="bg1"/>
              </a:solidFill>
              <a:latin typeface="Calibri" panose="020F0502020204030204" charset="0"/>
              <a:ea typeface="楷体" panose="02010609060101010101" charset="-122"/>
            </a:endParaRPr>
          </a:p>
          <a:p>
            <a:pPr lvl="0" eaLnBrk="0" latinLnBrk="0" hangingPunct="0"/>
            <a:r>
              <a:rPr lang="zh-CN" altLang="en-US" sz="900" dirty="0">
                <a:solidFill>
                  <a:schemeClr val="bg1"/>
                </a:solidFill>
                <a:latin typeface="Calibri" panose="020F0502020204030204" charset="0"/>
                <a:ea typeface="楷体" panose="02010609060101010101" charset="-122"/>
              </a:rPr>
              <a:t>生了解情况，做好教育引导工作，并</a:t>
            </a:r>
            <a:endParaRPr lang="zh-CN" altLang="en-US" sz="900" dirty="0">
              <a:solidFill>
                <a:schemeClr val="bg1"/>
              </a:solidFill>
              <a:latin typeface="Calibri" panose="020F0502020204030204" charset="0"/>
              <a:ea typeface="楷体" panose="02010609060101010101" charset="-122"/>
            </a:endParaRPr>
          </a:p>
          <a:p>
            <a:pPr lvl="0" eaLnBrk="0" latinLnBrk="0" hangingPunct="0"/>
            <a:r>
              <a:rPr lang="zh-CN" altLang="en-US" sz="900" dirty="0">
                <a:solidFill>
                  <a:schemeClr val="bg1"/>
                </a:solidFill>
                <a:latin typeface="Calibri" panose="020F0502020204030204" charset="0"/>
                <a:ea typeface="楷体" panose="02010609060101010101" charset="-122"/>
              </a:rPr>
              <a:t>将情况填表上传反馈，供相关人员了解，以便</a:t>
            </a:r>
            <a:endParaRPr lang="zh-CN" altLang="en-US" sz="900" dirty="0">
              <a:solidFill>
                <a:schemeClr val="bg1"/>
              </a:solidFill>
              <a:latin typeface="Calibri" panose="020F0502020204030204" charset="0"/>
              <a:ea typeface="楷体" panose="02010609060101010101" charset="-122"/>
            </a:endParaRPr>
          </a:p>
          <a:p>
            <a:pPr lvl="0" eaLnBrk="0" latinLnBrk="0" hangingPunct="0"/>
            <a:r>
              <a:rPr lang="zh-CN" altLang="en-US" sz="900" dirty="0">
                <a:solidFill>
                  <a:schemeClr val="bg1"/>
                </a:solidFill>
                <a:latin typeface="Calibri" panose="020F0502020204030204" charset="0"/>
                <a:ea typeface="楷体" panose="02010609060101010101" charset="-122"/>
              </a:rPr>
              <a:t>协同工作</a:t>
            </a:r>
            <a:endParaRPr lang="zh-CN" altLang="en-US" sz="900" dirty="0">
              <a:latin typeface="Calibri" panose="020F0502020204030204" charset="0"/>
              <a:ea typeface="宋体" panose="02010600030101010101" pitchFamily="2" charset="-122"/>
            </a:endParaRPr>
          </a:p>
        </p:txBody>
      </p:sp>
      <p:sp>
        <p:nvSpPr>
          <p:cNvPr id="10273" name="左箭头 10272"/>
          <p:cNvSpPr/>
          <p:nvPr/>
        </p:nvSpPr>
        <p:spPr>
          <a:xfrm>
            <a:off x="7819549" y="2550001"/>
            <a:ext cx="2045494" cy="141685"/>
          </a:xfrm>
          <a:prstGeom prst="leftArrow">
            <a:avLst>
              <a:gd name="adj1" fmla="val 50000"/>
              <a:gd name="adj2" fmla="val 360923"/>
            </a:avLst>
          </a:prstGeom>
          <a:solidFill>
            <a:srgbClr val="993366"/>
          </a:solidFill>
          <a:ln w="9525">
            <a:noFill/>
          </a:ln>
        </p:spPr>
        <p:txBody>
          <a:bodyPr/>
          <a:p>
            <a:endParaRPr lang="zh-CN" altLang="en-US" sz="100"/>
          </a:p>
        </p:txBody>
      </p:sp>
      <p:sp>
        <p:nvSpPr>
          <p:cNvPr id="10274" name="矩形 10273"/>
          <p:cNvSpPr/>
          <p:nvPr/>
        </p:nvSpPr>
        <p:spPr>
          <a:xfrm>
            <a:off x="9862820" y="2593340"/>
            <a:ext cx="66675" cy="1419225"/>
          </a:xfrm>
          <a:prstGeom prst="rect">
            <a:avLst/>
          </a:prstGeom>
          <a:solidFill>
            <a:srgbClr val="993366"/>
          </a:solidFill>
          <a:ln w="9525">
            <a:noFill/>
          </a:ln>
        </p:spPr>
        <p:txBody>
          <a:bodyPr/>
          <a:p>
            <a:endParaRPr lang="zh-CN" altLang="en-US" sz="100"/>
          </a:p>
        </p:txBody>
      </p:sp>
      <p:sp>
        <p:nvSpPr>
          <p:cNvPr id="10275" name="左箭头 10274"/>
          <p:cNvSpPr/>
          <p:nvPr/>
        </p:nvSpPr>
        <p:spPr>
          <a:xfrm>
            <a:off x="7819629" y="3961051"/>
            <a:ext cx="667940" cy="178594"/>
          </a:xfrm>
          <a:prstGeom prst="leftArrow">
            <a:avLst>
              <a:gd name="adj1" fmla="val 50000"/>
              <a:gd name="adj2" fmla="val 93499"/>
            </a:avLst>
          </a:prstGeom>
          <a:solidFill>
            <a:srgbClr val="000080">
              <a:alpha val="100000"/>
            </a:srgbClr>
          </a:solidFill>
          <a:ln w="9525" cap="flat" cmpd="sng">
            <a:solidFill>
              <a:schemeClr val="tx1"/>
            </a:solidFill>
            <a:prstDash val="solid"/>
            <a:miter/>
            <a:headEnd type="none" w="med" len="med"/>
            <a:tailEnd type="none" w="med" len="med"/>
          </a:ln>
        </p:spPr>
        <p:txBody>
          <a:bodyPr/>
          <a:p>
            <a:endParaRPr lang="zh-CN" altLang="en-US" sz="100"/>
          </a:p>
        </p:txBody>
      </p:sp>
      <p:sp>
        <p:nvSpPr>
          <p:cNvPr id="10276" name="矩形 10275"/>
          <p:cNvSpPr/>
          <p:nvPr/>
        </p:nvSpPr>
        <p:spPr>
          <a:xfrm>
            <a:off x="8324850" y="3660775"/>
            <a:ext cx="163195" cy="414020"/>
          </a:xfrm>
          <a:prstGeom prst="rect">
            <a:avLst/>
          </a:prstGeom>
          <a:solidFill>
            <a:srgbClr val="000080">
              <a:alpha val="100000"/>
            </a:srgbClr>
          </a:solidFill>
          <a:ln w="9525" cap="flat" cmpd="sng">
            <a:solidFill>
              <a:srgbClr val="000080"/>
            </a:solidFill>
            <a:prstDash val="solid"/>
            <a:miter/>
            <a:headEnd type="none" w="med" len="med"/>
            <a:tailEnd type="none" w="med" len="med"/>
          </a:ln>
        </p:spPr>
        <p:txBody>
          <a:bodyPr/>
          <a:p>
            <a:endParaRPr lang="zh-CN" altLang="en-US" sz="100"/>
          </a:p>
        </p:txBody>
      </p:sp>
      <p:sp>
        <p:nvSpPr>
          <p:cNvPr id="10277" name="任意多边形 10276"/>
          <p:cNvSpPr/>
          <p:nvPr/>
        </p:nvSpPr>
        <p:spPr>
          <a:xfrm rot="5340000">
            <a:off x="7633732" y="2789158"/>
            <a:ext cx="291703" cy="519113"/>
          </a:xfrm>
          <a:custGeom>
            <a:avLst/>
            <a:gdLst>
              <a:gd name="txL" fmla="*/ 0 w 21600"/>
              <a:gd name="txT" fmla="*/ 14400 h 21600"/>
              <a:gd name="txR" fmla="*/ 18514 w 21600"/>
              <a:gd name="txB" fmla="*/ 21600 h 21600"/>
            </a:gdLst>
            <a:ahLst/>
            <a:cxnLst>
              <a:cxn ang="270">
                <a:pos x="15428" y="0"/>
              </a:cxn>
              <a:cxn ang="180">
                <a:pos x="9257" y="7200"/>
              </a:cxn>
              <a:cxn ang="180">
                <a:pos x="0" y="18000"/>
              </a:cxn>
              <a:cxn ang="90">
                <a:pos x="9257" y="21600"/>
              </a:cxn>
              <a:cxn ang="0">
                <a:pos x="18514" y="15000"/>
              </a:cxn>
              <a:cxn ang="0">
                <a:pos x="21600" y="7200"/>
              </a:cxn>
            </a:cxnLst>
            <a:rect l="txL" t="txT" r="txR" b="txB"/>
            <a:pathLst>
              <a:path w="21600" h="21600">
                <a:moveTo>
                  <a:pt x="15428" y="0"/>
                </a:moveTo>
                <a:lnTo>
                  <a:pt x="9257" y="7200"/>
                </a:lnTo>
                <a:lnTo>
                  <a:pt x="12343" y="7200"/>
                </a:lnTo>
                <a:lnTo>
                  <a:pt x="12343" y="14400"/>
                </a:lnTo>
                <a:lnTo>
                  <a:pt x="0" y="14400"/>
                </a:lnTo>
                <a:lnTo>
                  <a:pt x="0" y="21600"/>
                </a:lnTo>
                <a:lnTo>
                  <a:pt x="18514" y="21600"/>
                </a:lnTo>
                <a:lnTo>
                  <a:pt x="18514" y="7200"/>
                </a:lnTo>
                <a:lnTo>
                  <a:pt x="21600" y="7200"/>
                </a:lnTo>
                <a:close/>
              </a:path>
            </a:pathLst>
          </a:custGeom>
          <a:blipFill rotWithShape="1">
            <a:blip r:embed="rId1"/>
            <a:tile tx="0" ty="0" sx="100000" sy="100000" flip="none" algn="tl"/>
          </a:blipFill>
          <a:ln w="9525">
            <a:noFill/>
          </a:ln>
        </p:spPr>
        <p:txBody>
          <a:bodyPr/>
          <a:p>
            <a:endParaRPr lang="zh-CN" altLang="en-US" sz="100"/>
          </a:p>
        </p:txBody>
      </p:sp>
      <p:sp>
        <p:nvSpPr>
          <p:cNvPr id="10278" name="左箭头 10277"/>
          <p:cNvSpPr/>
          <p:nvPr/>
        </p:nvSpPr>
        <p:spPr>
          <a:xfrm>
            <a:off x="5256530" y="3994785"/>
            <a:ext cx="1311275" cy="144780"/>
          </a:xfrm>
          <a:prstGeom prst="leftArrow">
            <a:avLst>
              <a:gd name="adj1" fmla="val 50000"/>
              <a:gd name="adj2" fmla="val 220192"/>
            </a:avLst>
          </a:prstGeom>
          <a:solidFill>
            <a:srgbClr val="000080">
              <a:alpha val="100000"/>
            </a:srgbClr>
          </a:solidFill>
          <a:ln w="9525" cap="flat" cmpd="sng">
            <a:solidFill>
              <a:schemeClr val="tx1"/>
            </a:solidFill>
            <a:prstDash val="solid"/>
            <a:miter/>
            <a:headEnd type="none" w="med" len="med"/>
            <a:tailEnd type="none" w="med" len="med"/>
          </a:ln>
        </p:spPr>
        <p:txBody>
          <a:bodyPr/>
          <a:p>
            <a:endParaRPr lang="zh-CN" altLang="en-US" sz="100"/>
          </a:p>
        </p:txBody>
      </p:sp>
      <p:sp>
        <p:nvSpPr>
          <p:cNvPr id="10279" name="右箭头 10278"/>
          <p:cNvSpPr/>
          <p:nvPr/>
        </p:nvSpPr>
        <p:spPr>
          <a:xfrm>
            <a:off x="5293201" y="4111625"/>
            <a:ext cx="1375172" cy="150019"/>
          </a:xfrm>
          <a:prstGeom prst="rightArrow">
            <a:avLst>
              <a:gd name="adj1" fmla="val 50000"/>
              <a:gd name="adj2" fmla="val 229166"/>
            </a:avLst>
          </a:prstGeom>
          <a:blipFill rotWithShape="1">
            <a:blip r:embed="rId1"/>
            <a:tile tx="0" ty="0" sx="100000" sy="100000" flip="none" algn="tl"/>
          </a:blipFill>
          <a:ln w="9525" cap="flat" cmpd="sng">
            <a:solidFill>
              <a:schemeClr val="tx1"/>
            </a:solidFill>
            <a:prstDash val="solid"/>
            <a:miter/>
            <a:headEnd type="none" w="med" len="med"/>
            <a:tailEnd type="none" w="med" len="med"/>
          </a:ln>
        </p:spPr>
        <p:txBody>
          <a:bodyPr/>
          <a:p>
            <a:endParaRPr lang="zh-CN" altLang="en-US" sz="100"/>
          </a:p>
        </p:txBody>
      </p:sp>
      <p:sp>
        <p:nvSpPr>
          <p:cNvPr id="10280" name="下箭头 10279"/>
          <p:cNvSpPr/>
          <p:nvPr/>
        </p:nvSpPr>
        <p:spPr>
          <a:xfrm>
            <a:off x="3621405" y="3442970"/>
            <a:ext cx="127000" cy="1470660"/>
          </a:xfrm>
          <a:prstGeom prst="downArrow">
            <a:avLst>
              <a:gd name="adj1" fmla="val 50000"/>
              <a:gd name="adj2" fmla="val 245652"/>
            </a:avLst>
          </a:prstGeom>
          <a:solidFill>
            <a:srgbClr val="000080">
              <a:alpha val="100000"/>
            </a:srgbClr>
          </a:solidFill>
          <a:ln w="9525" cap="flat" cmpd="sng">
            <a:solidFill>
              <a:schemeClr val="tx1"/>
            </a:solidFill>
            <a:prstDash val="solid"/>
            <a:miter/>
            <a:headEnd type="none" w="med" len="med"/>
            <a:tailEnd type="none" w="med" len="med"/>
          </a:ln>
        </p:spPr>
        <p:txBody>
          <a:bodyPr/>
          <a:p>
            <a:endParaRPr lang="zh-CN" altLang="en-US" sz="100"/>
          </a:p>
        </p:txBody>
      </p:sp>
      <p:sp>
        <p:nvSpPr>
          <p:cNvPr id="10281" name="右箭头 10280"/>
          <p:cNvSpPr/>
          <p:nvPr/>
        </p:nvSpPr>
        <p:spPr>
          <a:xfrm>
            <a:off x="3663791" y="3416935"/>
            <a:ext cx="342900" cy="98822"/>
          </a:xfrm>
          <a:prstGeom prst="rightArrow">
            <a:avLst>
              <a:gd name="adj1" fmla="val 50000"/>
              <a:gd name="adj2" fmla="val 86746"/>
            </a:avLst>
          </a:prstGeom>
          <a:solidFill>
            <a:srgbClr val="000080">
              <a:alpha val="100000"/>
            </a:srgbClr>
          </a:solidFill>
          <a:ln w="9525" cap="flat" cmpd="sng">
            <a:solidFill>
              <a:schemeClr val="tx1"/>
            </a:solidFill>
            <a:prstDash val="solid"/>
            <a:miter/>
            <a:headEnd type="none" w="med" len="med"/>
            <a:tailEnd type="none" w="med" len="med"/>
          </a:ln>
        </p:spPr>
        <p:txBody>
          <a:bodyPr/>
          <a:p>
            <a:endParaRPr lang="zh-CN" altLang="en-US" sz="100"/>
          </a:p>
        </p:txBody>
      </p:sp>
      <p:sp>
        <p:nvSpPr>
          <p:cNvPr id="10282" name="左箭头 10281"/>
          <p:cNvSpPr/>
          <p:nvPr/>
        </p:nvSpPr>
        <p:spPr>
          <a:xfrm>
            <a:off x="3677761" y="4012406"/>
            <a:ext cx="328613" cy="98822"/>
          </a:xfrm>
          <a:prstGeom prst="leftArrow">
            <a:avLst>
              <a:gd name="adj1" fmla="val 50000"/>
              <a:gd name="adj2" fmla="val 83132"/>
            </a:avLst>
          </a:prstGeom>
          <a:solidFill>
            <a:srgbClr val="000080">
              <a:alpha val="100000"/>
            </a:srgbClr>
          </a:solidFill>
          <a:ln w="9525" cap="flat" cmpd="sng">
            <a:solidFill>
              <a:schemeClr val="tx1"/>
            </a:solidFill>
            <a:prstDash val="solid"/>
            <a:miter/>
            <a:headEnd type="none" w="med" len="med"/>
            <a:tailEnd type="none" w="med" len="med"/>
          </a:ln>
        </p:spPr>
        <p:txBody>
          <a:bodyPr/>
          <a:p>
            <a:endParaRPr lang="zh-CN" altLang="en-US" sz="100"/>
          </a:p>
        </p:txBody>
      </p:sp>
      <p:sp>
        <p:nvSpPr>
          <p:cNvPr id="10283" name="矩形 10282"/>
          <p:cNvSpPr/>
          <p:nvPr/>
        </p:nvSpPr>
        <p:spPr>
          <a:xfrm>
            <a:off x="5445998" y="4299347"/>
            <a:ext cx="922734" cy="241697"/>
          </a:xfrm>
          <a:prstGeom prst="rect">
            <a:avLst/>
          </a:prstGeom>
          <a:noFill/>
          <a:ln w="9525">
            <a:noFill/>
          </a:ln>
        </p:spPr>
        <p:txBody>
          <a:bodyPr wrap="none" lIns="67627" tIns="35242" rIns="67627" bIns="35242" anchor="ctr"/>
          <a:p>
            <a:pPr lvl="0" algn="ctr" eaLnBrk="0" latinLnBrk="0" hangingPunct="0"/>
            <a:r>
              <a:rPr lang="zh-CN" altLang="en-US" sz="1350" dirty="0">
                <a:solidFill>
                  <a:srgbClr val="FF0000"/>
                </a:solidFill>
                <a:latin typeface="Calibri" panose="020F0502020204030204" charset="0"/>
                <a:ea typeface="黑体" panose="02010609060101010101" charset="-122"/>
              </a:rPr>
              <a:t>网络信息平台</a:t>
            </a:r>
            <a:endParaRPr lang="zh-CN" altLang="en-US" sz="1350" dirty="0">
              <a:solidFill>
                <a:srgbClr val="FF0000"/>
              </a:solidFill>
              <a:latin typeface="Calibri" panose="020F0502020204030204" charset="0"/>
              <a:ea typeface="黑体" panose="02010609060101010101" charset="-122"/>
            </a:endParaRPr>
          </a:p>
        </p:txBody>
      </p:sp>
      <p:sp>
        <p:nvSpPr>
          <p:cNvPr id="10284" name="圆角矩形 10283"/>
          <p:cNvSpPr/>
          <p:nvPr/>
        </p:nvSpPr>
        <p:spPr>
          <a:xfrm flipV="1">
            <a:off x="8344535" y="4392295"/>
            <a:ext cx="1523365" cy="519430"/>
          </a:xfrm>
          <a:prstGeom prst="roundRect">
            <a:avLst>
              <a:gd name="adj" fmla="val 16667"/>
            </a:avLst>
          </a:prstGeom>
          <a:solidFill>
            <a:schemeClr val="accent1"/>
          </a:solidFill>
          <a:ln w="9525" cap="flat" cmpd="sng">
            <a:solidFill>
              <a:schemeClr val="tx1"/>
            </a:solidFill>
            <a:prstDash val="solid"/>
            <a:headEnd type="none" w="med" len="med"/>
            <a:tailEnd type="none" w="med" len="med"/>
          </a:ln>
        </p:spPr>
        <p:txBody>
          <a:bodyPr rot="10800000" wrap="none" anchor="ctr"/>
          <a:p>
            <a:pPr lvl="0" algn="ctr" eaLnBrk="0" latinLnBrk="0" hangingPunct="0"/>
            <a:r>
              <a:rPr lang="zh-CN" altLang="en-US" sz="1350" dirty="0">
                <a:solidFill>
                  <a:schemeClr val="tx1"/>
                </a:solidFill>
                <a:latin typeface="Calibri" panose="020F0502020204030204" charset="0"/>
                <a:ea typeface="黑体" panose="02010609060101010101" charset="-122"/>
              </a:rPr>
              <a:t>了解情况</a:t>
            </a:r>
            <a:endParaRPr lang="zh-CN" altLang="en-US" sz="1350" dirty="0">
              <a:solidFill>
                <a:schemeClr val="tx1"/>
              </a:solidFill>
              <a:latin typeface="Calibri" panose="020F0502020204030204" charset="0"/>
              <a:ea typeface="黑体" panose="02010609060101010101" charset="-122"/>
            </a:endParaRPr>
          </a:p>
          <a:p>
            <a:pPr lvl="0" algn="ctr" eaLnBrk="0" latinLnBrk="0" hangingPunct="0"/>
            <a:r>
              <a:rPr lang="zh-CN" altLang="en-US" sz="1350" dirty="0">
                <a:solidFill>
                  <a:schemeClr val="tx1"/>
                </a:solidFill>
                <a:latin typeface="Calibri" panose="020F0502020204030204" charset="0"/>
                <a:ea typeface="黑体" panose="02010609060101010101" charset="-122"/>
              </a:rPr>
              <a:t>配合工作</a:t>
            </a:r>
            <a:endParaRPr lang="zh-CN" altLang="en-US" sz="1350" dirty="0">
              <a:solidFill>
                <a:schemeClr val="tx1"/>
              </a:solidFill>
              <a:latin typeface="Calibri" panose="020F0502020204030204" charset="0"/>
              <a:ea typeface="黑体" panose="02010609060101010101" charset="-122"/>
            </a:endParaRPr>
          </a:p>
        </p:txBody>
      </p:sp>
      <p:sp>
        <p:nvSpPr>
          <p:cNvPr id="2" name="文本框 1"/>
          <p:cNvSpPr txBox="1"/>
          <p:nvPr/>
        </p:nvSpPr>
        <p:spPr>
          <a:xfrm>
            <a:off x="2379980" y="969010"/>
            <a:ext cx="7549515" cy="583565"/>
          </a:xfrm>
          <a:prstGeom prst="rect">
            <a:avLst/>
          </a:prstGeom>
          <a:noFill/>
        </p:spPr>
        <p:txBody>
          <a:bodyPr wrap="square" rtlCol="0" anchor="t">
            <a:spAutoFit/>
          </a:bodyPr>
          <a:p>
            <a:r>
              <a:rPr lang="zh-CN" altLang="en-US" sz="3200">
                <a:solidFill>
                  <a:schemeClr val="accent1">
                    <a:lumMod val="50000"/>
                  </a:schemeClr>
                </a:solidFill>
                <a:latin typeface="楷体" panose="02010609060101010101" charset="-122"/>
                <a:ea typeface="楷体" panose="02010609060101010101" charset="-122"/>
                <a:sym typeface="+mn-ea"/>
              </a:rPr>
              <a:t>公寓管理与分院工作联动机制</a:t>
            </a:r>
            <a:endParaRPr lang="zh-CN" altLang="en-US" sz="2000">
              <a:solidFill>
                <a:schemeClr val="accent1">
                  <a:lumMod val="50000"/>
                </a:schemeClr>
              </a:solidFill>
              <a:latin typeface="楷体" panose="02010609060101010101" charset="-122"/>
              <a:ea typeface="楷体" panose="02010609060101010101" charset="-122"/>
              <a:sym typeface="+mn-ea"/>
            </a:endParaRPr>
          </a:p>
        </p:txBody>
      </p:sp>
      <p:sp>
        <p:nvSpPr>
          <p:cNvPr id="4" name="矩形 3"/>
          <p:cNvSpPr/>
          <p:nvPr/>
        </p:nvSpPr>
        <p:spPr>
          <a:xfrm>
            <a:off x="4722495" y="2033905"/>
            <a:ext cx="2466340" cy="14871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r>
              <a:rPr lang="zh-CN" altLang="en-US" sz="2400">
                <a:solidFill>
                  <a:srgbClr val="FF0000"/>
                </a:solidFill>
                <a:latin typeface="黑体" panose="02010609060101010101" charset="-122"/>
                <a:ea typeface="黑体" panose="02010609060101010101" charset="-122"/>
              </a:rPr>
              <a:t>党员作用发挥</a:t>
            </a:r>
            <a:endParaRPr lang="zh-CN" altLang="en-US" sz="2400">
              <a:solidFill>
                <a:srgbClr val="FF0000"/>
              </a:solidFill>
              <a:latin typeface="黑体" panose="02010609060101010101" charset="-122"/>
              <a:ea typeface="黑体" panose="02010609060101010101" charset="-122"/>
            </a:endParaRPr>
          </a:p>
          <a:p>
            <a:pPr algn="ctr"/>
            <a:r>
              <a:rPr lang="zh-CN" altLang="en-US" sz="2400">
                <a:solidFill>
                  <a:srgbClr val="FF0000"/>
                </a:solidFill>
                <a:latin typeface="黑体" panose="02010609060101010101" charset="-122"/>
                <a:ea typeface="黑体" panose="02010609060101010101" charset="-122"/>
              </a:rPr>
              <a:t>积极分子考察</a:t>
            </a:r>
            <a:endParaRPr lang="zh-CN" altLang="en-US" sz="2400">
              <a:solidFill>
                <a:srgbClr val="FF0000"/>
              </a:solidFill>
              <a:latin typeface="黑体" panose="02010609060101010101" charset="-122"/>
              <a:ea typeface="黑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blinds(horizontal)">
                                      <p:cBhvr>
                                        <p:cTn id="7" dur="500"/>
                                        <p:tgtEl>
                                          <p:spTgt spid="1024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245"/>
                                        </p:tgtEl>
                                        <p:attrNameLst>
                                          <p:attrName>style.visibility</p:attrName>
                                        </p:attrNameLst>
                                      </p:cBhvr>
                                      <p:to>
                                        <p:strVal val="visible"/>
                                      </p:to>
                                    </p:set>
                                    <p:animEffect transition="in" filter="blinds(horizontal)">
                                      <p:cBhvr>
                                        <p:cTn id="12" dur="500"/>
                                        <p:tgtEl>
                                          <p:spTgt spid="1024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264"/>
                                        </p:tgtEl>
                                        <p:attrNameLst>
                                          <p:attrName>style.visibility</p:attrName>
                                        </p:attrNameLst>
                                      </p:cBhvr>
                                      <p:to>
                                        <p:strVal val="visible"/>
                                      </p:to>
                                    </p:set>
                                    <p:animEffect transition="in" filter="blinds(horizontal)">
                                      <p:cBhvr>
                                        <p:cTn id="17" dur="500"/>
                                        <p:tgtEl>
                                          <p:spTgt spid="10264"/>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0249"/>
                                        </p:tgtEl>
                                        <p:attrNameLst>
                                          <p:attrName>style.visibility</p:attrName>
                                        </p:attrNameLst>
                                      </p:cBhvr>
                                      <p:to>
                                        <p:strVal val="visible"/>
                                      </p:to>
                                    </p:set>
                                    <p:animEffect transition="in" filter="blinds(horizontal)">
                                      <p:cBhvr>
                                        <p:cTn id="20" dur="500"/>
                                        <p:tgtEl>
                                          <p:spTgt spid="10249"/>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0265"/>
                                        </p:tgtEl>
                                        <p:attrNameLst>
                                          <p:attrName>style.visibility</p:attrName>
                                        </p:attrNameLst>
                                      </p:cBhvr>
                                      <p:to>
                                        <p:strVal val="visible"/>
                                      </p:to>
                                    </p:set>
                                    <p:animEffect transition="in" filter="blinds(horizontal)">
                                      <p:cBhvr>
                                        <p:cTn id="25" dur="500"/>
                                        <p:tgtEl>
                                          <p:spTgt spid="1026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0250"/>
                                        </p:tgtEl>
                                        <p:attrNameLst>
                                          <p:attrName>style.visibility</p:attrName>
                                        </p:attrNameLst>
                                      </p:cBhvr>
                                      <p:to>
                                        <p:strVal val="visible"/>
                                      </p:to>
                                    </p:set>
                                    <p:animEffect transition="in" filter="blinds(horizontal)">
                                      <p:cBhvr>
                                        <p:cTn id="28" dur="500"/>
                                        <p:tgtEl>
                                          <p:spTgt spid="10250"/>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267"/>
                                        </p:tgtEl>
                                        <p:attrNameLst>
                                          <p:attrName>style.visibility</p:attrName>
                                        </p:attrNameLst>
                                      </p:cBhvr>
                                      <p:to>
                                        <p:strVal val="visible"/>
                                      </p:to>
                                    </p:set>
                                    <p:animEffect transition="in" filter="blinds(horizontal)">
                                      <p:cBhvr>
                                        <p:cTn id="33" dur="500"/>
                                        <p:tgtEl>
                                          <p:spTgt spid="10267"/>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0252"/>
                                        </p:tgtEl>
                                        <p:attrNameLst>
                                          <p:attrName>style.visibility</p:attrName>
                                        </p:attrNameLst>
                                      </p:cBhvr>
                                      <p:to>
                                        <p:strVal val="visible"/>
                                      </p:to>
                                    </p:set>
                                    <p:animEffect transition="in" filter="blinds(horizontal)">
                                      <p:cBhvr>
                                        <p:cTn id="36" dur="500"/>
                                        <p:tgtEl>
                                          <p:spTgt spid="10252"/>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0268"/>
                                        </p:tgtEl>
                                        <p:attrNameLst>
                                          <p:attrName>style.visibility</p:attrName>
                                        </p:attrNameLst>
                                      </p:cBhvr>
                                      <p:to>
                                        <p:strVal val="visible"/>
                                      </p:to>
                                    </p:set>
                                    <p:animEffect transition="in" filter="blinds(horizontal)">
                                      <p:cBhvr>
                                        <p:cTn id="41" dur="500"/>
                                        <p:tgtEl>
                                          <p:spTgt spid="10268"/>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0253"/>
                                        </p:tgtEl>
                                        <p:attrNameLst>
                                          <p:attrName>style.visibility</p:attrName>
                                        </p:attrNameLst>
                                      </p:cBhvr>
                                      <p:to>
                                        <p:strVal val="visible"/>
                                      </p:to>
                                    </p:set>
                                    <p:animEffect transition="in" filter="blinds(horizontal)">
                                      <p:cBhvr>
                                        <p:cTn id="44" dur="500"/>
                                        <p:tgtEl>
                                          <p:spTgt spid="10253"/>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10261"/>
                                        </p:tgtEl>
                                        <p:attrNameLst>
                                          <p:attrName>style.visibility</p:attrName>
                                        </p:attrNameLst>
                                      </p:cBhvr>
                                      <p:to>
                                        <p:strVal val="visible"/>
                                      </p:to>
                                    </p:set>
                                    <p:animEffect transition="in" filter="blinds(horizontal)">
                                      <p:cBhvr>
                                        <p:cTn id="49" dur="500"/>
                                        <p:tgtEl>
                                          <p:spTgt spid="10261"/>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10269"/>
                                        </p:tgtEl>
                                        <p:attrNameLst>
                                          <p:attrName>style.visibility</p:attrName>
                                        </p:attrNameLst>
                                      </p:cBhvr>
                                      <p:to>
                                        <p:strVal val="visible"/>
                                      </p:to>
                                    </p:set>
                                    <p:animEffect transition="in" filter="blinds(horizontal)">
                                      <p:cBhvr>
                                        <p:cTn id="52" dur="500"/>
                                        <p:tgtEl>
                                          <p:spTgt spid="10269"/>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0270"/>
                                        </p:tgtEl>
                                        <p:attrNameLst>
                                          <p:attrName>style.visibility</p:attrName>
                                        </p:attrNameLst>
                                      </p:cBhvr>
                                      <p:to>
                                        <p:strVal val="visible"/>
                                      </p:to>
                                    </p:set>
                                    <p:animEffect transition="in" filter="blinds(horizontal)">
                                      <p:cBhvr>
                                        <p:cTn id="57" dur="500"/>
                                        <p:tgtEl>
                                          <p:spTgt spid="10270"/>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0283"/>
                                        </p:tgtEl>
                                        <p:attrNameLst>
                                          <p:attrName>style.visibility</p:attrName>
                                        </p:attrNameLst>
                                      </p:cBhvr>
                                      <p:to>
                                        <p:strVal val="visible"/>
                                      </p:to>
                                    </p:set>
                                    <p:animEffect transition="in" filter="blinds(horizontal)">
                                      <p:cBhvr>
                                        <p:cTn id="62" dur="500"/>
                                        <p:tgtEl>
                                          <p:spTgt spid="10283"/>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10279"/>
                                        </p:tgtEl>
                                        <p:attrNameLst>
                                          <p:attrName>style.visibility</p:attrName>
                                        </p:attrNameLst>
                                      </p:cBhvr>
                                      <p:to>
                                        <p:strVal val="visible"/>
                                      </p:to>
                                    </p:set>
                                    <p:animEffect transition="in" filter="blinds(horizontal)">
                                      <p:cBhvr>
                                        <p:cTn id="65" dur="500"/>
                                        <p:tgtEl>
                                          <p:spTgt spid="10279"/>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nodeType="clickEffect">
                                  <p:stCondLst>
                                    <p:cond delay="0"/>
                                  </p:stCondLst>
                                  <p:childTnLst>
                                    <p:set>
                                      <p:cBhvr>
                                        <p:cTn id="69" dur="1" fill="hold">
                                          <p:stCondLst>
                                            <p:cond delay="0"/>
                                          </p:stCondLst>
                                        </p:cTn>
                                        <p:tgtEl>
                                          <p:spTgt spid="10258"/>
                                        </p:tgtEl>
                                        <p:attrNameLst>
                                          <p:attrName>style.visibility</p:attrName>
                                        </p:attrNameLst>
                                      </p:cBhvr>
                                      <p:to>
                                        <p:strVal val="visible"/>
                                      </p:to>
                                    </p:set>
                                    <p:animEffect transition="in" filter="blinds(horizontal)">
                                      <p:cBhvr>
                                        <p:cTn id="70" dur="500"/>
                                        <p:tgtEl>
                                          <p:spTgt spid="10258"/>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10271"/>
                                        </p:tgtEl>
                                        <p:attrNameLst>
                                          <p:attrName>style.visibility</p:attrName>
                                        </p:attrNameLst>
                                      </p:cBhvr>
                                      <p:to>
                                        <p:strVal val="visible"/>
                                      </p:to>
                                    </p:set>
                                    <p:animEffect transition="in" filter="blinds(horizontal)">
                                      <p:cBhvr>
                                        <p:cTn id="73" dur="500"/>
                                        <p:tgtEl>
                                          <p:spTgt spid="10271"/>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10274"/>
                                        </p:tgtEl>
                                        <p:attrNameLst>
                                          <p:attrName>style.visibility</p:attrName>
                                        </p:attrNameLst>
                                      </p:cBhvr>
                                      <p:to>
                                        <p:strVal val="visible"/>
                                      </p:to>
                                    </p:set>
                                    <p:animEffect transition="in" filter="blinds(horizontal)">
                                      <p:cBhvr>
                                        <p:cTn id="76" dur="500"/>
                                        <p:tgtEl>
                                          <p:spTgt spid="10274"/>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10273"/>
                                        </p:tgtEl>
                                        <p:attrNameLst>
                                          <p:attrName>style.visibility</p:attrName>
                                        </p:attrNameLst>
                                      </p:cBhvr>
                                      <p:to>
                                        <p:strVal val="visible"/>
                                      </p:to>
                                    </p:set>
                                    <p:animEffect transition="in" filter="blinds(horizontal)">
                                      <p:cBhvr>
                                        <p:cTn id="79" dur="500"/>
                                        <p:tgtEl>
                                          <p:spTgt spid="10273"/>
                                        </p:tgtEl>
                                      </p:cBhvr>
                                    </p:animEffect>
                                  </p:childTnLst>
                                </p:cTn>
                              </p:par>
                            </p:childTnLst>
                          </p:cTn>
                        </p:par>
                      </p:childTnLst>
                    </p:cTn>
                  </p:par>
                  <p:par>
                    <p:cTn id="80" fill="hold">
                      <p:stCondLst>
                        <p:cond delay="indefinite"/>
                      </p:stCondLst>
                      <p:childTnLst>
                        <p:par>
                          <p:cTn id="81" fill="hold">
                            <p:stCondLst>
                              <p:cond delay="0"/>
                            </p:stCondLst>
                            <p:childTnLst>
                              <p:par>
                                <p:cTn id="82" presetID="3" presetClass="entr" presetSubtype="10" fill="hold" grpId="0" nodeType="clickEffect">
                                  <p:stCondLst>
                                    <p:cond delay="0"/>
                                  </p:stCondLst>
                                  <p:childTnLst>
                                    <p:set>
                                      <p:cBhvr>
                                        <p:cTn id="83" dur="1" fill="hold">
                                          <p:stCondLst>
                                            <p:cond delay="0"/>
                                          </p:stCondLst>
                                        </p:cTn>
                                        <p:tgtEl>
                                          <p:spTgt spid="10277"/>
                                        </p:tgtEl>
                                        <p:attrNameLst>
                                          <p:attrName>style.visibility</p:attrName>
                                        </p:attrNameLst>
                                      </p:cBhvr>
                                      <p:to>
                                        <p:strVal val="visible"/>
                                      </p:to>
                                    </p:set>
                                    <p:animEffect transition="in" filter="blinds(horizontal)">
                                      <p:cBhvr>
                                        <p:cTn id="84" dur="500"/>
                                        <p:tgtEl>
                                          <p:spTgt spid="10277"/>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10272"/>
                                        </p:tgtEl>
                                        <p:attrNameLst>
                                          <p:attrName>style.visibility</p:attrName>
                                        </p:attrNameLst>
                                      </p:cBhvr>
                                      <p:to>
                                        <p:strVal val="visible"/>
                                      </p:to>
                                    </p:set>
                                    <p:animEffect transition="in" filter="blinds(horizontal)">
                                      <p:cBhvr>
                                        <p:cTn id="87" dur="500"/>
                                        <p:tgtEl>
                                          <p:spTgt spid="10272"/>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10275"/>
                                        </p:tgtEl>
                                        <p:attrNameLst>
                                          <p:attrName>style.visibility</p:attrName>
                                        </p:attrNameLst>
                                      </p:cBhvr>
                                      <p:to>
                                        <p:strVal val="visible"/>
                                      </p:to>
                                    </p:set>
                                    <p:animEffect transition="in" filter="blinds(horizontal)">
                                      <p:cBhvr>
                                        <p:cTn id="92" dur="500"/>
                                        <p:tgtEl>
                                          <p:spTgt spid="10275"/>
                                        </p:tgtEl>
                                      </p:cBhvr>
                                    </p:animEffect>
                                  </p:childTnLst>
                                </p:cTn>
                              </p:par>
                              <p:par>
                                <p:cTn id="93" presetID="3" presetClass="entr" presetSubtype="10" fill="hold" grpId="0" nodeType="withEffect">
                                  <p:stCondLst>
                                    <p:cond delay="0"/>
                                  </p:stCondLst>
                                  <p:childTnLst>
                                    <p:set>
                                      <p:cBhvr>
                                        <p:cTn id="94" dur="1" fill="hold">
                                          <p:stCondLst>
                                            <p:cond delay="0"/>
                                          </p:stCondLst>
                                        </p:cTn>
                                        <p:tgtEl>
                                          <p:spTgt spid="10276"/>
                                        </p:tgtEl>
                                        <p:attrNameLst>
                                          <p:attrName>style.visibility</p:attrName>
                                        </p:attrNameLst>
                                      </p:cBhvr>
                                      <p:to>
                                        <p:strVal val="visible"/>
                                      </p:to>
                                    </p:set>
                                    <p:animEffect transition="in" filter="blinds(horizontal)">
                                      <p:cBhvr>
                                        <p:cTn id="95" dur="500"/>
                                        <p:tgtEl>
                                          <p:spTgt spid="10276"/>
                                        </p:tgtEl>
                                      </p:cBhvr>
                                    </p:animEffect>
                                  </p:childTnLst>
                                </p:cTn>
                              </p:par>
                            </p:childTnLst>
                          </p:cTn>
                        </p:par>
                      </p:childTnLst>
                    </p:cTn>
                  </p:par>
                  <p:par>
                    <p:cTn id="96" fill="hold">
                      <p:stCondLst>
                        <p:cond delay="indefinite"/>
                      </p:stCondLst>
                      <p:childTnLst>
                        <p:par>
                          <p:cTn id="97" fill="hold">
                            <p:stCondLst>
                              <p:cond delay="0"/>
                            </p:stCondLst>
                            <p:childTnLst>
                              <p:par>
                                <p:cTn id="98" presetID="3" presetClass="entr" presetSubtype="10" fill="hold" grpId="0" nodeType="clickEffect">
                                  <p:stCondLst>
                                    <p:cond delay="0"/>
                                  </p:stCondLst>
                                  <p:childTnLst>
                                    <p:set>
                                      <p:cBhvr>
                                        <p:cTn id="99" dur="1" fill="hold">
                                          <p:stCondLst>
                                            <p:cond delay="0"/>
                                          </p:stCondLst>
                                        </p:cTn>
                                        <p:tgtEl>
                                          <p:spTgt spid="10278"/>
                                        </p:tgtEl>
                                        <p:attrNameLst>
                                          <p:attrName>style.visibility</p:attrName>
                                        </p:attrNameLst>
                                      </p:cBhvr>
                                      <p:to>
                                        <p:strVal val="visible"/>
                                      </p:to>
                                    </p:set>
                                    <p:animEffect transition="in" filter="blinds(horizontal)">
                                      <p:cBhvr>
                                        <p:cTn id="100" dur="500"/>
                                        <p:tgtEl>
                                          <p:spTgt spid="10278"/>
                                        </p:tgtEl>
                                      </p:cBhvr>
                                    </p:animEffect>
                                  </p:childTnLst>
                                </p:cTn>
                              </p:par>
                            </p:childTnLst>
                          </p:cTn>
                        </p:par>
                      </p:childTnLst>
                    </p:cTn>
                  </p:par>
                  <p:par>
                    <p:cTn id="101" fill="hold">
                      <p:stCondLst>
                        <p:cond delay="indefinite"/>
                      </p:stCondLst>
                      <p:childTnLst>
                        <p:par>
                          <p:cTn id="102" fill="hold">
                            <p:stCondLst>
                              <p:cond delay="0"/>
                            </p:stCondLst>
                            <p:childTnLst>
                              <p:par>
                                <p:cTn id="103" presetID="3" presetClass="entr" presetSubtype="10" fill="hold" grpId="0" nodeType="clickEffect">
                                  <p:stCondLst>
                                    <p:cond delay="0"/>
                                  </p:stCondLst>
                                  <p:childTnLst>
                                    <p:set>
                                      <p:cBhvr>
                                        <p:cTn id="104" dur="1" fill="hold">
                                          <p:stCondLst>
                                            <p:cond delay="0"/>
                                          </p:stCondLst>
                                        </p:cTn>
                                        <p:tgtEl>
                                          <p:spTgt spid="10282"/>
                                        </p:tgtEl>
                                        <p:attrNameLst>
                                          <p:attrName>style.visibility</p:attrName>
                                        </p:attrNameLst>
                                      </p:cBhvr>
                                      <p:to>
                                        <p:strVal val="visible"/>
                                      </p:to>
                                    </p:set>
                                    <p:animEffect transition="in" filter="blinds(horizontal)">
                                      <p:cBhvr>
                                        <p:cTn id="105" dur="500"/>
                                        <p:tgtEl>
                                          <p:spTgt spid="10282"/>
                                        </p:tgtEl>
                                      </p:cBhvr>
                                    </p:animEffect>
                                  </p:childTnLst>
                                </p:cTn>
                              </p:par>
                              <p:par>
                                <p:cTn id="106" presetID="3" presetClass="entr" presetSubtype="10" fill="hold" grpId="0" nodeType="withEffect">
                                  <p:stCondLst>
                                    <p:cond delay="0"/>
                                  </p:stCondLst>
                                  <p:childTnLst>
                                    <p:set>
                                      <p:cBhvr>
                                        <p:cTn id="107" dur="1" fill="hold">
                                          <p:stCondLst>
                                            <p:cond delay="0"/>
                                          </p:stCondLst>
                                        </p:cTn>
                                        <p:tgtEl>
                                          <p:spTgt spid="10280"/>
                                        </p:tgtEl>
                                        <p:attrNameLst>
                                          <p:attrName>style.visibility</p:attrName>
                                        </p:attrNameLst>
                                      </p:cBhvr>
                                      <p:to>
                                        <p:strVal val="visible"/>
                                      </p:to>
                                    </p:set>
                                    <p:animEffect transition="in" filter="blinds(horizontal)">
                                      <p:cBhvr>
                                        <p:cTn id="108" dur="500"/>
                                        <p:tgtEl>
                                          <p:spTgt spid="10280"/>
                                        </p:tgtEl>
                                      </p:cBhvr>
                                    </p:animEffect>
                                  </p:childTnLst>
                                </p:cTn>
                              </p:par>
                              <p:par>
                                <p:cTn id="109" presetID="3" presetClass="entr" presetSubtype="10" fill="hold" grpId="0" nodeType="withEffect">
                                  <p:stCondLst>
                                    <p:cond delay="0"/>
                                  </p:stCondLst>
                                  <p:childTnLst>
                                    <p:set>
                                      <p:cBhvr>
                                        <p:cTn id="110" dur="1" fill="hold">
                                          <p:stCondLst>
                                            <p:cond delay="0"/>
                                          </p:stCondLst>
                                        </p:cTn>
                                        <p:tgtEl>
                                          <p:spTgt spid="10281"/>
                                        </p:tgtEl>
                                        <p:attrNameLst>
                                          <p:attrName>style.visibility</p:attrName>
                                        </p:attrNameLst>
                                      </p:cBhvr>
                                      <p:to>
                                        <p:strVal val="visible"/>
                                      </p:to>
                                    </p:set>
                                    <p:animEffect transition="in" filter="blinds(horizontal)">
                                      <p:cBhvr>
                                        <p:cTn id="111" dur="500"/>
                                        <p:tgtEl>
                                          <p:spTgt spid="10281"/>
                                        </p:tgtEl>
                                      </p:cBhvr>
                                    </p:animEffect>
                                  </p:childTnLst>
                                </p:cTn>
                              </p:par>
                            </p:childTnLst>
                          </p:cTn>
                        </p:par>
                      </p:childTnLst>
                    </p:cTn>
                  </p:par>
                  <p:par>
                    <p:cTn id="112" fill="hold">
                      <p:stCondLst>
                        <p:cond delay="indefinite"/>
                      </p:stCondLst>
                      <p:childTnLst>
                        <p:par>
                          <p:cTn id="113" fill="hold">
                            <p:stCondLst>
                              <p:cond delay="0"/>
                            </p:stCondLst>
                            <p:childTnLst>
                              <p:par>
                                <p:cTn id="114" presetID="3" presetClass="entr" presetSubtype="10" fill="hold" grpId="0" nodeType="clickEffect">
                                  <p:stCondLst>
                                    <p:cond delay="0"/>
                                  </p:stCondLst>
                                  <p:childTnLst>
                                    <p:set>
                                      <p:cBhvr>
                                        <p:cTn id="115" dur="1" fill="hold">
                                          <p:stCondLst>
                                            <p:cond delay="0"/>
                                          </p:stCondLst>
                                        </p:cTn>
                                        <p:tgtEl>
                                          <p:spTgt spid="10284"/>
                                        </p:tgtEl>
                                        <p:attrNameLst>
                                          <p:attrName>style.visibility</p:attrName>
                                        </p:attrNameLst>
                                      </p:cBhvr>
                                      <p:to>
                                        <p:strVal val="visible"/>
                                      </p:to>
                                    </p:set>
                                    <p:animEffect transition="in" filter="blinds(horizontal)">
                                      <p:cBhvr>
                                        <p:cTn id="116" dur="500"/>
                                        <p:tgtEl>
                                          <p:spTgt spid="10284"/>
                                        </p:tgtEl>
                                      </p:cBhvr>
                                    </p:animEffect>
                                  </p:childTnLst>
                                </p:cTn>
                              </p:par>
                              <p:par>
                                <p:cTn id="117" presetID="3" presetClass="entr" presetSubtype="10" fill="hold" nodeType="withEffect">
                                  <p:stCondLst>
                                    <p:cond delay="0"/>
                                  </p:stCondLst>
                                  <p:childTnLst>
                                    <p:set>
                                      <p:cBhvr>
                                        <p:cTn id="118" dur="1" fill="hold">
                                          <p:stCondLst>
                                            <p:cond delay="0"/>
                                          </p:stCondLst>
                                        </p:cTn>
                                        <p:tgtEl>
                                          <p:spTgt spid="10260"/>
                                        </p:tgtEl>
                                        <p:attrNameLst>
                                          <p:attrName>style.visibility</p:attrName>
                                        </p:attrNameLst>
                                      </p:cBhvr>
                                      <p:to>
                                        <p:strVal val="visible"/>
                                      </p:to>
                                    </p:set>
                                    <p:animEffect transition="in" filter="blinds(horizontal)">
                                      <p:cBhvr>
                                        <p:cTn id="119" dur="500"/>
                                        <p:tgtEl>
                                          <p:spTgt spid="10260"/>
                                        </p:tgtEl>
                                      </p:cBhvr>
                                    </p:animEffect>
                                  </p:childTnLst>
                                </p:cTn>
                              </p:par>
                            </p:childTnLst>
                          </p:cTn>
                        </p:par>
                      </p:childTnLst>
                    </p:cTn>
                  </p:par>
                  <p:par>
                    <p:cTn id="120" fill="hold">
                      <p:stCondLst>
                        <p:cond delay="indefinite"/>
                      </p:stCondLst>
                      <p:childTnLst>
                        <p:par>
                          <p:cTn id="121" fill="hold">
                            <p:stCondLst>
                              <p:cond delay="0"/>
                            </p:stCondLst>
                            <p:childTnLst>
                              <p:par>
                                <p:cTn id="122" presetID="3" presetClass="entr" presetSubtype="10" fill="hold" nodeType="clickEffect">
                                  <p:stCondLst>
                                    <p:cond delay="0"/>
                                  </p:stCondLst>
                                  <p:childTnLst>
                                    <p:set>
                                      <p:cBhvr>
                                        <p:cTn id="123" dur="1" fill="hold">
                                          <p:stCondLst>
                                            <p:cond delay="0"/>
                                          </p:stCondLst>
                                        </p:cTn>
                                        <p:tgtEl>
                                          <p:spTgt spid="10256"/>
                                        </p:tgtEl>
                                        <p:attrNameLst>
                                          <p:attrName>style.visibility</p:attrName>
                                        </p:attrNameLst>
                                      </p:cBhvr>
                                      <p:to>
                                        <p:strVal val="visible"/>
                                      </p:to>
                                    </p:set>
                                    <p:animEffect transition="in" filter="blinds(horizontal)">
                                      <p:cBhvr>
                                        <p:cTn id="124" dur="500"/>
                                        <p:tgtEl>
                                          <p:spTgt spid="10256"/>
                                        </p:tgtEl>
                                      </p:cBhvr>
                                    </p:animEffect>
                                  </p:childTnLst>
                                </p:cTn>
                              </p:par>
                              <p:par>
                                <p:cTn id="125" presetID="3" presetClass="entr" presetSubtype="10" fill="hold" grpId="0" nodeType="withEffect">
                                  <p:stCondLst>
                                    <p:cond delay="0"/>
                                  </p:stCondLst>
                                  <p:childTnLst>
                                    <p:set>
                                      <p:cBhvr>
                                        <p:cTn id="126" dur="1" fill="hold">
                                          <p:stCondLst>
                                            <p:cond delay="0"/>
                                          </p:stCondLst>
                                        </p:cTn>
                                        <p:tgtEl>
                                          <p:spTgt spid="10257"/>
                                        </p:tgtEl>
                                        <p:attrNameLst>
                                          <p:attrName>style.visibility</p:attrName>
                                        </p:attrNameLst>
                                      </p:cBhvr>
                                      <p:to>
                                        <p:strVal val="visible"/>
                                      </p:to>
                                    </p:set>
                                    <p:animEffect transition="in" filter="blinds(horizontal)">
                                      <p:cBhvr>
                                        <p:cTn id="127" dur="500"/>
                                        <p:tgtEl>
                                          <p:spTgt spid="10257"/>
                                        </p:tgtEl>
                                      </p:cBhvr>
                                    </p:animEffect>
                                  </p:childTnLst>
                                </p:cTn>
                              </p:par>
                            </p:childTnLst>
                          </p:cTn>
                        </p:par>
                      </p:childTnLst>
                    </p:cTn>
                  </p:par>
                  <p:par>
                    <p:cTn id="128" fill="hold">
                      <p:stCondLst>
                        <p:cond delay="indefinite"/>
                      </p:stCondLst>
                      <p:childTnLst>
                        <p:par>
                          <p:cTn id="129" fill="hold">
                            <p:stCondLst>
                              <p:cond delay="0"/>
                            </p:stCondLst>
                            <p:childTnLst>
                              <p:par>
                                <p:cTn id="130" presetID="3" presetClass="entr" presetSubtype="10" fill="hold" grpId="0" nodeType="clickEffect">
                                  <p:stCondLst>
                                    <p:cond delay="0"/>
                                  </p:stCondLst>
                                  <p:childTnLst>
                                    <p:set>
                                      <p:cBhvr>
                                        <p:cTn id="131" dur="1" fill="hold">
                                          <p:stCondLst>
                                            <p:cond delay="0"/>
                                          </p:stCondLst>
                                        </p:cTn>
                                        <p:tgtEl>
                                          <p:spTgt spid="10262"/>
                                        </p:tgtEl>
                                        <p:attrNameLst>
                                          <p:attrName>style.visibility</p:attrName>
                                        </p:attrNameLst>
                                      </p:cBhvr>
                                      <p:to>
                                        <p:strVal val="visible"/>
                                      </p:to>
                                    </p:set>
                                    <p:animEffect transition="in" filter="blinds(horizontal)">
                                      <p:cBhvr>
                                        <p:cTn id="132" dur="500"/>
                                        <p:tgtEl>
                                          <p:spTgt spid="10262"/>
                                        </p:tgtEl>
                                      </p:cBhvr>
                                    </p:animEffect>
                                  </p:childTnLst>
                                </p:cTn>
                              </p:par>
                              <p:par>
                                <p:cTn id="133" presetID="3" presetClass="entr" presetSubtype="10" fill="hold" nodeType="withEffect">
                                  <p:stCondLst>
                                    <p:cond delay="0"/>
                                  </p:stCondLst>
                                  <p:childTnLst>
                                    <p:set>
                                      <p:cBhvr>
                                        <p:cTn id="134" dur="1" fill="hold">
                                          <p:stCondLst>
                                            <p:cond delay="0"/>
                                          </p:stCondLst>
                                        </p:cTn>
                                        <p:tgtEl>
                                          <p:spTgt spid="10259"/>
                                        </p:tgtEl>
                                        <p:attrNameLst>
                                          <p:attrName>style.visibility</p:attrName>
                                        </p:attrNameLst>
                                      </p:cBhvr>
                                      <p:to>
                                        <p:strVal val="visible"/>
                                      </p:to>
                                    </p:set>
                                    <p:animEffect transition="in" filter="blinds(horizontal)">
                                      <p:cBhvr>
                                        <p:cTn id="135" dur="500"/>
                                        <p:tgtEl>
                                          <p:spTgt spid="10259"/>
                                        </p:tgtEl>
                                      </p:cBhvr>
                                    </p:animEffect>
                                  </p:childTnLst>
                                </p:cTn>
                              </p:par>
                            </p:childTnLst>
                          </p:cTn>
                        </p:par>
                      </p:childTnLst>
                    </p:cTn>
                  </p:par>
                  <p:par>
                    <p:cTn id="136" fill="hold">
                      <p:stCondLst>
                        <p:cond delay="indefinite"/>
                      </p:stCondLst>
                      <p:childTnLst>
                        <p:par>
                          <p:cTn id="137" fill="hold">
                            <p:stCondLst>
                              <p:cond delay="0"/>
                            </p:stCondLst>
                            <p:childTnLst>
                              <p:par>
                                <p:cTn id="138" presetID="20" presetClass="entr" presetSubtype="0" fill="hold" grpId="0" nodeType="clickEffect">
                                  <p:stCondLst>
                                    <p:cond delay="0"/>
                                  </p:stCondLst>
                                  <p:childTnLst>
                                    <p:set>
                                      <p:cBhvr>
                                        <p:cTn id="139" dur="1" fill="hold">
                                          <p:stCondLst>
                                            <p:cond delay="0"/>
                                          </p:stCondLst>
                                        </p:cTn>
                                        <p:tgtEl>
                                          <p:spTgt spid="4"/>
                                        </p:tgtEl>
                                        <p:attrNameLst>
                                          <p:attrName>style.visibility</p:attrName>
                                        </p:attrNameLst>
                                      </p:cBhvr>
                                      <p:to>
                                        <p:strVal val="visible"/>
                                      </p:to>
                                    </p:set>
                                    <p:animEffect transition="in" filter="wedge">
                                      <p:cBhvr>
                                        <p:cTn id="14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bldLvl="0" animBg="1"/>
      <p:bldP spid="10245" grpId="0" bldLvl="0" animBg="1"/>
      <p:bldP spid="10264" grpId="0" bldLvl="0" animBg="1"/>
      <p:bldP spid="10249" grpId="0" bldLvl="0" animBg="1"/>
      <p:bldP spid="10265" grpId="0" bldLvl="0" animBg="1"/>
      <p:bldP spid="10250" grpId="0" bldLvl="0" animBg="1"/>
      <p:bldP spid="10267" grpId="0" bldLvl="0" animBg="1"/>
      <p:bldP spid="10252" grpId="0" bldLvl="0" animBg="1"/>
      <p:bldP spid="10268" grpId="0" bldLvl="0" animBg="1"/>
      <p:bldP spid="10253" grpId="0" bldLvl="0" animBg="1"/>
      <p:bldP spid="10269" grpId="0" bldLvl="0" animBg="1"/>
      <p:bldP spid="10270" grpId="0" bldLvl="0" animBg="1"/>
      <p:bldP spid="10283" grpId="0"/>
      <p:bldP spid="10279" grpId="0" bldLvl="0" animBg="1"/>
      <p:bldP spid="10271" grpId="0" bldLvl="0" animBg="1"/>
      <p:bldP spid="10274" grpId="0" bldLvl="0" animBg="1"/>
      <p:bldP spid="10273" grpId="0" bldLvl="0" animBg="1"/>
      <p:bldP spid="10277" grpId="0" bldLvl="0" animBg="1"/>
      <p:bldP spid="10272" grpId="0" bldLvl="0" animBg="1"/>
      <p:bldP spid="10275" grpId="0" bldLvl="0" animBg="1"/>
      <p:bldP spid="10276" grpId="0" bldLvl="0" animBg="1"/>
      <p:bldP spid="10278" grpId="0" bldLvl="0" animBg="1"/>
      <p:bldP spid="10282" grpId="0" bldLvl="0" animBg="1"/>
      <p:bldP spid="10280" grpId="0" bldLvl="0" animBg="1"/>
      <p:bldP spid="10281" grpId="0" bldLvl="0" animBg="1"/>
      <p:bldP spid="10284" grpId="0" bldLvl="0" animBg="1"/>
      <p:bldP spid="10257" grpId="0"/>
      <p:bldP spid="10262" grpId="0"/>
      <p:bldP spid="4"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pPr fontAlgn="auto"/>
            <a:endParaRPr lang="zh-CN" altLang="en-US" strike="noStrike" noProof="1"/>
          </a:p>
        </p:txBody>
      </p:sp>
      <p:sp>
        <p:nvSpPr>
          <p:cNvPr id="3" name="内容占位符 2"/>
          <p:cNvSpPr>
            <a:spLocks noGrp="1"/>
          </p:cNvSpPr>
          <p:nvPr>
            <p:ph idx="1"/>
          </p:nvPr>
        </p:nvSpPr>
        <p:spPr>
          <a:xfrm>
            <a:off x="592138" y="1108075"/>
            <a:ext cx="10012363" cy="4633913"/>
          </a:xfrm>
        </p:spPr>
        <p:txBody>
          <a:bodyPr/>
          <a:p>
            <a:pPr fontAlgn="auto"/>
            <a:r>
              <a:rPr lang="en-US" altLang="zh-CN" sz="2400" strike="noStrike" noProof="1">
                <a:solidFill>
                  <a:srgbClr val="C00000"/>
                </a:solidFill>
              </a:rPr>
              <a:t> </a:t>
            </a:r>
            <a:r>
              <a:rPr lang="en-US" altLang="zh-CN" sz="2400" strike="noStrike" noProof="1">
                <a:solidFill>
                  <a:schemeClr val="accent4"/>
                </a:solidFill>
              </a:rPr>
              <a:t>2</a:t>
            </a:r>
            <a:r>
              <a:rPr lang="zh-CN" altLang="en-US" sz="2400" strike="noStrike" noProof="1">
                <a:solidFill>
                  <a:schemeClr val="accent4"/>
                </a:solidFill>
              </a:rPr>
              <a:t>）加强教工党支部组织建设</a:t>
            </a:r>
            <a:endParaRPr lang="zh-CN" altLang="en-US" sz="2400" strike="noStrike" noProof="1">
              <a:solidFill>
                <a:schemeClr val="accent4"/>
              </a:solidFill>
            </a:endParaRPr>
          </a:p>
          <a:p>
            <a:pPr marL="635" indent="0" fontAlgn="auto">
              <a:buNone/>
            </a:pPr>
            <a:r>
              <a:rPr lang="en-US" altLang="zh-CN" sz="2400" strike="noStrike" noProof="1">
                <a:latin typeface="楷体" panose="02010609060101010101" charset="-122"/>
                <a:ea typeface="楷体" panose="02010609060101010101" charset="-122"/>
              </a:rPr>
              <a:t>   ---</a:t>
            </a:r>
            <a:r>
              <a:rPr lang="zh-CN" altLang="en-US" sz="2400" strike="noStrike" noProof="1">
                <a:latin typeface="楷体" panose="02010609060101010101" charset="-122"/>
                <a:ea typeface="楷体" panose="02010609060101010101" charset="-122"/>
              </a:rPr>
              <a:t>配强教工党支部书记，兼任行政副职，强化职能</a:t>
            </a:r>
            <a:endParaRPr lang="zh-CN" altLang="en-US" sz="2400" strike="noStrike" noProof="1">
              <a:latin typeface="楷体" panose="02010609060101010101" charset="-122"/>
              <a:ea typeface="楷体" panose="02010609060101010101" charset="-122"/>
            </a:endParaRPr>
          </a:p>
          <a:p>
            <a:pPr marL="635" indent="0" fontAlgn="auto">
              <a:buNone/>
            </a:pPr>
            <a:r>
              <a:rPr lang="en-US" altLang="zh-CN" sz="2400" strike="noStrike" noProof="1">
                <a:latin typeface="楷体" panose="02010609060101010101" charset="-122"/>
                <a:ea typeface="楷体" panose="02010609060101010101" charset="-122"/>
              </a:rPr>
              <a:t>   ---</a:t>
            </a:r>
            <a:r>
              <a:rPr lang="zh-CN" altLang="en-US" sz="2400" strike="noStrike" noProof="1">
                <a:latin typeface="楷体" panose="02010609060101010101" charset="-122"/>
                <a:ea typeface="楷体" panose="02010609060101010101" charset="-122"/>
              </a:rPr>
              <a:t>全面建立支部书记参与所在单位重要事件决策讨论</a:t>
            </a:r>
            <a:endParaRPr lang="zh-CN" altLang="en-US" sz="2400" strike="noStrike" noProof="1">
              <a:latin typeface="楷体" panose="02010609060101010101" charset="-122"/>
              <a:ea typeface="楷体" panose="02010609060101010101" charset="-122"/>
            </a:endParaRPr>
          </a:p>
          <a:p>
            <a:pPr marL="635" indent="0" fontAlgn="auto">
              <a:buNone/>
            </a:pPr>
            <a:r>
              <a:rPr lang="en-US" altLang="zh-CN" sz="2400" strike="noStrike" noProof="1">
                <a:latin typeface="楷体" panose="02010609060101010101" charset="-122"/>
                <a:ea typeface="楷体" panose="02010609060101010101" charset="-122"/>
              </a:rPr>
              <a:t>   ---</a:t>
            </a:r>
            <a:r>
              <a:rPr lang="zh-CN" altLang="en-US" sz="2400" strike="noStrike" noProof="1">
                <a:latin typeface="楷体" panose="02010609060101010101" charset="-122"/>
                <a:ea typeface="楷体" panose="02010609060101010101" charset="-122"/>
              </a:rPr>
              <a:t>教职工聘岗、升职、推荐干部事先需党支部鉴定，加盖支部印章</a:t>
            </a:r>
            <a:endParaRPr lang="zh-CN" altLang="en-US" sz="2400" strike="noStrike" noProof="1">
              <a:latin typeface="楷体" panose="02010609060101010101" charset="-122"/>
              <a:ea typeface="楷体" panose="02010609060101010101" charset="-122"/>
            </a:endParaRPr>
          </a:p>
          <a:p>
            <a:pPr marL="635" indent="0" fontAlgn="auto">
              <a:buNone/>
            </a:pPr>
            <a:r>
              <a:rPr lang="en-US" altLang="zh-CN" sz="2400" strike="noStrike" noProof="1">
                <a:latin typeface="楷体" panose="02010609060101010101" charset="-122"/>
                <a:ea typeface="楷体" panose="02010609060101010101" charset="-122"/>
              </a:rPr>
              <a:t>   ---</a:t>
            </a:r>
            <a:r>
              <a:rPr lang="zh-CN" altLang="en-US" sz="2400" strike="noStrike" noProof="1">
                <a:latin typeface="楷体" panose="02010609060101010101" charset="-122"/>
                <a:ea typeface="楷体" panose="02010609060101010101" charset="-122"/>
              </a:rPr>
              <a:t>积极探索</a:t>
            </a:r>
            <a:r>
              <a:rPr lang="en-US" altLang="zh-CN" sz="2400" strike="noStrike" noProof="1">
                <a:latin typeface="楷体" panose="02010609060101010101" charset="-122"/>
                <a:ea typeface="楷体" panose="02010609060101010101" charset="-122"/>
              </a:rPr>
              <a:t>“</a:t>
            </a:r>
            <a:r>
              <a:rPr lang="zh-CN" altLang="en-US" sz="2400" strike="noStrike" noProof="1">
                <a:latin typeface="楷体" panose="02010609060101010101" charset="-122"/>
                <a:ea typeface="楷体" panose="02010609060101010101" charset="-122"/>
              </a:rPr>
              <a:t>党建</a:t>
            </a:r>
            <a:r>
              <a:rPr lang="en-US" altLang="zh-CN" sz="2400" strike="noStrike" noProof="1">
                <a:latin typeface="楷体" panose="02010609060101010101" charset="-122"/>
                <a:ea typeface="楷体" panose="02010609060101010101" charset="-122"/>
              </a:rPr>
              <a:t>+”</a:t>
            </a:r>
            <a:r>
              <a:rPr lang="zh-CN" altLang="en-US" sz="2400" strike="noStrike" noProof="1">
                <a:latin typeface="楷体" panose="02010609060101010101" charset="-122"/>
                <a:ea typeface="楷体" panose="02010609060101010101" charset="-122"/>
              </a:rPr>
              <a:t>工作方式，推动党建融入中心工作</a:t>
            </a:r>
            <a:endParaRPr lang="zh-CN" altLang="en-US" sz="2400" strike="noStrike" noProof="1">
              <a:latin typeface="楷体" panose="02010609060101010101" charset="-122"/>
              <a:ea typeface="楷体" panose="02010609060101010101" charset="-122"/>
            </a:endParaRPr>
          </a:p>
          <a:p>
            <a:pPr marL="635" indent="0" fontAlgn="auto">
              <a:buNone/>
            </a:pPr>
            <a:r>
              <a:rPr lang="en-US" altLang="zh-CN" sz="2400" strike="noStrike" noProof="1">
                <a:latin typeface="楷体" panose="02010609060101010101" charset="-122"/>
                <a:ea typeface="楷体" panose="02010609060101010101" charset="-122"/>
              </a:rPr>
              <a:t>   ---</a:t>
            </a:r>
            <a:r>
              <a:rPr lang="zh-CN" altLang="en-US" sz="2400" strike="noStrike" noProof="1">
                <a:latin typeface="楷体" panose="02010609060101010101" charset="-122"/>
                <a:ea typeface="楷体" panose="02010609060101010101" charset="-122"/>
              </a:rPr>
              <a:t>严格落实</a:t>
            </a:r>
            <a:r>
              <a:rPr lang="en-US" altLang="zh-CN" sz="2400" strike="noStrike" noProof="1">
                <a:latin typeface="楷体" panose="02010609060101010101" charset="-122"/>
                <a:ea typeface="楷体" panose="02010609060101010101" charset="-122"/>
              </a:rPr>
              <a:t>“</a:t>
            </a:r>
            <a:r>
              <a:rPr lang="zh-CN" altLang="en-US" sz="2400" strike="noStrike" noProof="1">
                <a:latin typeface="楷体" panose="02010609060101010101" charset="-122"/>
                <a:ea typeface="楷体" panose="02010609060101010101" charset="-122"/>
              </a:rPr>
              <a:t>三会一课</a:t>
            </a:r>
            <a:r>
              <a:rPr lang="en-US" altLang="zh-CN" sz="2400" strike="noStrike" noProof="1">
                <a:latin typeface="楷体" panose="02010609060101010101" charset="-122"/>
                <a:ea typeface="楷体" panose="02010609060101010101" charset="-122"/>
              </a:rPr>
              <a:t>”</a:t>
            </a:r>
            <a:r>
              <a:rPr lang="zh-CN" altLang="en-US" sz="2400" strike="noStrike" noProof="1">
                <a:latin typeface="楷体" panose="02010609060101010101" charset="-122"/>
                <a:ea typeface="楷体" panose="02010609060101010101" charset="-122"/>
              </a:rPr>
              <a:t>制度，严格规定党组织固定活动日</a:t>
            </a:r>
            <a:endParaRPr lang="zh-CN" altLang="en-US" sz="2400" strike="noStrike" noProof="1">
              <a:latin typeface="楷体" panose="02010609060101010101" charset="-122"/>
              <a:ea typeface="楷体" panose="02010609060101010101" charset="-122"/>
            </a:endParaRPr>
          </a:p>
          <a:p>
            <a:pPr marL="635" indent="0" fontAlgn="auto">
              <a:buNone/>
            </a:pPr>
            <a:r>
              <a:rPr lang="en-US" altLang="zh-CN" sz="2400" strike="noStrike" noProof="1">
                <a:latin typeface="楷体" panose="02010609060101010101" charset="-122"/>
                <a:ea typeface="楷体" panose="02010609060101010101" charset="-122"/>
              </a:rPr>
              <a:t>   ---</a:t>
            </a:r>
            <a:r>
              <a:rPr lang="zh-CN" altLang="en-US" sz="2400" strike="noStrike" noProof="1">
                <a:latin typeface="楷体" panose="02010609060101010101" charset="-122"/>
                <a:ea typeface="楷体" panose="02010609060101010101" charset="-122"/>
              </a:rPr>
              <a:t>党支部书记工作计入学年业绩考核（学生发展辅导或社会服务）</a:t>
            </a:r>
            <a:endParaRPr lang="zh-CN" altLang="en-US" sz="2400" strike="noStrike" noProof="1">
              <a:latin typeface="楷体" panose="02010609060101010101" charset="-122"/>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92138" y="863600"/>
            <a:ext cx="11022013" cy="700088"/>
          </a:xfrm>
        </p:spPr>
        <p:txBody>
          <a:bodyPr>
            <a:normAutofit fontScale="90000"/>
          </a:bodyPr>
          <a:p>
            <a:pPr fontAlgn="auto"/>
            <a:r>
              <a:rPr lang="zh-CN" altLang="en-US" strike="noStrike" noProof="1">
                <a:sym typeface="+mn-ea"/>
              </a:rPr>
              <a:t>（二）工作平台创新</a:t>
            </a:r>
            <a:br>
              <a:rPr lang="zh-CN" altLang="en-US"/>
            </a:br>
            <a:endParaRPr lang="zh-CN" altLang="en-US" strike="noStrike" noProof="1"/>
          </a:p>
        </p:txBody>
      </p:sp>
      <p:sp>
        <p:nvSpPr>
          <p:cNvPr id="3" name="内容占位符 2"/>
          <p:cNvSpPr>
            <a:spLocks noGrp="1"/>
          </p:cNvSpPr>
          <p:nvPr>
            <p:ph idx="1"/>
          </p:nvPr>
        </p:nvSpPr>
        <p:spPr>
          <a:xfrm>
            <a:off x="1349375" y="1387158"/>
            <a:ext cx="9163050" cy="4948238"/>
          </a:xfrm>
        </p:spPr>
        <p:txBody>
          <a:bodyPr/>
          <a:p>
            <a:pPr marL="635" indent="0" fontAlgn="auto">
              <a:buNone/>
            </a:pPr>
            <a:r>
              <a:rPr lang="en-US" altLang="zh-CN" sz="2800" strike="noStrike" noProof="1">
                <a:solidFill>
                  <a:srgbClr val="C00000"/>
                </a:solidFill>
              </a:rPr>
              <a:t>1.</a:t>
            </a:r>
            <a:r>
              <a:rPr lang="zh-CN" altLang="en-US" sz="2800" strike="noStrike" noProof="1">
                <a:solidFill>
                  <a:srgbClr val="C00000"/>
                </a:solidFill>
              </a:rPr>
              <a:t>完善党员之家功能</a:t>
            </a:r>
            <a:r>
              <a:rPr lang="zh-CN" altLang="en-US" sz="2400" strike="noStrike" noProof="1"/>
              <a:t>，发挥好学生党员和积极分子自我服务，自我管理、自我教育作用，优化锻炼成长机制</a:t>
            </a:r>
            <a:endParaRPr lang="zh-CN" altLang="en-US" sz="2400" strike="noStrike" noProof="1"/>
          </a:p>
          <a:p>
            <a:pPr fontAlgn="auto"/>
            <a:endParaRPr lang="zh-CN" altLang="en-US" sz="2400" strike="noStrike" noProof="1"/>
          </a:p>
          <a:p>
            <a:pPr fontAlgn="auto"/>
            <a:endParaRPr lang="zh-CN" altLang="en-US" sz="2400" strike="noStrike" noProof="1"/>
          </a:p>
          <a:p>
            <a:pPr fontAlgn="auto"/>
            <a:endParaRPr lang="zh-CN" altLang="en-US" sz="2400" strike="noStrike" noProof="1"/>
          </a:p>
          <a:p>
            <a:pPr fontAlgn="auto"/>
            <a:endParaRPr lang="zh-CN" altLang="en-US" sz="2400" strike="noStrike" noProof="1"/>
          </a:p>
          <a:p>
            <a:pPr fontAlgn="auto"/>
            <a:endParaRPr lang="zh-CN" altLang="en-US" sz="2400" strike="noStrike" noProof="1"/>
          </a:p>
          <a:p>
            <a:pPr marL="635" indent="0" fontAlgn="auto">
              <a:buNone/>
            </a:pPr>
            <a:r>
              <a:rPr lang="en-US" altLang="zh-CN" sz="2800" strike="noStrike" noProof="1">
                <a:solidFill>
                  <a:srgbClr val="C00000"/>
                </a:solidFill>
              </a:rPr>
              <a:t>2</a:t>
            </a:r>
            <a:r>
              <a:rPr lang="zh-CN" altLang="en-US" sz="2800" strike="noStrike" noProof="1">
                <a:solidFill>
                  <a:srgbClr val="C00000"/>
                </a:solidFill>
              </a:rPr>
              <a:t>。</a:t>
            </a:r>
            <a:r>
              <a:rPr lang="zh-CN" altLang="zh-CN" sz="2800" strike="noStrike" noProof="1">
                <a:solidFill>
                  <a:srgbClr val="C00000"/>
                </a:solidFill>
                <a:sym typeface="+mn-ea"/>
              </a:rPr>
              <a:t>成立党建工作协调组</a:t>
            </a:r>
            <a:r>
              <a:rPr lang="zh-CN" altLang="zh-CN" sz="2400" strike="noStrike" noProof="1">
                <a:sym typeface="+mn-ea"/>
              </a:rPr>
              <a:t>，抓好工作的协调落实和督促检查。</a:t>
            </a:r>
            <a:endParaRPr lang="zh-CN" altLang="en-US" sz="2400" strike="noStrike" noProof="1"/>
          </a:p>
        </p:txBody>
      </p:sp>
      <p:pic>
        <p:nvPicPr>
          <p:cNvPr id="27" name="图片 26" descr="公寓：一颗红心向党心.JPG"/>
          <p:cNvPicPr>
            <a:picLocks noChangeAspect="1"/>
          </p:cNvPicPr>
          <p:nvPr/>
        </p:nvPicPr>
        <p:blipFill>
          <a:blip r:embed="rId1" cstate="print"/>
          <a:stretch>
            <a:fillRect/>
          </a:stretch>
        </p:blipFill>
        <p:spPr>
          <a:xfrm>
            <a:off x="1492885" y="2428240"/>
            <a:ext cx="4323080" cy="2881630"/>
          </a:xfrm>
          <a:prstGeom prst="rect">
            <a:avLst/>
          </a:prstGeom>
        </p:spPr>
      </p:pic>
      <p:pic>
        <p:nvPicPr>
          <p:cNvPr id="4" name="图片 3" descr="IMG_4508"/>
          <p:cNvPicPr>
            <a:picLocks noChangeAspect="1"/>
          </p:cNvPicPr>
          <p:nvPr/>
        </p:nvPicPr>
        <p:blipFill>
          <a:blip r:embed="rId2"/>
          <a:stretch>
            <a:fillRect/>
          </a:stretch>
        </p:blipFill>
        <p:spPr>
          <a:xfrm>
            <a:off x="6060440" y="2458085"/>
            <a:ext cx="4234180" cy="2822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charRg st="54" end="82"/>
                                            </p:txEl>
                                          </p:spTgt>
                                        </p:tgtEl>
                                        <p:attrNameLst>
                                          <p:attrName>style.visibility</p:attrName>
                                        </p:attrNameLst>
                                      </p:cBhvr>
                                      <p:to>
                                        <p:strVal val="visible"/>
                                      </p:to>
                                    </p:set>
                                    <p:animEffect transition="in" filter="blinds(horizontal)">
                                      <p:cBhvr>
                                        <p:cTn id="7" dur="500"/>
                                        <p:tgtEl>
                                          <p:spTgt spid="3">
                                            <p:txEl>
                                              <p:charRg st="54" end="8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536575" y="1862138"/>
            <a:ext cx="4089400" cy="4724400"/>
          </a:xfrm>
        </p:spPr>
        <p:txBody>
          <a:bodyPr/>
          <a:p>
            <a:pPr marL="342900" indent="-342900" fontAlgn="auto">
              <a:buFont typeface="Arial" panose="020B0604020202020204" pitchFamily="34" charset="0"/>
              <a:buChar char="•"/>
            </a:pPr>
            <a:endParaRPr lang="zh-CN" altLang="zh-CN" sz="2400" strike="noStrike" noProof="1">
              <a:sym typeface="+mn-ea"/>
            </a:endParaRPr>
          </a:p>
          <a:p>
            <a:pPr marL="342900" indent="-342900" fontAlgn="auto">
              <a:buFont typeface="Arial" panose="020B0604020202020204" pitchFamily="34" charset="0"/>
              <a:buChar char="•"/>
            </a:pPr>
            <a:endParaRPr lang="zh-CN" altLang="zh-CN" sz="2400" strike="noStrike" noProof="1">
              <a:sym typeface="+mn-ea"/>
            </a:endParaRPr>
          </a:p>
          <a:p>
            <a:pPr fontAlgn="auto"/>
            <a:endParaRPr lang="zh-CN" altLang="en-US" sz="2400" strike="noStrike" noProof="1"/>
          </a:p>
        </p:txBody>
      </p:sp>
      <p:pic>
        <p:nvPicPr>
          <p:cNvPr id="5" name="图片 4"/>
          <p:cNvPicPr>
            <a:picLocks noChangeAspect="1"/>
          </p:cNvPicPr>
          <p:nvPr/>
        </p:nvPicPr>
        <p:blipFill>
          <a:blip r:embed="rId1"/>
          <a:stretch>
            <a:fillRect/>
          </a:stretch>
        </p:blipFill>
        <p:spPr>
          <a:xfrm>
            <a:off x="3448050" y="612775"/>
            <a:ext cx="6154738" cy="5632450"/>
          </a:xfrm>
          <a:prstGeom prst="rect">
            <a:avLst/>
          </a:prstGeom>
          <a:noFill/>
          <a:ln w="9525">
            <a:noFill/>
          </a:ln>
        </p:spPr>
      </p:pic>
      <p:pic>
        <p:nvPicPr>
          <p:cNvPr id="7" name="图片 6"/>
          <p:cNvPicPr>
            <a:picLocks noChangeAspect="1"/>
          </p:cNvPicPr>
          <p:nvPr/>
        </p:nvPicPr>
        <p:blipFill>
          <a:blip r:embed="rId2"/>
          <a:stretch>
            <a:fillRect/>
          </a:stretch>
        </p:blipFill>
        <p:spPr>
          <a:xfrm>
            <a:off x="4510088" y="1160463"/>
            <a:ext cx="5599112" cy="5308600"/>
          </a:xfrm>
          <a:prstGeom prst="rect">
            <a:avLst/>
          </a:prstGeom>
          <a:noFill/>
          <a:ln w="9525">
            <a:noFill/>
          </a:ln>
        </p:spPr>
      </p:pic>
      <p:pic>
        <p:nvPicPr>
          <p:cNvPr id="10" name="内容占位符 4"/>
          <p:cNvPicPr>
            <a:picLocks noChangeAspect="1"/>
          </p:cNvPicPr>
          <p:nvPr/>
        </p:nvPicPr>
        <p:blipFill>
          <a:blip r:embed="rId3"/>
          <a:srcRect t="34" r="52702"/>
          <a:stretch>
            <a:fillRect/>
          </a:stretch>
        </p:blipFill>
        <p:spPr>
          <a:xfrm>
            <a:off x="6394450" y="787400"/>
            <a:ext cx="5032375" cy="5049838"/>
          </a:xfrm>
          <a:prstGeom prst="rect">
            <a:avLst/>
          </a:prstGeom>
          <a:noFill/>
          <a:ln w="9525">
            <a:noFill/>
          </a:ln>
        </p:spPr>
      </p:pic>
      <p:sp>
        <p:nvSpPr>
          <p:cNvPr id="6" name="标题 5"/>
          <p:cNvSpPr/>
          <p:nvPr>
            <p:ph type="title"/>
          </p:nvPr>
        </p:nvSpPr>
        <p:spPr>
          <a:xfrm>
            <a:off x="1079500" y="612775"/>
            <a:ext cx="2014220" cy="3916045"/>
          </a:xfrm>
        </p:spPr>
        <p:txBody>
          <a:bodyPr>
            <a:normAutofit/>
          </a:bodyPr>
          <a:p>
            <a:pPr fontAlgn="auto"/>
            <a:r>
              <a:rPr lang="en-US" altLang="zh-CN" b="0" strike="noStrike" noProof="1">
                <a:solidFill>
                  <a:srgbClr val="C00000"/>
                </a:solidFill>
                <a:sym typeface="+mn-ea"/>
              </a:rPr>
              <a:t>3.</a:t>
            </a:r>
            <a:r>
              <a:rPr lang="zh-CN" altLang="en-US" b="0" strike="noStrike" noProof="1">
                <a:solidFill>
                  <a:srgbClr val="C00000"/>
                </a:solidFill>
                <a:sym typeface="+mn-ea"/>
              </a:rPr>
              <a:t>建设党建工作网站和自媒体，</a:t>
            </a:r>
            <a:br>
              <a:rPr lang="zh-CN" altLang="en-US" b="0" strike="noStrike" noProof="1">
                <a:solidFill>
                  <a:srgbClr val="C00000"/>
                </a:solidFill>
                <a:sym typeface="+mn-ea"/>
              </a:rPr>
            </a:br>
            <a:r>
              <a:rPr lang="zh-CN" altLang="en-US" sz="2400" b="0" strike="noStrike" noProof="1">
                <a:sym typeface="+mn-ea"/>
              </a:rPr>
              <a:t>优化工作手段，加强宣传教育，激发工作活力，推动党建工作创新</a:t>
            </a:r>
            <a:br>
              <a:rPr lang="zh-CN" altLang="en-US" sz="2400" b="0"/>
            </a:br>
            <a:endParaRPr lang="zh-CN" altLang="en-US" sz="2400" b="0" strike="noStrike" noProof="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6" name="内容占位符 2"/>
          <p:cNvSpPr>
            <a:spLocks noGrp="1"/>
          </p:cNvSpPr>
          <p:nvPr>
            <p:ph idx="1"/>
          </p:nvPr>
        </p:nvSpPr>
        <p:spPr/>
        <p:txBody>
          <a:bodyPr anchor="t"/>
          <a:p>
            <a:pPr marL="0" indent="0">
              <a:buNone/>
            </a:pPr>
            <a:r>
              <a:rPr lang="en-US" altLang="zh-CN"/>
              <a:t>  </a:t>
            </a:r>
            <a:r>
              <a:rPr lang="en-US" altLang="zh-CN" sz="2400">
                <a:solidFill>
                  <a:srgbClr val="C00000"/>
                </a:solidFill>
              </a:rPr>
              <a:t> </a:t>
            </a:r>
            <a:r>
              <a:rPr lang="zh-CN" altLang="en-US" sz="2400">
                <a:solidFill>
                  <a:srgbClr val="C00000"/>
                </a:solidFill>
              </a:rPr>
              <a:t>建立学生学年</a:t>
            </a:r>
            <a:r>
              <a:rPr lang="en-US" altLang="zh-CN" sz="2400">
                <a:solidFill>
                  <a:srgbClr val="C00000"/>
                </a:solidFill>
              </a:rPr>
              <a:t>“</a:t>
            </a:r>
            <a:r>
              <a:rPr lang="zh-CN" altLang="en-US" sz="2400">
                <a:solidFill>
                  <a:srgbClr val="C00000"/>
                </a:solidFill>
              </a:rPr>
              <a:t>述责</a:t>
            </a:r>
            <a:r>
              <a:rPr lang="en-US" altLang="zh-CN" sz="2400">
                <a:solidFill>
                  <a:srgbClr val="C00000"/>
                </a:solidFill>
              </a:rPr>
              <a:t>”</a:t>
            </a:r>
            <a:r>
              <a:rPr lang="zh-CN" altLang="en-US" sz="2400">
                <a:solidFill>
                  <a:srgbClr val="C00000"/>
                </a:solidFill>
              </a:rPr>
              <a:t>制度</a:t>
            </a:r>
            <a:r>
              <a:rPr lang="en-US" altLang="zh-CN" sz="2400"/>
              <a:t>----</a:t>
            </a:r>
            <a:r>
              <a:rPr lang="zh-CN" altLang="en-US" sz="2400"/>
              <a:t>  </a:t>
            </a:r>
            <a:r>
              <a:rPr lang="zh-CN" altLang="en-US" sz="2400">
                <a:latin typeface="楷体" panose="02010609060101010101" charset="-122"/>
                <a:ea typeface="楷体" panose="02010609060101010101" charset="-122"/>
              </a:rPr>
              <a:t>关于在全院大学生党员中开展“述责测评”活动的通知（浙大城院党发〔2006〕10号）</a:t>
            </a:r>
            <a:endParaRPr lang="zh-CN" altLang="en-US" sz="2400">
              <a:latin typeface="楷体" panose="02010609060101010101" charset="-122"/>
              <a:ea typeface="楷体" panose="02010609060101010101" charset="-122"/>
            </a:endParaRPr>
          </a:p>
          <a:p>
            <a:pPr marL="0" indent="0">
              <a:buNone/>
            </a:pPr>
            <a:r>
              <a:rPr lang="zh-CN" altLang="en-US" sz="2400"/>
              <a:t> </a:t>
            </a:r>
            <a:r>
              <a:rPr lang="zh-CN" altLang="en-US" sz="2400">
                <a:solidFill>
                  <a:srgbClr val="C00000"/>
                </a:solidFill>
              </a:rPr>
              <a:t>“</a:t>
            </a:r>
            <a:r>
              <a:rPr lang="zh-CN" altLang="en-US" sz="2400">
                <a:solidFill>
                  <a:srgbClr val="0070C0"/>
                </a:solidFill>
              </a:rPr>
              <a:t>述责测评”的基本内容</a:t>
            </a:r>
            <a:endParaRPr lang="zh-CN" altLang="en-US" sz="2400">
              <a:solidFill>
                <a:srgbClr val="0070C0"/>
              </a:solidFill>
            </a:endParaRPr>
          </a:p>
          <a:p>
            <a:pPr marL="0" indent="0">
              <a:buNone/>
            </a:pPr>
            <a:r>
              <a:rPr lang="zh-CN" altLang="en-US" sz="2400">
                <a:latin typeface="楷体" panose="02010609060101010101" charset="-122"/>
                <a:ea typeface="楷体" panose="02010609060101010101" charset="-122"/>
              </a:rPr>
              <a:t> </a:t>
            </a:r>
            <a:r>
              <a:rPr lang="zh-CN" altLang="en-US" sz="2400">
                <a:latin typeface="黑体" panose="02010609060101010101" charset="-122"/>
                <a:ea typeface="黑体" panose="02010609060101010101" charset="-122"/>
              </a:rPr>
              <a:t>“述责测评”的基本内容是“述责”、“答辩”和“满意度测评”。</a:t>
            </a:r>
            <a:endParaRPr lang="zh-CN" altLang="en-US" sz="2400">
              <a:latin typeface="黑体" panose="02010609060101010101" charset="-122"/>
              <a:ea typeface="黑体" panose="02010609060101010101" charset="-122"/>
            </a:endParaRPr>
          </a:p>
          <a:p>
            <a:pPr marL="0" indent="0">
              <a:buNone/>
            </a:pPr>
            <a:r>
              <a:rPr lang="zh-CN" altLang="en-US" sz="2400">
                <a:latin typeface="楷体" panose="02010609060101010101" charset="-122"/>
                <a:ea typeface="楷体" panose="02010609060101010101" charset="-122"/>
              </a:rPr>
              <a:t>  </a:t>
            </a:r>
            <a:r>
              <a:rPr lang="zh-CN" altLang="en-US">
                <a:latin typeface="黑体" panose="02010609060101010101" charset="-122"/>
                <a:ea typeface="黑体" panose="02010609060101010101" charset="-122"/>
              </a:rPr>
              <a:t>述责</a:t>
            </a:r>
            <a:r>
              <a:rPr lang="en-US" altLang="zh-CN">
                <a:latin typeface="楷体" panose="02010609060101010101" charset="-122"/>
                <a:ea typeface="楷体" panose="02010609060101010101" charset="-122"/>
              </a:rPr>
              <a:t>---</a:t>
            </a:r>
            <a:r>
              <a:rPr lang="zh-CN" altLang="en-US">
                <a:latin typeface="楷体" panose="02010609060101010101" charset="-122"/>
                <a:ea typeface="楷体" panose="02010609060101010101" charset="-122"/>
              </a:rPr>
              <a:t>即要求学生党员在支部党员大会上和所在班级的班会上阐述自己履行党员义务和发挥作用的情况以及在专业知识学习方面所取得的成绩；</a:t>
            </a:r>
            <a:endParaRPr lang="zh-CN" altLang="en-US">
              <a:latin typeface="楷体" panose="02010609060101010101" charset="-122"/>
              <a:ea typeface="楷体" panose="02010609060101010101" charset="-122"/>
            </a:endParaRPr>
          </a:p>
          <a:p>
            <a:pPr marL="0" indent="0">
              <a:buNone/>
            </a:pPr>
            <a:r>
              <a:rPr lang="zh-CN" altLang="en-US">
                <a:latin typeface="楷体" panose="02010609060101010101" charset="-122"/>
                <a:ea typeface="楷体" panose="02010609060101010101" charset="-122"/>
              </a:rPr>
              <a:t>  </a:t>
            </a:r>
            <a:r>
              <a:rPr lang="zh-CN" altLang="en-US">
                <a:latin typeface="黑体" panose="02010609060101010101" charset="-122"/>
                <a:ea typeface="黑体" panose="02010609060101010101" charset="-122"/>
              </a:rPr>
              <a:t>答辩</a:t>
            </a:r>
            <a:r>
              <a:rPr lang="en-US" altLang="zh-CN">
                <a:latin typeface="楷体" panose="02010609060101010101" charset="-122"/>
                <a:ea typeface="楷体" panose="02010609060101010101" charset="-122"/>
              </a:rPr>
              <a:t>---</a:t>
            </a:r>
            <a:r>
              <a:rPr lang="zh-CN" altLang="en-US">
                <a:latin typeface="楷体" panose="02010609060101010101" charset="-122"/>
                <a:ea typeface="楷体" panose="02010609060101010101" charset="-122"/>
              </a:rPr>
              <a:t>即支部党员和所在班级的同学根据学生党员平时的表现和现场的“述责”，向学生党员本人以无记名的方式提出一些问题，请学生党员当场进行答辩；</a:t>
            </a:r>
            <a:endParaRPr lang="zh-CN" altLang="en-US">
              <a:latin typeface="楷体" panose="02010609060101010101" charset="-122"/>
              <a:ea typeface="楷体" panose="02010609060101010101" charset="-122"/>
            </a:endParaRPr>
          </a:p>
          <a:p>
            <a:pPr marL="0" indent="0">
              <a:buNone/>
            </a:pPr>
            <a:r>
              <a:rPr lang="zh-CN" altLang="en-US">
                <a:latin typeface="楷体" panose="02010609060101010101" charset="-122"/>
                <a:ea typeface="楷体" panose="02010609060101010101" charset="-122"/>
              </a:rPr>
              <a:t>  </a:t>
            </a:r>
            <a:r>
              <a:rPr lang="zh-CN" altLang="en-US">
                <a:latin typeface="黑体" panose="02010609060101010101" charset="-122"/>
                <a:ea typeface="黑体" panose="02010609060101010101" charset="-122"/>
              </a:rPr>
              <a:t>满意度测评</a:t>
            </a:r>
            <a:r>
              <a:rPr lang="en-US" altLang="zh-CN">
                <a:latin typeface="楷体" panose="02010609060101010101" charset="-122"/>
                <a:ea typeface="楷体" panose="02010609060101010101" charset="-122"/>
              </a:rPr>
              <a:t>---</a:t>
            </a:r>
            <a:r>
              <a:rPr lang="zh-CN" altLang="en-US">
                <a:latin typeface="楷体" panose="02010609060101010101" charset="-122"/>
                <a:ea typeface="楷体" panose="02010609060101010101" charset="-122"/>
              </a:rPr>
              <a:t>即支部党员和所在班级的同学根据学生党员的实际表现，实事求是地对其进行无记名“满意度测评”。</a:t>
            </a:r>
            <a:endParaRPr lang="zh-CN" altLang="en-US">
              <a:latin typeface="楷体" panose="02010609060101010101" charset="-122"/>
              <a:ea typeface="楷体" panose="02010609060101010101" charset="-122"/>
            </a:endParaRPr>
          </a:p>
        </p:txBody>
      </p:sp>
      <p:sp>
        <p:nvSpPr>
          <p:cNvPr id="3" name="标题 2"/>
          <p:cNvSpPr/>
          <p:nvPr>
            <p:ph type="title"/>
          </p:nvPr>
        </p:nvSpPr>
        <p:spPr/>
        <p:txBody>
          <a:bodyPr/>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6626">
                                            <p:txEl>
                                              <p:pRg st="3" end="3"/>
                                            </p:txEl>
                                          </p:spTgt>
                                        </p:tgtEl>
                                        <p:attrNameLst>
                                          <p:attrName>style.visibility</p:attrName>
                                        </p:attrNameLst>
                                      </p:cBhvr>
                                      <p:to>
                                        <p:strVal val="visible"/>
                                      </p:to>
                                    </p:set>
                                    <p:animEffect transition="in" filter="blinds(horizontal)">
                                      <p:cBhvr>
                                        <p:cTn id="7" dur="500"/>
                                        <p:tgtEl>
                                          <p:spTgt spid="26626">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6626">
                                            <p:txEl>
                                              <p:pRg st="4" end="4"/>
                                            </p:txEl>
                                          </p:spTgt>
                                        </p:tgtEl>
                                        <p:attrNameLst>
                                          <p:attrName>style.visibility</p:attrName>
                                        </p:attrNameLst>
                                      </p:cBhvr>
                                      <p:to>
                                        <p:strVal val="visible"/>
                                      </p:to>
                                    </p:set>
                                    <p:animEffect transition="in" filter="blinds(horizontal)">
                                      <p:cBhvr>
                                        <p:cTn id="12" dur="500"/>
                                        <p:tgtEl>
                                          <p:spTgt spid="2662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6626">
                                            <p:txEl>
                                              <p:pRg st="5" end="5"/>
                                            </p:txEl>
                                          </p:spTgt>
                                        </p:tgtEl>
                                        <p:attrNameLst>
                                          <p:attrName>style.visibility</p:attrName>
                                        </p:attrNameLst>
                                      </p:cBhvr>
                                      <p:to>
                                        <p:strVal val="visible"/>
                                      </p:to>
                                    </p:set>
                                    <p:animEffect transition="in" filter="blinds(horizontal)">
                                      <p:cBhvr>
                                        <p:cTn id="17" dur="500"/>
                                        <p:tgtEl>
                                          <p:spTgt spid="2662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05473" y="29528"/>
            <a:ext cx="11022013" cy="700088"/>
          </a:xfrm>
        </p:spPr>
        <p:txBody>
          <a:bodyPr/>
          <a:p>
            <a:pPr fontAlgn="auto"/>
            <a:endParaRPr lang="zh-CN" altLang="en-US" strike="noStrike" noProof="1"/>
          </a:p>
        </p:txBody>
      </p:sp>
      <p:sp>
        <p:nvSpPr>
          <p:cNvPr id="27650" name="内容占位符 2"/>
          <p:cNvSpPr>
            <a:spLocks noGrp="1"/>
          </p:cNvSpPr>
          <p:nvPr>
            <p:ph idx="1"/>
          </p:nvPr>
        </p:nvSpPr>
        <p:spPr>
          <a:xfrm>
            <a:off x="618808" y="819785"/>
            <a:ext cx="11009312" cy="5005388"/>
          </a:xfrm>
        </p:spPr>
        <p:txBody>
          <a:bodyPr anchor="t"/>
          <a:p>
            <a:pPr marL="0" indent="0">
              <a:buNone/>
            </a:pPr>
            <a:r>
              <a:rPr lang="en-US" altLang="zh-CN" sz="2800">
                <a:solidFill>
                  <a:srgbClr val="C00000"/>
                </a:solidFill>
              </a:rPr>
              <a:t>2</a:t>
            </a:r>
            <a:r>
              <a:rPr lang="zh-CN" altLang="en-US" sz="2800">
                <a:solidFill>
                  <a:srgbClr val="C00000"/>
                </a:solidFill>
              </a:rPr>
              <a:t>。构建学生党员先进性作用</a:t>
            </a:r>
            <a:r>
              <a:rPr lang="zh-CN" altLang="en-US" sz="2800">
                <a:solidFill>
                  <a:srgbClr val="C00000"/>
                </a:solidFill>
                <a:sym typeface="+mn-ea"/>
              </a:rPr>
              <a:t>发挥</a:t>
            </a:r>
            <a:r>
              <a:rPr lang="zh-CN" altLang="en-US" sz="2800">
                <a:solidFill>
                  <a:srgbClr val="C00000"/>
                </a:solidFill>
              </a:rPr>
              <a:t>服务平台</a:t>
            </a:r>
            <a:endParaRPr lang="zh-CN" altLang="en-US" sz="2800">
              <a:solidFill>
                <a:srgbClr val="C00000"/>
              </a:solidFill>
            </a:endParaRPr>
          </a:p>
          <a:p>
            <a:pPr marL="0" indent="0">
              <a:buNone/>
            </a:pPr>
            <a:endParaRPr lang="zh-CN" altLang="en-US" sz="2400"/>
          </a:p>
          <a:p>
            <a:pPr marL="0" indent="0">
              <a:buNone/>
            </a:pPr>
            <a:endParaRPr lang="zh-CN" altLang="en-US" sz="2400"/>
          </a:p>
        </p:txBody>
      </p:sp>
      <p:pic>
        <p:nvPicPr>
          <p:cNvPr id="4" name="图片 3"/>
          <p:cNvPicPr>
            <a:picLocks noChangeAspect="1"/>
          </p:cNvPicPr>
          <p:nvPr/>
        </p:nvPicPr>
        <p:blipFill>
          <a:blip r:embed="rId1"/>
          <a:stretch>
            <a:fillRect/>
          </a:stretch>
        </p:blipFill>
        <p:spPr>
          <a:xfrm>
            <a:off x="3301683" y="1800225"/>
            <a:ext cx="4583112" cy="4491038"/>
          </a:xfrm>
          <a:prstGeom prst="rect">
            <a:avLst/>
          </a:prstGeom>
          <a:noFill/>
          <a:ln w="9525">
            <a:noFill/>
          </a:ln>
        </p:spPr>
      </p:pic>
      <p:pic>
        <p:nvPicPr>
          <p:cNvPr id="5" name="图片 4"/>
          <p:cNvPicPr>
            <a:picLocks noChangeAspect="1"/>
          </p:cNvPicPr>
          <p:nvPr/>
        </p:nvPicPr>
        <p:blipFill>
          <a:blip r:embed="rId2"/>
          <a:stretch>
            <a:fillRect/>
          </a:stretch>
        </p:blipFill>
        <p:spPr>
          <a:xfrm>
            <a:off x="833438" y="1434465"/>
            <a:ext cx="3656012" cy="4391025"/>
          </a:xfrm>
          <a:prstGeom prst="rect">
            <a:avLst/>
          </a:prstGeom>
          <a:noFill/>
          <a:ln w="9525">
            <a:noFill/>
          </a:ln>
        </p:spPr>
      </p:pic>
      <p:pic>
        <p:nvPicPr>
          <p:cNvPr id="6" name="图片 5"/>
          <p:cNvPicPr>
            <a:picLocks noChangeAspect="1"/>
          </p:cNvPicPr>
          <p:nvPr/>
        </p:nvPicPr>
        <p:blipFill>
          <a:blip r:embed="rId3"/>
          <a:stretch>
            <a:fillRect/>
          </a:stretch>
        </p:blipFill>
        <p:spPr>
          <a:xfrm>
            <a:off x="6289040" y="1434465"/>
            <a:ext cx="5692775" cy="484314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2" name="标题 10241"/>
          <p:cNvSpPr>
            <a:spLocks noGrp="1"/>
          </p:cNvSpPr>
          <p:nvPr>
            <p:ph type="title"/>
          </p:nvPr>
        </p:nvSpPr>
        <p:spPr/>
        <p:txBody>
          <a:bodyPr anchor="b"/>
          <a:p>
            <a:pPr fontAlgn="auto"/>
          </a:p>
        </p:txBody>
      </p:sp>
      <p:sp>
        <p:nvSpPr>
          <p:cNvPr id="6146" name="文本占位符 10242"/>
          <p:cNvSpPr>
            <a:spLocks noGrp="1"/>
          </p:cNvSpPr>
          <p:nvPr>
            <p:ph idx="1"/>
          </p:nvPr>
        </p:nvSpPr>
        <p:spPr>
          <a:xfrm>
            <a:off x="1922463" y="1112838"/>
            <a:ext cx="7847012" cy="4772025"/>
          </a:xfrm>
        </p:spPr>
        <p:txBody>
          <a:bodyPr anchor="t"/>
          <a:p>
            <a:pPr indent="-357505"/>
            <a:r>
              <a:rPr lang="zh-CN" altLang="en-US" sz="2400">
                <a:latin typeface="楷体" panose="02010609060101010101" charset="-122"/>
                <a:ea typeface="楷体" panose="02010609060101010101" charset="-122"/>
              </a:rPr>
              <a:t>回顾中国改革开放以来走过的历程，之所以有今天的发展与成就，最关键的就是我党通过总结历史经验与教训，拨乱反正</a:t>
            </a:r>
            <a:r>
              <a:rPr lang="en-US" altLang="zh-CN" sz="2400">
                <a:latin typeface="楷体" panose="02010609060101010101" charset="-122"/>
                <a:ea typeface="楷体" panose="02010609060101010101" charset="-122"/>
              </a:rPr>
              <a:t>---</a:t>
            </a:r>
            <a:endParaRPr lang="en-US" altLang="zh-CN" sz="2400">
              <a:latin typeface="楷体" panose="02010609060101010101" charset="-122"/>
              <a:ea typeface="楷体" panose="02010609060101010101" charset="-122"/>
            </a:endParaRPr>
          </a:p>
          <a:p>
            <a:pPr indent="-357505"/>
            <a:r>
              <a:rPr lang="zh-CN" altLang="en-US" sz="2800">
                <a:solidFill>
                  <a:srgbClr val="660033"/>
                </a:solidFill>
                <a:ea typeface="黑体" panose="02010609060101010101" charset="-122"/>
              </a:rPr>
              <a:t>找到了一条正确思想路线</a:t>
            </a:r>
            <a:r>
              <a:rPr lang="en-US" altLang="zh-CN" sz="2800">
                <a:solidFill>
                  <a:srgbClr val="660033"/>
                </a:solidFill>
                <a:ea typeface="黑体" panose="02010609060101010101" charset="-122"/>
              </a:rPr>
              <a:t>---</a:t>
            </a:r>
            <a:r>
              <a:rPr lang="zh-CN" altLang="en-US" sz="2800">
                <a:solidFill>
                  <a:srgbClr val="002060"/>
                </a:solidFill>
                <a:ea typeface="黑体" panose="02010609060101010101" charset="-122"/>
              </a:rPr>
              <a:t>实事求是解放思想</a:t>
            </a:r>
            <a:endParaRPr lang="zh-CN" altLang="en-US" sz="2800">
              <a:solidFill>
                <a:srgbClr val="002060"/>
              </a:solidFill>
              <a:ea typeface="黑体" panose="02010609060101010101" charset="-122"/>
            </a:endParaRPr>
          </a:p>
          <a:p>
            <a:pPr indent="-357505"/>
            <a:r>
              <a:rPr lang="zh-CN" altLang="en-US" sz="2800">
                <a:solidFill>
                  <a:srgbClr val="660033"/>
                </a:solidFill>
                <a:ea typeface="黑体" panose="02010609060101010101" charset="-122"/>
              </a:rPr>
              <a:t>找准了一个历史发展定位</a:t>
            </a:r>
            <a:r>
              <a:rPr lang="en-US" altLang="zh-CN" sz="2800">
                <a:solidFill>
                  <a:srgbClr val="660033"/>
                </a:solidFill>
                <a:ea typeface="黑体" panose="02010609060101010101" charset="-122"/>
              </a:rPr>
              <a:t>---</a:t>
            </a:r>
            <a:r>
              <a:rPr lang="zh-CN" altLang="en-US" sz="2800">
                <a:solidFill>
                  <a:srgbClr val="002060"/>
                </a:solidFill>
                <a:ea typeface="黑体" panose="02010609060101010101" charset="-122"/>
              </a:rPr>
              <a:t>社会主义初始阶段</a:t>
            </a:r>
            <a:endParaRPr lang="zh-CN" altLang="en-US" sz="2800">
              <a:solidFill>
                <a:srgbClr val="002060"/>
              </a:solidFill>
              <a:ea typeface="黑体" panose="02010609060101010101" charset="-122"/>
            </a:endParaRPr>
          </a:p>
          <a:p>
            <a:pPr indent="-357505"/>
            <a:r>
              <a:rPr lang="zh-CN" altLang="en-US" sz="2800">
                <a:solidFill>
                  <a:srgbClr val="660033"/>
                </a:solidFill>
                <a:ea typeface="黑体" panose="02010609060101010101" charset="-122"/>
              </a:rPr>
              <a:t>走对了一条正确发展道路</a:t>
            </a:r>
            <a:r>
              <a:rPr lang="en-US" altLang="zh-CN" sz="2800">
                <a:solidFill>
                  <a:srgbClr val="660033"/>
                </a:solidFill>
                <a:ea typeface="黑体" panose="02010609060101010101" charset="-122"/>
              </a:rPr>
              <a:t>---</a:t>
            </a:r>
            <a:r>
              <a:rPr lang="zh-CN" altLang="en-US" sz="2800">
                <a:solidFill>
                  <a:srgbClr val="002060"/>
                </a:solidFill>
                <a:ea typeface="黑体" panose="02010609060101010101" charset="-122"/>
              </a:rPr>
              <a:t>中国特色社会主义</a:t>
            </a:r>
            <a:endParaRPr lang="zh-CN" altLang="en-US" sz="2800">
              <a:solidFill>
                <a:srgbClr val="002060"/>
              </a:solidFill>
              <a:ea typeface="黑体" panose="02010609060101010101" charset="-122"/>
            </a:endParaRPr>
          </a:p>
          <a:p>
            <a:pPr indent="-357505"/>
            <a:r>
              <a:rPr lang="zh-CN" altLang="en-US" sz="2800">
                <a:solidFill>
                  <a:srgbClr val="660033"/>
                </a:solidFill>
                <a:ea typeface="黑体" panose="02010609060101010101" charset="-122"/>
              </a:rPr>
              <a:t>加强了一个伟大工程建设</a:t>
            </a:r>
            <a:r>
              <a:rPr lang="en-US" altLang="zh-CN" sz="2800">
                <a:solidFill>
                  <a:srgbClr val="660033"/>
                </a:solidFill>
                <a:ea typeface="黑体" panose="02010609060101010101" charset="-122"/>
              </a:rPr>
              <a:t>---</a:t>
            </a:r>
            <a:r>
              <a:rPr lang="zh-CN" altLang="en-US" sz="2800">
                <a:solidFill>
                  <a:srgbClr val="002060"/>
                </a:solidFill>
                <a:ea typeface="黑体" panose="02010609060101010101" charset="-122"/>
              </a:rPr>
              <a:t>切实加强党的建设</a:t>
            </a:r>
            <a:endParaRPr lang="zh-CN" altLang="en-US" sz="2800">
              <a:solidFill>
                <a:srgbClr val="002060"/>
              </a:solidFill>
              <a:ea typeface="黑体" panose="02010609060101010101" charset="-122"/>
            </a:endParaRPr>
          </a:p>
          <a:p>
            <a:pPr indent="-357505"/>
            <a:endParaRPr lang="zh-CN" altLang="en-US" sz="2800">
              <a:solidFill>
                <a:srgbClr val="002060"/>
              </a:solidFill>
              <a:ea typeface="黑体" panose="02010609060101010101"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3" name="Rectangle 2"/>
          <p:cNvSpPr>
            <a:spLocks noGrp="1"/>
          </p:cNvSpPr>
          <p:nvPr>
            <p:ph type="body"/>
          </p:nvPr>
        </p:nvSpPr>
        <p:spPr>
          <a:xfrm>
            <a:off x="2135188" y="1628775"/>
            <a:ext cx="8210550" cy="4824413"/>
          </a:xfrm>
        </p:spPr>
        <p:txBody>
          <a:bodyPr wrap="square" anchor="t"/>
          <a:p>
            <a:pPr marL="0" indent="0">
              <a:buNone/>
            </a:pPr>
            <a:r>
              <a:rPr lang="zh-CN" altLang="en-US" dirty="0">
                <a:ea typeface="黑体" panose="02010609060101010101" charset="-122"/>
              </a:rPr>
              <a:t>   </a:t>
            </a:r>
            <a:endParaRPr lang="zh-CN" altLang="en-US" sz="2400" dirty="0">
              <a:ea typeface="黑体" panose="02010609060101010101" charset="-122"/>
            </a:endParaRPr>
          </a:p>
        </p:txBody>
      </p:sp>
      <p:sp>
        <p:nvSpPr>
          <p:cNvPr id="32778" name="AutoShape 10"/>
          <p:cNvSpPr/>
          <p:nvPr/>
        </p:nvSpPr>
        <p:spPr>
          <a:xfrm>
            <a:off x="1936750" y="2673985"/>
            <a:ext cx="8165465" cy="1282065"/>
          </a:xfrm>
          <a:prstGeom prst="flowChartProcess">
            <a:avLst/>
          </a:prstGeom>
          <a:solidFill>
            <a:srgbClr val="FF6600"/>
          </a:solidFill>
          <a:ln w="9525">
            <a:noFill/>
          </a:ln>
        </p:spPr>
        <p:txBody>
          <a:bodyPr wrap="none" lIns="90170" tIns="46990" rIns="90170" bIns="46990" anchor="ctr"/>
          <a:p>
            <a:r>
              <a:rPr lang="zh-CN" altLang="en-US" sz="3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hlinkClick r:id="rId1" action="ppaction://hlinkfile"/>
              </a:rPr>
              <a:t>学生成长导航</a:t>
            </a:r>
            <a:r>
              <a:rPr lang="en-US" altLang="x-none" sz="3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hlinkClick r:id="rId1" action="ppaction://hlinkfile"/>
              </a:rPr>
              <a:t>(P-KQA)</a:t>
            </a:r>
            <a:r>
              <a:rPr lang="zh-CN" altLang="en-US" sz="3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hlinkClick r:id="rId1" action="ppaction://hlinkfile"/>
              </a:rPr>
              <a:t>系统</a:t>
            </a:r>
            <a:endParaRPr lang="zh-CN" altLang="en-US" sz="3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hlinkClick r:id="rId1" action="ppaction://hlinkfile"/>
            </a:endParaRPr>
          </a:p>
          <a:p>
            <a:r>
              <a:rPr lang="zh-CN" altLang="en-US" sz="3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hlinkClick r:id="rId1" action="ppaction://hlinkfile"/>
              </a:rPr>
              <a:t>---</a:t>
            </a:r>
            <a:r>
              <a:rPr lang="zh-CN" altLang="en-US" sz="3200" b="1" dirty="0">
                <a:solidFill>
                  <a:schemeClr val="bg1"/>
                </a:solidFill>
                <a:latin typeface="华文隶书" pitchFamily="2" charset="-122"/>
                <a:ea typeface="华文楷体" pitchFamily="2" charset="-122"/>
                <a:sym typeface="华文隶书" pitchFamily="2" charset="-122"/>
                <a:hlinkClick r:id="rId1" action="ppaction://hlinkfile"/>
              </a:rPr>
              <a:t>构筑信息化环境下的教育教学新模式</a:t>
            </a:r>
            <a:endParaRPr lang="zh-CN" altLang="en-US" sz="3200" b="1" dirty="0">
              <a:solidFill>
                <a:schemeClr val="bg1"/>
              </a:solidFill>
              <a:latin typeface="华文隶书" pitchFamily="2" charset="-122"/>
              <a:ea typeface="华文楷体" pitchFamily="2" charset="-122"/>
              <a:sym typeface="华文隶书" pitchFamily="2" charset="-122"/>
            </a:endParaRPr>
          </a:p>
        </p:txBody>
      </p:sp>
      <p:sp>
        <p:nvSpPr>
          <p:cNvPr id="2" name="矩形 1"/>
          <p:cNvSpPr/>
          <p:nvPr/>
        </p:nvSpPr>
        <p:spPr>
          <a:xfrm>
            <a:off x="1199515" y="770890"/>
            <a:ext cx="4873625" cy="738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en-US" altLang="zh-CN" sz="3200" strike="noStrike" noProof="1">
                <a:solidFill>
                  <a:srgbClr val="C00000"/>
                </a:solidFill>
                <a:latin typeface="黑体" panose="02010609060101010101" charset="-122"/>
                <a:ea typeface="黑体" panose="02010609060101010101" charset="-122"/>
              </a:rPr>
              <a:t>3.</a:t>
            </a:r>
            <a:r>
              <a:rPr lang="zh-CN" altLang="en-US" sz="3200" strike="noStrike" noProof="1">
                <a:solidFill>
                  <a:srgbClr val="C00000"/>
                </a:solidFill>
                <a:latin typeface="黑体" panose="02010609060101010101" charset="-122"/>
                <a:ea typeface="黑体" panose="02010609060101010101" charset="-122"/>
              </a:rPr>
              <a:t>教育引导方法创新</a:t>
            </a:r>
            <a:endParaRPr lang="zh-CN" altLang="en-US" sz="3200" strike="noStrike" noProof="1">
              <a:solidFill>
                <a:srgbClr val="C00000"/>
              </a:solidFill>
              <a:latin typeface="黑体" panose="02010609060101010101" charset="-122"/>
              <a:ea typeface="黑体" panose="02010609060101010101" charset="-122"/>
            </a:endParaRPr>
          </a:p>
        </p:txBody>
      </p:sp>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778"/>
                                        </p:tgtEl>
                                        <p:attrNameLst>
                                          <p:attrName>style.visibility</p:attrName>
                                        </p:attrNameLst>
                                      </p:cBhvr>
                                      <p:to>
                                        <p:strVal val="visible"/>
                                      </p:to>
                                    </p:set>
                                    <p:animEffect transition="in" filter="blinds(horizontal)">
                                      <p:cBhvr>
                                        <p:cTn id="7" dur="500"/>
                                        <p:tgtEl>
                                          <p:spTgt spid="32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8"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8" name="矩形 19457"/>
          <p:cNvSpPr/>
          <p:nvPr/>
        </p:nvSpPr>
        <p:spPr>
          <a:xfrm>
            <a:off x="3008630" y="1916113"/>
            <a:ext cx="1728788" cy="3673475"/>
          </a:xfrm>
          <a:prstGeom prst="rect">
            <a:avLst/>
          </a:prstGeom>
          <a:solidFill>
            <a:srgbClr val="CCFFCC"/>
          </a:solidFill>
          <a:ln w="9525">
            <a:noFill/>
          </a:ln>
        </p:spPr>
        <p:txBody>
          <a:bodyPr wrap="none" anchor="ctr"/>
          <a:p>
            <a:endParaRPr sz="1800">
              <a:solidFill>
                <a:schemeClr val="tx1"/>
              </a:solidFill>
              <a:latin typeface="Arial" panose="020B0604020202020204" pitchFamily="34" charset="0"/>
            </a:endParaRPr>
          </a:p>
        </p:txBody>
      </p:sp>
      <p:sp>
        <p:nvSpPr>
          <p:cNvPr id="19459" name="矩形 19458"/>
          <p:cNvSpPr/>
          <p:nvPr/>
        </p:nvSpPr>
        <p:spPr>
          <a:xfrm>
            <a:off x="4729480" y="1916113"/>
            <a:ext cx="2016125" cy="3673475"/>
          </a:xfrm>
          <a:prstGeom prst="rect">
            <a:avLst/>
          </a:prstGeom>
          <a:solidFill>
            <a:srgbClr val="CCCCFF"/>
          </a:solidFill>
          <a:ln w="9525">
            <a:noFill/>
          </a:ln>
        </p:spPr>
        <p:txBody>
          <a:bodyPr/>
          <a:p>
            <a:endParaRPr lang="zh-CN" altLang="en-US"/>
          </a:p>
        </p:txBody>
      </p:sp>
      <p:sp>
        <p:nvSpPr>
          <p:cNvPr id="19460" name="矩形 19459"/>
          <p:cNvSpPr/>
          <p:nvPr/>
        </p:nvSpPr>
        <p:spPr>
          <a:xfrm>
            <a:off x="6743700" y="1915795"/>
            <a:ext cx="3077845" cy="3674110"/>
          </a:xfrm>
          <a:prstGeom prst="rect">
            <a:avLst/>
          </a:prstGeom>
          <a:solidFill>
            <a:srgbClr val="99CCFF"/>
          </a:solidFill>
          <a:ln w="9525">
            <a:noFill/>
          </a:ln>
        </p:spPr>
        <p:txBody>
          <a:bodyPr wrap="none" anchor="ctr"/>
          <a:p>
            <a:endParaRPr sz="1800">
              <a:solidFill>
                <a:schemeClr val="tx1"/>
              </a:solidFill>
              <a:latin typeface="Arial" panose="020B0604020202020204" pitchFamily="34" charset="0"/>
            </a:endParaRPr>
          </a:p>
        </p:txBody>
      </p:sp>
      <p:sp>
        <p:nvSpPr>
          <p:cNvPr id="19461" name="直接连接符 19460"/>
          <p:cNvSpPr/>
          <p:nvPr/>
        </p:nvSpPr>
        <p:spPr>
          <a:xfrm flipV="1">
            <a:off x="3000375" y="1484313"/>
            <a:ext cx="0" cy="4105275"/>
          </a:xfrm>
          <a:prstGeom prst="line">
            <a:avLst/>
          </a:prstGeom>
          <a:ln w="9525" cap="flat" cmpd="sng">
            <a:solidFill>
              <a:schemeClr val="tx1"/>
            </a:solidFill>
            <a:prstDash val="solid"/>
            <a:headEnd type="none" w="med" len="med"/>
            <a:tailEnd type="triangle" w="med" len="med"/>
          </a:ln>
        </p:spPr>
      </p:sp>
      <p:sp>
        <p:nvSpPr>
          <p:cNvPr id="19462" name="直接连接符 19461"/>
          <p:cNvSpPr/>
          <p:nvPr/>
        </p:nvSpPr>
        <p:spPr>
          <a:xfrm>
            <a:off x="3000375" y="5589588"/>
            <a:ext cx="6911975" cy="0"/>
          </a:xfrm>
          <a:prstGeom prst="line">
            <a:avLst/>
          </a:prstGeom>
          <a:ln w="9525" cap="flat" cmpd="sng">
            <a:solidFill>
              <a:schemeClr val="tx1"/>
            </a:solidFill>
            <a:prstDash val="solid"/>
            <a:headEnd type="none" w="med" len="med"/>
            <a:tailEnd type="triangle" w="med" len="med"/>
          </a:ln>
        </p:spPr>
      </p:sp>
      <p:sp>
        <p:nvSpPr>
          <p:cNvPr id="19463" name="矩形 19462"/>
          <p:cNvSpPr/>
          <p:nvPr/>
        </p:nvSpPr>
        <p:spPr>
          <a:xfrm>
            <a:off x="3359150" y="2133600"/>
            <a:ext cx="1152525" cy="360363"/>
          </a:xfrm>
          <a:prstGeom prst="rect">
            <a:avLst/>
          </a:prstGeom>
          <a:noFill/>
          <a:ln w="9525">
            <a:noFill/>
          </a:ln>
        </p:spPr>
        <p:txBody>
          <a:bodyPr wrap="none" anchor="ctr"/>
          <a:p>
            <a:r>
              <a:rPr lang="zh-CN" altLang="en-US" sz="1800">
                <a:solidFill>
                  <a:schemeClr val="tx1"/>
                </a:solidFill>
                <a:latin typeface="Arial" panose="020B0604020202020204" pitchFamily="34" charset="0"/>
              </a:rPr>
              <a:t>大学前</a:t>
            </a:r>
            <a:endParaRPr lang="zh-CN" altLang="en-US" sz="1800">
              <a:solidFill>
                <a:schemeClr val="tx1"/>
              </a:solidFill>
              <a:latin typeface="Arial" panose="020B0604020202020204" pitchFamily="34" charset="0"/>
            </a:endParaRPr>
          </a:p>
        </p:txBody>
      </p:sp>
      <p:sp>
        <p:nvSpPr>
          <p:cNvPr id="19464" name="矩形 19463"/>
          <p:cNvSpPr/>
          <p:nvPr/>
        </p:nvSpPr>
        <p:spPr>
          <a:xfrm>
            <a:off x="5159375" y="2133600"/>
            <a:ext cx="1008063" cy="360363"/>
          </a:xfrm>
          <a:prstGeom prst="rect">
            <a:avLst/>
          </a:prstGeom>
          <a:noFill/>
          <a:ln w="9525">
            <a:noFill/>
          </a:ln>
        </p:spPr>
        <p:txBody>
          <a:bodyPr wrap="none" anchor="ctr"/>
          <a:p>
            <a:r>
              <a:rPr lang="zh-CN" altLang="en-US" sz="1800">
                <a:solidFill>
                  <a:schemeClr val="tx1"/>
                </a:solidFill>
                <a:latin typeface="Arial" panose="020B0604020202020204" pitchFamily="34" charset="0"/>
              </a:rPr>
              <a:t>大学</a:t>
            </a:r>
            <a:endParaRPr lang="zh-CN" altLang="en-US" sz="1800">
              <a:solidFill>
                <a:schemeClr val="tx1"/>
              </a:solidFill>
              <a:latin typeface="Arial" panose="020B0604020202020204" pitchFamily="34" charset="0"/>
            </a:endParaRPr>
          </a:p>
        </p:txBody>
      </p:sp>
      <p:sp>
        <p:nvSpPr>
          <p:cNvPr id="19465" name="矩形 19464"/>
          <p:cNvSpPr/>
          <p:nvPr/>
        </p:nvSpPr>
        <p:spPr>
          <a:xfrm>
            <a:off x="7535863" y="2133600"/>
            <a:ext cx="1368425" cy="358775"/>
          </a:xfrm>
          <a:prstGeom prst="rect">
            <a:avLst/>
          </a:prstGeom>
          <a:noFill/>
          <a:ln w="9525">
            <a:noFill/>
          </a:ln>
        </p:spPr>
        <p:txBody>
          <a:bodyPr wrap="none" anchor="ctr"/>
          <a:p>
            <a:r>
              <a:rPr lang="zh-CN" altLang="en-US" sz="1800">
                <a:solidFill>
                  <a:schemeClr val="tx1"/>
                </a:solidFill>
                <a:latin typeface="Arial" panose="020B0604020202020204" pitchFamily="34" charset="0"/>
              </a:rPr>
              <a:t>工作</a:t>
            </a:r>
            <a:endParaRPr lang="zh-CN" altLang="en-US" sz="1800">
              <a:solidFill>
                <a:schemeClr val="tx1"/>
              </a:solidFill>
              <a:latin typeface="Arial" panose="020B0604020202020204" pitchFamily="34" charset="0"/>
            </a:endParaRPr>
          </a:p>
        </p:txBody>
      </p:sp>
      <p:sp>
        <p:nvSpPr>
          <p:cNvPr id="19466" name="直接连接符 19465"/>
          <p:cNvSpPr/>
          <p:nvPr/>
        </p:nvSpPr>
        <p:spPr>
          <a:xfrm>
            <a:off x="3000375" y="5589588"/>
            <a:ext cx="0" cy="0"/>
          </a:xfrm>
          <a:prstGeom prst="line">
            <a:avLst/>
          </a:prstGeom>
          <a:ln w="9525" cap="flat" cmpd="sng">
            <a:solidFill>
              <a:schemeClr val="tx1"/>
            </a:solidFill>
            <a:prstDash val="solid"/>
            <a:headEnd type="none" w="med" len="med"/>
            <a:tailEnd type="triangle" w="med" len="med"/>
          </a:ln>
        </p:spPr>
      </p:sp>
      <p:sp>
        <p:nvSpPr>
          <p:cNvPr id="19467" name="未知"/>
          <p:cNvSpPr/>
          <p:nvPr/>
        </p:nvSpPr>
        <p:spPr>
          <a:xfrm>
            <a:off x="3001963" y="3073400"/>
            <a:ext cx="5943600" cy="2508250"/>
          </a:xfrm>
          <a:custGeom>
            <a:avLst/>
            <a:gdLst/>
            <a:ahLst/>
            <a:cxnLst/>
            <a:pathLst>
              <a:path w="3744" h="1580">
                <a:moveTo>
                  <a:pt x="0" y="1580"/>
                </a:moveTo>
                <a:cubicBezTo>
                  <a:pt x="27" y="1572"/>
                  <a:pt x="26" y="1555"/>
                  <a:pt x="54" y="1547"/>
                </a:cubicBezTo>
                <a:cubicBezTo>
                  <a:pt x="101" y="1497"/>
                  <a:pt x="191" y="1512"/>
                  <a:pt x="248" y="1480"/>
                </a:cubicBezTo>
                <a:cubicBezTo>
                  <a:pt x="288" y="1457"/>
                  <a:pt x="334" y="1423"/>
                  <a:pt x="362" y="1386"/>
                </a:cubicBezTo>
                <a:cubicBezTo>
                  <a:pt x="384" y="1357"/>
                  <a:pt x="399" y="1317"/>
                  <a:pt x="435" y="1306"/>
                </a:cubicBezTo>
                <a:cubicBezTo>
                  <a:pt x="461" y="1280"/>
                  <a:pt x="494" y="1270"/>
                  <a:pt x="529" y="1259"/>
                </a:cubicBezTo>
                <a:cubicBezTo>
                  <a:pt x="536" y="1254"/>
                  <a:pt x="542" y="1249"/>
                  <a:pt x="549" y="1245"/>
                </a:cubicBezTo>
                <a:cubicBezTo>
                  <a:pt x="555" y="1242"/>
                  <a:pt x="563" y="1243"/>
                  <a:pt x="569" y="1239"/>
                </a:cubicBezTo>
                <a:cubicBezTo>
                  <a:pt x="575" y="1236"/>
                  <a:pt x="577" y="1228"/>
                  <a:pt x="583" y="1225"/>
                </a:cubicBezTo>
                <a:cubicBezTo>
                  <a:pt x="595" y="1218"/>
                  <a:pt x="611" y="1219"/>
                  <a:pt x="623" y="1212"/>
                </a:cubicBezTo>
                <a:cubicBezTo>
                  <a:pt x="652" y="1195"/>
                  <a:pt x="672" y="1176"/>
                  <a:pt x="703" y="1165"/>
                </a:cubicBezTo>
                <a:cubicBezTo>
                  <a:pt x="720" y="1149"/>
                  <a:pt x="727" y="1139"/>
                  <a:pt x="750" y="1132"/>
                </a:cubicBezTo>
                <a:cubicBezTo>
                  <a:pt x="787" y="1106"/>
                  <a:pt x="826" y="1090"/>
                  <a:pt x="864" y="1065"/>
                </a:cubicBezTo>
                <a:cubicBezTo>
                  <a:pt x="879" y="1055"/>
                  <a:pt x="889" y="1033"/>
                  <a:pt x="904" y="1024"/>
                </a:cubicBezTo>
                <a:cubicBezTo>
                  <a:pt x="922" y="1013"/>
                  <a:pt x="944" y="1011"/>
                  <a:pt x="964" y="1004"/>
                </a:cubicBezTo>
                <a:cubicBezTo>
                  <a:pt x="979" y="999"/>
                  <a:pt x="1011" y="991"/>
                  <a:pt x="1011" y="991"/>
                </a:cubicBezTo>
                <a:cubicBezTo>
                  <a:pt x="1085" y="917"/>
                  <a:pt x="1162" y="935"/>
                  <a:pt x="1266" y="931"/>
                </a:cubicBezTo>
                <a:cubicBezTo>
                  <a:pt x="1293" y="924"/>
                  <a:pt x="1319" y="917"/>
                  <a:pt x="1346" y="911"/>
                </a:cubicBezTo>
                <a:cubicBezTo>
                  <a:pt x="1364" y="907"/>
                  <a:pt x="1400" y="897"/>
                  <a:pt x="1400" y="897"/>
                </a:cubicBezTo>
                <a:cubicBezTo>
                  <a:pt x="1446" y="866"/>
                  <a:pt x="1425" y="875"/>
                  <a:pt x="1460" y="864"/>
                </a:cubicBezTo>
                <a:cubicBezTo>
                  <a:pt x="1480" y="850"/>
                  <a:pt x="1492" y="838"/>
                  <a:pt x="1514" y="830"/>
                </a:cubicBezTo>
                <a:cubicBezTo>
                  <a:pt x="1531" y="804"/>
                  <a:pt x="1554" y="796"/>
                  <a:pt x="1581" y="783"/>
                </a:cubicBezTo>
                <a:cubicBezTo>
                  <a:pt x="1612" y="767"/>
                  <a:pt x="1603" y="758"/>
                  <a:pt x="1641" y="750"/>
                </a:cubicBezTo>
                <a:cubicBezTo>
                  <a:pt x="1676" y="713"/>
                  <a:pt x="1681" y="668"/>
                  <a:pt x="1735" y="649"/>
                </a:cubicBezTo>
                <a:cubicBezTo>
                  <a:pt x="1743" y="621"/>
                  <a:pt x="1758" y="611"/>
                  <a:pt x="1782" y="596"/>
                </a:cubicBezTo>
                <a:cubicBezTo>
                  <a:pt x="1789" y="587"/>
                  <a:pt x="1794" y="577"/>
                  <a:pt x="1802" y="569"/>
                </a:cubicBezTo>
                <a:cubicBezTo>
                  <a:pt x="1808" y="563"/>
                  <a:pt x="1817" y="562"/>
                  <a:pt x="1822" y="556"/>
                </a:cubicBezTo>
                <a:cubicBezTo>
                  <a:pt x="1847" y="523"/>
                  <a:pt x="1804" y="542"/>
                  <a:pt x="1849" y="529"/>
                </a:cubicBezTo>
                <a:cubicBezTo>
                  <a:pt x="1868" y="508"/>
                  <a:pt x="1882" y="502"/>
                  <a:pt x="1909" y="495"/>
                </a:cubicBezTo>
                <a:cubicBezTo>
                  <a:pt x="1955" y="464"/>
                  <a:pt x="1934" y="473"/>
                  <a:pt x="1969" y="462"/>
                </a:cubicBezTo>
                <a:cubicBezTo>
                  <a:pt x="2002" y="426"/>
                  <a:pt x="2051" y="424"/>
                  <a:pt x="2096" y="408"/>
                </a:cubicBezTo>
                <a:cubicBezTo>
                  <a:pt x="2131" y="375"/>
                  <a:pt x="2184" y="370"/>
                  <a:pt x="2217" y="335"/>
                </a:cubicBezTo>
                <a:cubicBezTo>
                  <a:pt x="2240" y="310"/>
                  <a:pt x="2263" y="279"/>
                  <a:pt x="2291" y="261"/>
                </a:cubicBezTo>
                <a:cubicBezTo>
                  <a:pt x="2299" y="234"/>
                  <a:pt x="2310" y="229"/>
                  <a:pt x="2337" y="221"/>
                </a:cubicBezTo>
                <a:cubicBezTo>
                  <a:pt x="2385" y="189"/>
                  <a:pt x="2449" y="180"/>
                  <a:pt x="2505" y="167"/>
                </a:cubicBezTo>
                <a:cubicBezTo>
                  <a:pt x="2579" y="150"/>
                  <a:pt x="2652" y="129"/>
                  <a:pt x="2726" y="113"/>
                </a:cubicBezTo>
                <a:cubicBezTo>
                  <a:pt x="2805" y="97"/>
                  <a:pt x="2887" y="109"/>
                  <a:pt x="2967" y="107"/>
                </a:cubicBezTo>
                <a:cubicBezTo>
                  <a:pt x="3004" y="94"/>
                  <a:pt x="3036" y="78"/>
                  <a:pt x="3074" y="67"/>
                </a:cubicBezTo>
                <a:cubicBezTo>
                  <a:pt x="3129" y="12"/>
                  <a:pt x="3351" y="34"/>
                  <a:pt x="3376" y="33"/>
                </a:cubicBezTo>
                <a:cubicBezTo>
                  <a:pt x="3500" y="0"/>
                  <a:pt x="3612" y="6"/>
                  <a:pt x="3744" y="6"/>
                </a:cubicBezTo>
              </a:path>
            </a:pathLst>
          </a:custGeom>
          <a:noFill/>
          <a:ln w="66675" cap="flat" cmpd="sng">
            <a:solidFill>
              <a:srgbClr val="FF0000"/>
            </a:solidFill>
            <a:prstDash val="solid"/>
            <a:headEnd type="none" w="med" len="med"/>
            <a:tailEnd type="none" w="med" len="med"/>
          </a:ln>
        </p:spPr>
        <p:txBody>
          <a:bodyPr/>
          <a:p>
            <a:endParaRPr lang="zh-CN" altLang="en-US"/>
          </a:p>
        </p:txBody>
      </p:sp>
      <p:sp>
        <p:nvSpPr>
          <p:cNvPr id="19468" name="未知"/>
          <p:cNvSpPr/>
          <p:nvPr/>
        </p:nvSpPr>
        <p:spPr>
          <a:xfrm>
            <a:off x="3001963" y="3252788"/>
            <a:ext cx="6007100" cy="2319337"/>
          </a:xfrm>
          <a:custGeom>
            <a:avLst/>
            <a:gdLst/>
            <a:ahLst/>
            <a:cxnLst/>
            <a:pathLst>
              <a:path w="3784" h="1461">
                <a:moveTo>
                  <a:pt x="0" y="1461"/>
                </a:moveTo>
                <a:cubicBezTo>
                  <a:pt x="37" y="1453"/>
                  <a:pt x="35" y="1443"/>
                  <a:pt x="67" y="1434"/>
                </a:cubicBezTo>
                <a:cubicBezTo>
                  <a:pt x="93" y="1406"/>
                  <a:pt x="127" y="1387"/>
                  <a:pt x="154" y="1360"/>
                </a:cubicBezTo>
                <a:cubicBezTo>
                  <a:pt x="156" y="1351"/>
                  <a:pt x="155" y="1340"/>
                  <a:pt x="161" y="1333"/>
                </a:cubicBezTo>
                <a:cubicBezTo>
                  <a:pt x="172" y="1321"/>
                  <a:pt x="201" y="1307"/>
                  <a:pt x="201" y="1307"/>
                </a:cubicBezTo>
                <a:cubicBezTo>
                  <a:pt x="218" y="1255"/>
                  <a:pt x="193" y="1319"/>
                  <a:pt x="228" y="1266"/>
                </a:cubicBezTo>
                <a:cubicBezTo>
                  <a:pt x="232" y="1260"/>
                  <a:pt x="230" y="1252"/>
                  <a:pt x="234" y="1246"/>
                </a:cubicBezTo>
                <a:cubicBezTo>
                  <a:pt x="243" y="1230"/>
                  <a:pt x="262" y="1212"/>
                  <a:pt x="275" y="1199"/>
                </a:cubicBezTo>
                <a:cubicBezTo>
                  <a:pt x="285" y="1166"/>
                  <a:pt x="311" y="1155"/>
                  <a:pt x="342" y="1146"/>
                </a:cubicBezTo>
                <a:cubicBezTo>
                  <a:pt x="389" y="1115"/>
                  <a:pt x="369" y="1128"/>
                  <a:pt x="402" y="1106"/>
                </a:cubicBezTo>
                <a:cubicBezTo>
                  <a:pt x="421" y="1094"/>
                  <a:pt x="426" y="1068"/>
                  <a:pt x="442" y="1052"/>
                </a:cubicBezTo>
                <a:cubicBezTo>
                  <a:pt x="453" y="1041"/>
                  <a:pt x="465" y="1030"/>
                  <a:pt x="476" y="1019"/>
                </a:cubicBezTo>
                <a:cubicBezTo>
                  <a:pt x="508" y="988"/>
                  <a:pt x="493" y="973"/>
                  <a:pt x="536" y="952"/>
                </a:cubicBezTo>
                <a:cubicBezTo>
                  <a:pt x="554" y="932"/>
                  <a:pt x="577" y="907"/>
                  <a:pt x="603" y="898"/>
                </a:cubicBezTo>
                <a:cubicBezTo>
                  <a:pt x="622" y="891"/>
                  <a:pt x="626" y="892"/>
                  <a:pt x="643" y="878"/>
                </a:cubicBezTo>
                <a:cubicBezTo>
                  <a:pt x="676" y="851"/>
                  <a:pt x="708" y="826"/>
                  <a:pt x="750" y="811"/>
                </a:cubicBezTo>
                <a:cubicBezTo>
                  <a:pt x="775" y="788"/>
                  <a:pt x="805" y="775"/>
                  <a:pt x="837" y="764"/>
                </a:cubicBezTo>
                <a:cubicBezTo>
                  <a:pt x="874" y="730"/>
                  <a:pt x="932" y="740"/>
                  <a:pt x="978" y="737"/>
                </a:cubicBezTo>
                <a:cubicBezTo>
                  <a:pt x="1053" y="723"/>
                  <a:pt x="1123" y="700"/>
                  <a:pt x="1199" y="690"/>
                </a:cubicBezTo>
                <a:cubicBezTo>
                  <a:pt x="1288" y="663"/>
                  <a:pt x="1347" y="662"/>
                  <a:pt x="1447" y="657"/>
                </a:cubicBezTo>
                <a:cubicBezTo>
                  <a:pt x="1501" y="646"/>
                  <a:pt x="1549" y="621"/>
                  <a:pt x="1601" y="610"/>
                </a:cubicBezTo>
                <a:cubicBezTo>
                  <a:pt x="1637" y="586"/>
                  <a:pt x="1674" y="580"/>
                  <a:pt x="1715" y="570"/>
                </a:cubicBezTo>
                <a:cubicBezTo>
                  <a:pt x="1766" y="558"/>
                  <a:pt x="1702" y="570"/>
                  <a:pt x="1755" y="550"/>
                </a:cubicBezTo>
                <a:cubicBezTo>
                  <a:pt x="1778" y="541"/>
                  <a:pt x="1810" y="535"/>
                  <a:pt x="1835" y="530"/>
                </a:cubicBezTo>
                <a:cubicBezTo>
                  <a:pt x="1857" y="519"/>
                  <a:pt x="1881" y="514"/>
                  <a:pt x="1902" y="503"/>
                </a:cubicBezTo>
                <a:cubicBezTo>
                  <a:pt x="1948" y="479"/>
                  <a:pt x="1897" y="496"/>
                  <a:pt x="1942" y="483"/>
                </a:cubicBezTo>
                <a:cubicBezTo>
                  <a:pt x="1964" y="461"/>
                  <a:pt x="1987" y="446"/>
                  <a:pt x="2016" y="436"/>
                </a:cubicBezTo>
                <a:cubicBezTo>
                  <a:pt x="2050" y="400"/>
                  <a:pt x="2077" y="378"/>
                  <a:pt x="2123" y="362"/>
                </a:cubicBezTo>
                <a:cubicBezTo>
                  <a:pt x="2149" y="338"/>
                  <a:pt x="2195" y="300"/>
                  <a:pt x="2230" y="288"/>
                </a:cubicBezTo>
                <a:cubicBezTo>
                  <a:pt x="2251" y="268"/>
                  <a:pt x="2279" y="262"/>
                  <a:pt x="2304" y="248"/>
                </a:cubicBezTo>
                <a:cubicBezTo>
                  <a:pt x="2345" y="226"/>
                  <a:pt x="2380" y="208"/>
                  <a:pt x="2425" y="195"/>
                </a:cubicBezTo>
                <a:cubicBezTo>
                  <a:pt x="2444" y="175"/>
                  <a:pt x="2498" y="155"/>
                  <a:pt x="2525" y="148"/>
                </a:cubicBezTo>
                <a:cubicBezTo>
                  <a:pt x="2641" y="67"/>
                  <a:pt x="2833" y="85"/>
                  <a:pt x="2960" y="81"/>
                </a:cubicBezTo>
                <a:cubicBezTo>
                  <a:pt x="2967" y="79"/>
                  <a:pt x="2974" y="78"/>
                  <a:pt x="2980" y="74"/>
                </a:cubicBezTo>
                <a:cubicBezTo>
                  <a:pt x="2985" y="71"/>
                  <a:pt x="2988" y="64"/>
                  <a:pt x="2994" y="61"/>
                </a:cubicBezTo>
                <a:cubicBezTo>
                  <a:pt x="3008" y="54"/>
                  <a:pt x="3060" y="48"/>
                  <a:pt x="3068" y="47"/>
                </a:cubicBezTo>
                <a:cubicBezTo>
                  <a:pt x="3135" y="35"/>
                  <a:pt x="3201" y="14"/>
                  <a:pt x="3268" y="0"/>
                </a:cubicBezTo>
                <a:cubicBezTo>
                  <a:pt x="3393" y="2"/>
                  <a:pt x="3519" y="3"/>
                  <a:pt x="3644" y="7"/>
                </a:cubicBezTo>
                <a:cubicBezTo>
                  <a:pt x="3684" y="8"/>
                  <a:pt x="3724" y="14"/>
                  <a:pt x="3764" y="14"/>
                </a:cubicBezTo>
                <a:cubicBezTo>
                  <a:pt x="3771" y="14"/>
                  <a:pt x="3784" y="7"/>
                  <a:pt x="3784" y="7"/>
                </a:cubicBezTo>
              </a:path>
            </a:pathLst>
          </a:custGeom>
          <a:noFill/>
          <a:ln w="28575" cap="flat" cmpd="sng">
            <a:solidFill>
              <a:srgbClr val="339966"/>
            </a:solidFill>
            <a:prstDash val="solid"/>
            <a:headEnd type="none" w="med" len="med"/>
            <a:tailEnd type="none" w="med" len="med"/>
          </a:ln>
        </p:spPr>
        <p:txBody>
          <a:bodyPr/>
          <a:p>
            <a:endParaRPr lang="zh-CN" altLang="en-US"/>
          </a:p>
        </p:txBody>
      </p:sp>
      <p:sp>
        <p:nvSpPr>
          <p:cNvPr id="19469" name="未知"/>
          <p:cNvSpPr/>
          <p:nvPr/>
        </p:nvSpPr>
        <p:spPr>
          <a:xfrm>
            <a:off x="3065463" y="2879725"/>
            <a:ext cx="6072187" cy="2692400"/>
          </a:xfrm>
          <a:custGeom>
            <a:avLst/>
            <a:gdLst/>
            <a:ahLst/>
            <a:cxnLst/>
            <a:pathLst>
              <a:path w="3825" h="1696">
                <a:moveTo>
                  <a:pt x="0" y="1696"/>
                </a:moveTo>
                <a:cubicBezTo>
                  <a:pt x="24" y="1688"/>
                  <a:pt x="74" y="1675"/>
                  <a:pt x="74" y="1675"/>
                </a:cubicBezTo>
                <a:cubicBezTo>
                  <a:pt x="97" y="1660"/>
                  <a:pt x="114" y="1655"/>
                  <a:pt x="141" y="1649"/>
                </a:cubicBezTo>
                <a:cubicBezTo>
                  <a:pt x="181" y="1606"/>
                  <a:pt x="246" y="1594"/>
                  <a:pt x="302" y="1582"/>
                </a:cubicBezTo>
                <a:cubicBezTo>
                  <a:pt x="324" y="1570"/>
                  <a:pt x="347" y="1566"/>
                  <a:pt x="369" y="1555"/>
                </a:cubicBezTo>
                <a:cubicBezTo>
                  <a:pt x="435" y="1523"/>
                  <a:pt x="351" y="1560"/>
                  <a:pt x="402" y="1528"/>
                </a:cubicBezTo>
                <a:cubicBezTo>
                  <a:pt x="439" y="1505"/>
                  <a:pt x="477" y="1496"/>
                  <a:pt x="509" y="1461"/>
                </a:cubicBezTo>
                <a:cubicBezTo>
                  <a:pt x="521" y="1426"/>
                  <a:pt x="549" y="1406"/>
                  <a:pt x="583" y="1394"/>
                </a:cubicBezTo>
                <a:cubicBezTo>
                  <a:pt x="648" y="1329"/>
                  <a:pt x="678" y="1322"/>
                  <a:pt x="764" y="1300"/>
                </a:cubicBezTo>
                <a:cubicBezTo>
                  <a:pt x="809" y="1271"/>
                  <a:pt x="793" y="1286"/>
                  <a:pt x="817" y="1260"/>
                </a:cubicBezTo>
                <a:cubicBezTo>
                  <a:pt x="819" y="1253"/>
                  <a:pt x="819" y="1245"/>
                  <a:pt x="824" y="1240"/>
                </a:cubicBezTo>
                <a:cubicBezTo>
                  <a:pt x="829" y="1235"/>
                  <a:pt x="838" y="1236"/>
                  <a:pt x="844" y="1233"/>
                </a:cubicBezTo>
                <a:cubicBezTo>
                  <a:pt x="870" y="1218"/>
                  <a:pt x="890" y="1195"/>
                  <a:pt x="918" y="1187"/>
                </a:cubicBezTo>
                <a:cubicBezTo>
                  <a:pt x="956" y="1146"/>
                  <a:pt x="1027" y="1156"/>
                  <a:pt x="1078" y="1140"/>
                </a:cubicBezTo>
                <a:cubicBezTo>
                  <a:pt x="1122" y="1126"/>
                  <a:pt x="1168" y="1121"/>
                  <a:pt x="1212" y="1106"/>
                </a:cubicBezTo>
                <a:cubicBezTo>
                  <a:pt x="1247" y="1094"/>
                  <a:pt x="1277" y="1077"/>
                  <a:pt x="1313" y="1066"/>
                </a:cubicBezTo>
                <a:cubicBezTo>
                  <a:pt x="1337" y="1059"/>
                  <a:pt x="1364" y="1057"/>
                  <a:pt x="1387" y="1046"/>
                </a:cubicBezTo>
                <a:cubicBezTo>
                  <a:pt x="1409" y="1035"/>
                  <a:pt x="1417" y="1020"/>
                  <a:pt x="1440" y="1012"/>
                </a:cubicBezTo>
                <a:cubicBezTo>
                  <a:pt x="1461" y="992"/>
                  <a:pt x="1489" y="985"/>
                  <a:pt x="1514" y="972"/>
                </a:cubicBezTo>
                <a:cubicBezTo>
                  <a:pt x="1537" y="961"/>
                  <a:pt x="1543" y="946"/>
                  <a:pt x="1567" y="939"/>
                </a:cubicBezTo>
                <a:cubicBezTo>
                  <a:pt x="1587" y="919"/>
                  <a:pt x="1617" y="909"/>
                  <a:pt x="1641" y="892"/>
                </a:cubicBezTo>
                <a:cubicBezTo>
                  <a:pt x="1648" y="887"/>
                  <a:pt x="1661" y="878"/>
                  <a:pt x="1661" y="878"/>
                </a:cubicBezTo>
                <a:cubicBezTo>
                  <a:pt x="1682" y="849"/>
                  <a:pt x="1701" y="823"/>
                  <a:pt x="1735" y="811"/>
                </a:cubicBezTo>
                <a:cubicBezTo>
                  <a:pt x="1747" y="799"/>
                  <a:pt x="1755" y="782"/>
                  <a:pt x="1768" y="771"/>
                </a:cubicBezTo>
                <a:cubicBezTo>
                  <a:pt x="1785" y="756"/>
                  <a:pt x="1805" y="745"/>
                  <a:pt x="1822" y="731"/>
                </a:cubicBezTo>
                <a:cubicBezTo>
                  <a:pt x="1849" y="709"/>
                  <a:pt x="1887" y="697"/>
                  <a:pt x="1916" y="671"/>
                </a:cubicBezTo>
                <a:cubicBezTo>
                  <a:pt x="1937" y="653"/>
                  <a:pt x="1963" y="631"/>
                  <a:pt x="1983" y="611"/>
                </a:cubicBezTo>
                <a:cubicBezTo>
                  <a:pt x="2011" y="583"/>
                  <a:pt x="2031" y="551"/>
                  <a:pt x="2070" y="537"/>
                </a:cubicBezTo>
                <a:cubicBezTo>
                  <a:pt x="2080" y="502"/>
                  <a:pt x="2105" y="492"/>
                  <a:pt x="2137" y="477"/>
                </a:cubicBezTo>
                <a:cubicBezTo>
                  <a:pt x="2152" y="461"/>
                  <a:pt x="2166" y="449"/>
                  <a:pt x="2184" y="436"/>
                </a:cubicBezTo>
                <a:cubicBezTo>
                  <a:pt x="2204" y="406"/>
                  <a:pt x="2223" y="381"/>
                  <a:pt x="2257" y="369"/>
                </a:cubicBezTo>
                <a:cubicBezTo>
                  <a:pt x="2285" y="343"/>
                  <a:pt x="2299" y="308"/>
                  <a:pt x="2338" y="296"/>
                </a:cubicBezTo>
                <a:cubicBezTo>
                  <a:pt x="2356" y="277"/>
                  <a:pt x="2359" y="264"/>
                  <a:pt x="2385" y="256"/>
                </a:cubicBezTo>
                <a:cubicBezTo>
                  <a:pt x="2428" y="210"/>
                  <a:pt x="2500" y="203"/>
                  <a:pt x="2559" y="189"/>
                </a:cubicBezTo>
                <a:cubicBezTo>
                  <a:pt x="2601" y="179"/>
                  <a:pt x="2644" y="174"/>
                  <a:pt x="2686" y="162"/>
                </a:cubicBezTo>
                <a:cubicBezTo>
                  <a:pt x="2727" y="150"/>
                  <a:pt x="2764" y="130"/>
                  <a:pt x="2806" y="122"/>
                </a:cubicBezTo>
                <a:cubicBezTo>
                  <a:pt x="2885" y="107"/>
                  <a:pt x="2968" y="106"/>
                  <a:pt x="3048" y="102"/>
                </a:cubicBezTo>
                <a:cubicBezTo>
                  <a:pt x="3120" y="83"/>
                  <a:pt x="3196" y="70"/>
                  <a:pt x="3269" y="55"/>
                </a:cubicBezTo>
                <a:cubicBezTo>
                  <a:pt x="3302" y="48"/>
                  <a:pt x="3342" y="29"/>
                  <a:pt x="3376" y="28"/>
                </a:cubicBezTo>
                <a:cubicBezTo>
                  <a:pt x="3474" y="24"/>
                  <a:pt x="3572" y="23"/>
                  <a:pt x="3670" y="21"/>
                </a:cubicBezTo>
                <a:cubicBezTo>
                  <a:pt x="3733" y="0"/>
                  <a:pt x="3684" y="14"/>
                  <a:pt x="3825" y="14"/>
                </a:cubicBezTo>
              </a:path>
            </a:pathLst>
          </a:custGeom>
          <a:noFill/>
          <a:ln w="25400" cap="flat" cmpd="sng">
            <a:solidFill>
              <a:srgbClr val="993366"/>
            </a:solidFill>
            <a:prstDash val="solid"/>
            <a:headEnd type="none" w="med" len="med"/>
            <a:tailEnd type="none" w="med" len="med"/>
          </a:ln>
        </p:spPr>
        <p:txBody>
          <a:bodyPr/>
          <a:p>
            <a:endParaRPr lang="zh-CN" altLang="en-US"/>
          </a:p>
        </p:txBody>
      </p:sp>
      <p:sp>
        <p:nvSpPr>
          <p:cNvPr id="19470" name="未知"/>
          <p:cNvSpPr/>
          <p:nvPr/>
        </p:nvSpPr>
        <p:spPr>
          <a:xfrm>
            <a:off x="3065780" y="3005138"/>
            <a:ext cx="6146800" cy="2544762"/>
          </a:xfrm>
          <a:custGeom>
            <a:avLst/>
            <a:gdLst/>
            <a:ahLst/>
            <a:cxnLst/>
            <a:pathLst>
              <a:path w="3872" h="1603">
                <a:moveTo>
                  <a:pt x="0" y="1603"/>
                </a:moveTo>
                <a:cubicBezTo>
                  <a:pt x="83" y="1601"/>
                  <a:pt x="165" y="1600"/>
                  <a:pt x="248" y="1596"/>
                </a:cubicBezTo>
                <a:cubicBezTo>
                  <a:pt x="282" y="1594"/>
                  <a:pt x="313" y="1578"/>
                  <a:pt x="342" y="1563"/>
                </a:cubicBezTo>
                <a:cubicBezTo>
                  <a:pt x="374" y="1547"/>
                  <a:pt x="414" y="1540"/>
                  <a:pt x="449" y="1530"/>
                </a:cubicBezTo>
                <a:cubicBezTo>
                  <a:pt x="477" y="1511"/>
                  <a:pt x="503" y="1501"/>
                  <a:pt x="530" y="1483"/>
                </a:cubicBezTo>
                <a:cubicBezTo>
                  <a:pt x="552" y="1468"/>
                  <a:pt x="577" y="1444"/>
                  <a:pt x="603" y="1436"/>
                </a:cubicBezTo>
                <a:cubicBezTo>
                  <a:pt x="626" y="1413"/>
                  <a:pt x="646" y="1390"/>
                  <a:pt x="677" y="1382"/>
                </a:cubicBezTo>
                <a:cubicBezTo>
                  <a:pt x="690" y="1373"/>
                  <a:pt x="704" y="1364"/>
                  <a:pt x="717" y="1355"/>
                </a:cubicBezTo>
                <a:cubicBezTo>
                  <a:pt x="734" y="1344"/>
                  <a:pt x="771" y="1329"/>
                  <a:pt x="771" y="1329"/>
                </a:cubicBezTo>
                <a:cubicBezTo>
                  <a:pt x="790" y="1308"/>
                  <a:pt x="814" y="1290"/>
                  <a:pt x="838" y="1275"/>
                </a:cubicBezTo>
                <a:cubicBezTo>
                  <a:pt x="874" y="1220"/>
                  <a:pt x="926" y="1213"/>
                  <a:pt x="985" y="1195"/>
                </a:cubicBezTo>
                <a:cubicBezTo>
                  <a:pt x="992" y="1190"/>
                  <a:pt x="998" y="1185"/>
                  <a:pt x="1005" y="1181"/>
                </a:cubicBezTo>
                <a:cubicBezTo>
                  <a:pt x="1011" y="1178"/>
                  <a:pt x="1019" y="1179"/>
                  <a:pt x="1025" y="1175"/>
                </a:cubicBezTo>
                <a:cubicBezTo>
                  <a:pt x="1077" y="1145"/>
                  <a:pt x="998" y="1175"/>
                  <a:pt x="1059" y="1154"/>
                </a:cubicBezTo>
                <a:cubicBezTo>
                  <a:pt x="1104" y="1119"/>
                  <a:pt x="1156" y="1102"/>
                  <a:pt x="1206" y="1074"/>
                </a:cubicBezTo>
                <a:cubicBezTo>
                  <a:pt x="1270" y="1038"/>
                  <a:pt x="1223" y="1054"/>
                  <a:pt x="1266" y="1041"/>
                </a:cubicBezTo>
                <a:cubicBezTo>
                  <a:pt x="1316" y="1006"/>
                  <a:pt x="1409" y="1016"/>
                  <a:pt x="1461" y="1014"/>
                </a:cubicBezTo>
                <a:cubicBezTo>
                  <a:pt x="1476" y="1012"/>
                  <a:pt x="1492" y="1011"/>
                  <a:pt x="1507" y="1007"/>
                </a:cubicBezTo>
                <a:cubicBezTo>
                  <a:pt x="1550" y="994"/>
                  <a:pt x="1580" y="947"/>
                  <a:pt x="1621" y="933"/>
                </a:cubicBezTo>
                <a:cubicBezTo>
                  <a:pt x="1631" y="923"/>
                  <a:pt x="1646" y="918"/>
                  <a:pt x="1655" y="907"/>
                </a:cubicBezTo>
                <a:cubicBezTo>
                  <a:pt x="1659" y="902"/>
                  <a:pt x="1656" y="892"/>
                  <a:pt x="1661" y="887"/>
                </a:cubicBezTo>
                <a:cubicBezTo>
                  <a:pt x="1673" y="875"/>
                  <a:pt x="1691" y="872"/>
                  <a:pt x="1702" y="860"/>
                </a:cubicBezTo>
                <a:cubicBezTo>
                  <a:pt x="1726" y="835"/>
                  <a:pt x="1754" y="799"/>
                  <a:pt x="1782" y="779"/>
                </a:cubicBezTo>
                <a:cubicBezTo>
                  <a:pt x="1794" y="760"/>
                  <a:pt x="1807" y="748"/>
                  <a:pt x="1822" y="732"/>
                </a:cubicBezTo>
                <a:cubicBezTo>
                  <a:pt x="1835" y="694"/>
                  <a:pt x="1862" y="674"/>
                  <a:pt x="1889" y="645"/>
                </a:cubicBezTo>
                <a:cubicBezTo>
                  <a:pt x="1912" y="620"/>
                  <a:pt x="1929" y="587"/>
                  <a:pt x="1956" y="565"/>
                </a:cubicBezTo>
                <a:cubicBezTo>
                  <a:pt x="1974" y="550"/>
                  <a:pt x="1976" y="556"/>
                  <a:pt x="1990" y="538"/>
                </a:cubicBezTo>
                <a:cubicBezTo>
                  <a:pt x="2019" y="499"/>
                  <a:pt x="2035" y="468"/>
                  <a:pt x="2083" y="451"/>
                </a:cubicBezTo>
                <a:cubicBezTo>
                  <a:pt x="2116" y="420"/>
                  <a:pt x="2075" y="455"/>
                  <a:pt x="2117" y="431"/>
                </a:cubicBezTo>
                <a:cubicBezTo>
                  <a:pt x="2180" y="396"/>
                  <a:pt x="2133" y="409"/>
                  <a:pt x="2184" y="398"/>
                </a:cubicBezTo>
                <a:cubicBezTo>
                  <a:pt x="2191" y="393"/>
                  <a:pt x="2197" y="388"/>
                  <a:pt x="2204" y="384"/>
                </a:cubicBezTo>
                <a:cubicBezTo>
                  <a:pt x="2210" y="381"/>
                  <a:pt x="2218" y="381"/>
                  <a:pt x="2224" y="378"/>
                </a:cubicBezTo>
                <a:cubicBezTo>
                  <a:pt x="2299" y="337"/>
                  <a:pt x="2236" y="361"/>
                  <a:pt x="2284" y="344"/>
                </a:cubicBezTo>
                <a:cubicBezTo>
                  <a:pt x="2333" y="298"/>
                  <a:pt x="2259" y="364"/>
                  <a:pt x="2318" y="324"/>
                </a:cubicBezTo>
                <a:cubicBezTo>
                  <a:pt x="2368" y="290"/>
                  <a:pt x="2310" y="314"/>
                  <a:pt x="2358" y="297"/>
                </a:cubicBezTo>
                <a:cubicBezTo>
                  <a:pt x="2386" y="255"/>
                  <a:pt x="2456" y="232"/>
                  <a:pt x="2505" y="217"/>
                </a:cubicBezTo>
                <a:cubicBezTo>
                  <a:pt x="2561" y="161"/>
                  <a:pt x="2698" y="179"/>
                  <a:pt x="2753" y="177"/>
                </a:cubicBezTo>
                <a:cubicBezTo>
                  <a:pt x="2844" y="145"/>
                  <a:pt x="2941" y="127"/>
                  <a:pt x="3035" y="103"/>
                </a:cubicBezTo>
                <a:cubicBezTo>
                  <a:pt x="3137" y="37"/>
                  <a:pt x="3288" y="35"/>
                  <a:pt x="3403" y="29"/>
                </a:cubicBezTo>
                <a:cubicBezTo>
                  <a:pt x="3447" y="24"/>
                  <a:pt x="3500" y="3"/>
                  <a:pt x="3544" y="2"/>
                </a:cubicBezTo>
                <a:cubicBezTo>
                  <a:pt x="3653" y="0"/>
                  <a:pt x="3763" y="2"/>
                  <a:pt x="3872" y="2"/>
                </a:cubicBezTo>
              </a:path>
            </a:pathLst>
          </a:custGeom>
          <a:noFill/>
          <a:ln w="31750" cap="flat" cmpd="sng">
            <a:solidFill>
              <a:srgbClr val="0000FF"/>
            </a:solidFill>
            <a:prstDash val="solid"/>
            <a:headEnd type="none" w="med" len="med"/>
            <a:tailEnd type="none" w="med" len="med"/>
          </a:ln>
        </p:spPr>
        <p:txBody>
          <a:bodyPr/>
          <a:p>
            <a:endParaRPr lang="zh-CN" altLang="en-US"/>
          </a:p>
        </p:txBody>
      </p:sp>
      <p:sp>
        <p:nvSpPr>
          <p:cNvPr id="19471" name="圆角矩形标注 19470"/>
          <p:cNvSpPr/>
          <p:nvPr/>
        </p:nvSpPr>
        <p:spPr>
          <a:xfrm rot="5400000">
            <a:off x="5727700" y="4518025"/>
            <a:ext cx="914400" cy="609600"/>
          </a:xfrm>
          <a:prstGeom prst="wedgeRoundRectCallout">
            <a:avLst>
              <a:gd name="adj1" fmla="val -43750"/>
              <a:gd name="adj2" fmla="val 70000"/>
              <a:gd name="adj3" fmla="val 16667"/>
            </a:avLst>
          </a:prstGeom>
          <a:solidFill>
            <a:srgbClr val="3366FF"/>
          </a:solidFill>
          <a:ln w="9525" cap="flat" cmpd="sng">
            <a:solidFill>
              <a:schemeClr val="tx1"/>
            </a:solidFill>
            <a:prstDash val="solid"/>
            <a:miter/>
            <a:headEnd type="none" w="med" len="med"/>
            <a:tailEnd type="none" w="med" len="med"/>
          </a:ln>
        </p:spPr>
        <p:txBody>
          <a:bodyPr rot="10800000" vert="eaVert"/>
          <a:p>
            <a:r>
              <a:rPr lang="zh-CN" altLang="en-US" sz="1800">
                <a:solidFill>
                  <a:schemeClr val="bg1"/>
                </a:solidFill>
                <a:latin typeface="Arial" panose="020B0604020202020204" pitchFamily="34" charset="0"/>
                <a:ea typeface="黑体" panose="02010609060101010101" charset="-122"/>
              </a:rPr>
              <a:t>做事曲线</a:t>
            </a:r>
            <a:endParaRPr lang="zh-CN" altLang="en-US" sz="1800">
              <a:solidFill>
                <a:schemeClr val="bg1"/>
              </a:solidFill>
              <a:latin typeface="Arial" panose="020B0604020202020204" pitchFamily="34" charset="0"/>
              <a:ea typeface="黑体" panose="02010609060101010101" charset="-122"/>
            </a:endParaRPr>
          </a:p>
        </p:txBody>
      </p:sp>
      <p:sp>
        <p:nvSpPr>
          <p:cNvPr id="19472" name="椭圆形标注 19471"/>
          <p:cNvSpPr/>
          <p:nvPr/>
        </p:nvSpPr>
        <p:spPr>
          <a:xfrm rot="5400000">
            <a:off x="6530975" y="3641725"/>
            <a:ext cx="793750" cy="942975"/>
          </a:xfrm>
          <a:prstGeom prst="wedgeEllipseCallout">
            <a:avLst>
              <a:gd name="adj1" fmla="val -49329"/>
              <a:gd name="adj2" fmla="val 37597"/>
            </a:avLst>
          </a:prstGeom>
          <a:solidFill>
            <a:srgbClr val="339966"/>
          </a:solidFill>
          <a:ln w="9525" cap="flat" cmpd="sng">
            <a:solidFill>
              <a:schemeClr val="tx1"/>
            </a:solidFill>
            <a:prstDash val="solid"/>
            <a:miter/>
            <a:headEnd type="none" w="med" len="med"/>
            <a:tailEnd type="none" w="med" len="med"/>
          </a:ln>
        </p:spPr>
        <p:txBody>
          <a:bodyPr rot="10800000" vert="eaVert"/>
          <a:p>
            <a:r>
              <a:rPr lang="zh-CN" altLang="en-US" sz="1800">
                <a:solidFill>
                  <a:schemeClr val="bg1"/>
                </a:solidFill>
                <a:latin typeface="Arial" panose="020B0604020202020204" pitchFamily="34" charset="0"/>
                <a:ea typeface="黑体" panose="02010609060101010101" charset="-122"/>
              </a:rPr>
              <a:t>学习曲线</a:t>
            </a:r>
            <a:endParaRPr lang="zh-CN" altLang="en-US" sz="1800">
              <a:solidFill>
                <a:schemeClr val="bg1"/>
              </a:solidFill>
              <a:latin typeface="Arial" panose="020B0604020202020204" pitchFamily="34" charset="0"/>
              <a:ea typeface="黑体" panose="02010609060101010101" charset="-122"/>
            </a:endParaRPr>
          </a:p>
        </p:txBody>
      </p:sp>
      <p:sp>
        <p:nvSpPr>
          <p:cNvPr id="19473" name="直接连接符 19472"/>
          <p:cNvSpPr/>
          <p:nvPr/>
        </p:nvSpPr>
        <p:spPr>
          <a:xfrm>
            <a:off x="8904288" y="3073083"/>
            <a:ext cx="360362" cy="0"/>
          </a:xfrm>
          <a:prstGeom prst="line">
            <a:avLst/>
          </a:prstGeom>
          <a:ln w="63500" cap="flat" cmpd="sng">
            <a:solidFill>
              <a:srgbClr val="FF0000"/>
            </a:solidFill>
            <a:prstDash val="solid"/>
            <a:headEnd type="none" w="med" len="med"/>
            <a:tailEnd type="triangle" w="med" len="med"/>
          </a:ln>
        </p:spPr>
      </p:sp>
      <p:sp>
        <p:nvSpPr>
          <p:cNvPr id="19474" name="矩形标注 19473"/>
          <p:cNvSpPr/>
          <p:nvPr/>
        </p:nvSpPr>
        <p:spPr>
          <a:xfrm>
            <a:off x="7751763" y="4652963"/>
            <a:ext cx="1296987" cy="360362"/>
          </a:xfrm>
          <a:prstGeom prst="wedgeRectCallout">
            <a:avLst>
              <a:gd name="adj1" fmla="val -96634"/>
              <a:gd name="adj2" fmla="val -453963"/>
            </a:avLst>
          </a:prstGeom>
          <a:solidFill>
            <a:schemeClr val="accent1"/>
          </a:solidFill>
          <a:ln w="9525" cap="flat" cmpd="sng">
            <a:solidFill>
              <a:schemeClr val="tx1"/>
            </a:solidFill>
            <a:prstDash val="solid"/>
            <a:miter/>
            <a:headEnd type="none" w="med" len="med"/>
            <a:tailEnd type="none" w="med" len="med"/>
          </a:ln>
        </p:spPr>
        <p:txBody>
          <a:bodyPr/>
          <a:p>
            <a:r>
              <a:rPr lang="zh-CN" altLang="en-US" sz="1800">
                <a:solidFill>
                  <a:schemeClr val="bg1"/>
                </a:solidFill>
                <a:latin typeface="Arial" panose="020B0604020202020204" pitchFamily="34" charset="0"/>
                <a:ea typeface="黑体" panose="02010609060101010101" charset="-122"/>
              </a:rPr>
              <a:t>做人曲线</a:t>
            </a:r>
            <a:endParaRPr lang="zh-CN" altLang="en-US" sz="1800">
              <a:solidFill>
                <a:schemeClr val="bg1"/>
              </a:solidFill>
              <a:latin typeface="Arial" panose="020B0604020202020204" pitchFamily="34" charset="0"/>
              <a:ea typeface="黑体" panose="02010609060101010101" charset="-122"/>
            </a:endParaRPr>
          </a:p>
        </p:txBody>
      </p:sp>
      <p:sp>
        <p:nvSpPr>
          <p:cNvPr id="19475" name="上箭头标注 19474"/>
          <p:cNvSpPr/>
          <p:nvPr/>
        </p:nvSpPr>
        <p:spPr>
          <a:xfrm>
            <a:off x="8050213" y="3177223"/>
            <a:ext cx="1150937" cy="719137"/>
          </a:xfrm>
          <a:prstGeom prst="upArrowCallout">
            <a:avLst>
              <a:gd name="adj1" fmla="val 40011"/>
              <a:gd name="adj2" fmla="val 40011"/>
              <a:gd name="adj3" fmla="val 16666"/>
              <a:gd name="adj4" fmla="val 66667"/>
            </a:avLst>
          </a:prstGeom>
          <a:solidFill>
            <a:srgbClr val="FF6600"/>
          </a:solidFill>
          <a:ln w="9525" cap="flat" cmpd="sng">
            <a:solidFill>
              <a:schemeClr val="tx1"/>
            </a:solidFill>
            <a:prstDash val="solid"/>
            <a:miter/>
            <a:headEnd type="none" w="med" len="med"/>
            <a:tailEnd type="none" w="med" len="med"/>
          </a:ln>
        </p:spPr>
        <p:txBody>
          <a:bodyPr wrap="none" anchor="ctr"/>
          <a:p>
            <a:r>
              <a:rPr lang="zh-CN" altLang="en-US" sz="1800">
                <a:solidFill>
                  <a:schemeClr val="bg1"/>
                </a:solidFill>
                <a:latin typeface="Arial" panose="020B0604020202020204" pitchFamily="34" charset="0"/>
                <a:ea typeface="黑体" panose="02010609060101010101" charset="-122"/>
              </a:rPr>
              <a:t>发展曲线</a:t>
            </a:r>
            <a:endParaRPr lang="zh-CN" altLang="en-US" sz="1800">
              <a:solidFill>
                <a:schemeClr val="bg1"/>
              </a:solidFill>
              <a:latin typeface="Arial" panose="020B0604020202020204" pitchFamily="34" charset="0"/>
              <a:ea typeface="黑体" panose="02010609060101010101" charset="-122"/>
            </a:endParaRPr>
          </a:p>
        </p:txBody>
      </p:sp>
      <p:sp>
        <p:nvSpPr>
          <p:cNvPr id="19476" name="矩形 19475"/>
          <p:cNvSpPr/>
          <p:nvPr/>
        </p:nvSpPr>
        <p:spPr>
          <a:xfrm>
            <a:off x="2601595" y="962660"/>
            <a:ext cx="6808470" cy="953770"/>
          </a:xfrm>
          <a:prstGeom prst="rect">
            <a:avLst/>
          </a:prstGeom>
          <a:noFill/>
          <a:ln w="9525" cap="flat" cmpd="sng">
            <a:noFill/>
            <a:prstDash val="solid"/>
            <a:miter/>
            <a:headEnd type="none" w="med" len="med"/>
            <a:tailEnd type="none" w="med" len="med"/>
          </a:ln>
        </p:spPr>
        <p:txBody>
          <a:bodyPr wrap="none" anchor="ctr">
            <a:scene3d>
              <a:camera prst="orthographicFront"/>
              <a:lightRig rig="soft" dir="t">
                <a:rot lat="0" lon="0" rev="15600000"/>
              </a:lightRig>
            </a:scene3d>
            <a:sp3d extrusionH="57150" prstMaterial="softEdge">
              <a:bevelT w="25400" h="38100"/>
            </a:sp3d>
          </a:bodyPr>
          <a:p>
            <a:r>
              <a:rPr lang="en-US" altLang="zh-CN" sz="3200" dirty="0">
                <a:solidFill>
                  <a:srgbClr val="FF0000"/>
                </a:solidFill>
                <a:latin typeface="黑体" panose="02010609060101010101" charset="-122"/>
                <a:ea typeface="黑体" panose="02010609060101010101" charset="-122"/>
              </a:rPr>
              <a:t>  </a:t>
            </a:r>
            <a:r>
              <a:rPr lang="zh-CN" altLang="en-US" sz="3200" dirty="0">
                <a:solidFill>
                  <a:schemeClr val="accent1">
                    <a:lumMod val="50000"/>
                  </a:schemeClr>
                </a:solidFill>
                <a:latin typeface="楷体" panose="02010609060101010101" charset="-122"/>
                <a:ea typeface="楷体" panose="02010609060101010101" charset="-122"/>
              </a:rPr>
              <a:t>告诉学生找准发展方向和目标：</a:t>
            </a:r>
            <a:endParaRPr lang="zh-CN" altLang="en-US" sz="3200" dirty="0">
              <a:solidFill>
                <a:schemeClr val="accent1">
                  <a:lumMod val="50000"/>
                </a:schemeClr>
              </a:solidFill>
              <a:latin typeface="楷体" panose="02010609060101010101" charset="-122"/>
              <a:ea typeface="楷体" panose="02010609060101010101" charset="-122"/>
            </a:endParaRPr>
          </a:p>
          <a:p>
            <a:r>
              <a:rPr lang="en-US" altLang="zh-CN" sz="2000" dirty="0">
                <a:solidFill>
                  <a:schemeClr val="accent4"/>
                </a:solidFill>
                <a:effectLst/>
                <a:latin typeface="楷体" panose="02010609060101010101" charset="-122"/>
                <a:ea typeface="楷体" panose="02010609060101010101" charset="-122"/>
              </a:rPr>
              <a:t>    </a:t>
            </a:r>
            <a:r>
              <a:rPr lang="en-US" altLang="zh-CN" sz="2000" dirty="0">
                <a:solidFill>
                  <a:schemeClr val="tx1"/>
                </a:solidFill>
                <a:effectLst/>
                <a:latin typeface="楷体" panose="02010609060101010101" charset="-122"/>
                <a:ea typeface="楷体" panose="02010609060101010101" charset="-122"/>
              </a:rPr>
              <a:t>----</a:t>
            </a:r>
            <a:r>
              <a:rPr lang="zh-CN" altLang="en-US" sz="2000" dirty="0">
                <a:solidFill>
                  <a:schemeClr val="tx1"/>
                </a:solidFill>
                <a:effectLst/>
                <a:latin typeface="楷体" panose="02010609060101010101" charset="-122"/>
                <a:ea typeface="楷体" panose="02010609060101010101" charset="-122"/>
              </a:rPr>
              <a:t>学习做人、做事、做学问，素质、知识、能力全面提高</a:t>
            </a:r>
            <a:endParaRPr lang="zh-CN" altLang="en-US" sz="2000" dirty="0">
              <a:solidFill>
                <a:schemeClr val="tx1"/>
              </a:solidFill>
              <a:effectLst/>
              <a:latin typeface="楷体" panose="02010609060101010101" charset="-122"/>
              <a:ea typeface="楷体" panose="02010609060101010101" charset="-122"/>
            </a:endParaRPr>
          </a:p>
        </p:txBody>
      </p:sp>
      <p:sp>
        <p:nvSpPr>
          <p:cNvPr id="19477" name="矩形 19476"/>
          <p:cNvSpPr/>
          <p:nvPr/>
        </p:nvSpPr>
        <p:spPr>
          <a:xfrm>
            <a:off x="1987550" y="1716088"/>
            <a:ext cx="1152525" cy="287337"/>
          </a:xfrm>
          <a:prstGeom prst="rect">
            <a:avLst/>
          </a:prstGeom>
          <a:noFill/>
          <a:ln w="9525">
            <a:noFill/>
          </a:ln>
        </p:spPr>
        <p:txBody>
          <a:bodyPr wrap="none" anchor="ctr"/>
          <a:p>
            <a:r>
              <a:rPr lang="zh-CN" altLang="en-US" sz="2000">
                <a:latin typeface="Arial" panose="020B0604020202020204" pitchFamily="34" charset="0"/>
                <a:ea typeface="楷体" panose="02010609060101010101" charset="-122"/>
              </a:rPr>
              <a:t>成长度</a:t>
            </a:r>
            <a:endParaRPr lang="zh-CN" altLang="en-US" sz="2000">
              <a:latin typeface="Arial" panose="020B0604020202020204" pitchFamily="34" charset="0"/>
              <a:ea typeface="楷体" panose="02010609060101010101" charset="-122"/>
            </a:endParaRPr>
          </a:p>
        </p:txBody>
      </p:sp>
      <p:sp>
        <p:nvSpPr>
          <p:cNvPr id="19478" name="矩形 19477"/>
          <p:cNvSpPr/>
          <p:nvPr/>
        </p:nvSpPr>
        <p:spPr>
          <a:xfrm>
            <a:off x="8813165" y="5262245"/>
            <a:ext cx="1008063" cy="287338"/>
          </a:xfrm>
          <a:prstGeom prst="rect">
            <a:avLst/>
          </a:prstGeom>
          <a:noFill/>
          <a:ln w="9525">
            <a:noFill/>
          </a:ln>
        </p:spPr>
        <p:txBody>
          <a:bodyPr wrap="none" anchor="ctr"/>
          <a:p>
            <a:r>
              <a:rPr lang="zh-CN" altLang="en-US" sz="2000">
                <a:latin typeface="Arial" panose="020B0604020202020204" pitchFamily="34" charset="0"/>
                <a:ea typeface="楷体" panose="02010609060101010101" charset="-122"/>
              </a:rPr>
              <a:t>发展期</a:t>
            </a:r>
            <a:endParaRPr lang="zh-CN" altLang="en-US" sz="2000">
              <a:latin typeface="Arial" panose="020B0604020202020204" pitchFamily="34" charset="0"/>
              <a:ea typeface="楷体" panose="02010609060101010101" charset="-122"/>
            </a:endParaRPr>
          </a:p>
        </p:txBody>
      </p:sp>
      <p:sp>
        <p:nvSpPr>
          <p:cNvPr id="19479" name="矩形 19478"/>
          <p:cNvSpPr/>
          <p:nvPr/>
        </p:nvSpPr>
        <p:spPr>
          <a:xfrm>
            <a:off x="3008630" y="5589905"/>
            <a:ext cx="6813550" cy="495300"/>
          </a:xfrm>
          <a:prstGeom prst="rect">
            <a:avLst/>
          </a:prstGeom>
          <a:solidFill>
            <a:schemeClr val="accent1">
              <a:lumMod val="50000"/>
            </a:schemeClr>
          </a:solidFill>
          <a:ln w="9525" cap="flat" cmpd="sng">
            <a:solidFill>
              <a:schemeClr val="tx1"/>
            </a:solidFill>
            <a:prstDash val="solid"/>
            <a:miter/>
            <a:headEnd type="none" w="med" len="med"/>
            <a:tailEnd type="none" w="med" len="med"/>
          </a:ln>
        </p:spPr>
        <p:txBody>
          <a:bodyPr vert="horz" wrap="none" lIns="90170" tIns="46990" rIns="90170" bIns="46990" anchor="ctr"/>
          <a:p>
            <a:r>
              <a:rPr lang="zh-CN" altLang="en-US" sz="2800" dirty="0">
                <a:solidFill>
                  <a:schemeClr val="bg1"/>
                </a:solidFill>
                <a:latin typeface="Arial" panose="020B0604020202020204" pitchFamily="34" charset="0"/>
                <a:ea typeface="黑体" panose="02010609060101010101" charset="-122"/>
              </a:rPr>
              <a:t>实现全面素质提高基础上的良好个性发展</a:t>
            </a:r>
            <a:endParaRPr lang="zh-CN" altLang="en-US" sz="2800" dirty="0">
              <a:solidFill>
                <a:schemeClr val="bg1"/>
              </a:solidFill>
              <a:latin typeface="Arial" panose="020B0604020202020204" pitchFamily="34" charset="0"/>
              <a:ea typeface="黑体" panose="02010609060101010101" charset="-122"/>
            </a:endParaRPr>
          </a:p>
        </p:txBody>
      </p:sp>
      <p:sp>
        <p:nvSpPr>
          <p:cNvPr id="2" name="椭圆 1"/>
          <p:cNvSpPr/>
          <p:nvPr/>
        </p:nvSpPr>
        <p:spPr>
          <a:xfrm>
            <a:off x="4611370" y="4510405"/>
            <a:ext cx="234315" cy="145415"/>
          </a:xfrm>
          <a:prstGeom prst="ellipse">
            <a:avLst/>
          </a:prstGeom>
          <a:gradFill>
            <a:gsLst>
              <a:gs pos="0">
                <a:srgbClr val="FE4444"/>
              </a:gs>
              <a:gs pos="100000">
                <a:srgbClr val="832B2B"/>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nvSpPr>
        <p:spPr>
          <a:xfrm>
            <a:off x="2468245" y="367665"/>
            <a:ext cx="3988435" cy="594995"/>
          </a:xfrm>
          <a:prstGeom prst="rect">
            <a:avLst/>
          </a:prstGeom>
          <a:gradFill>
            <a:gsLst>
              <a:gs pos="0">
                <a:srgbClr val="FE4444"/>
              </a:gs>
              <a:gs pos="100000">
                <a:srgbClr val="832B2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zh-CN" sz="2400">
                <a:solidFill>
                  <a:schemeClr val="bg1"/>
                </a:solidFill>
                <a:latin typeface="黑体" panose="02010609060101010101" charset="-122"/>
                <a:ea typeface="黑体" panose="02010609060101010101" charset="-122"/>
              </a:rPr>
              <a:t>新生转型教育</a:t>
            </a:r>
            <a:endParaRPr lang="zh-CN" altLang="zh-CN" sz="2400">
              <a:solidFill>
                <a:schemeClr val="bg1"/>
              </a:solidFill>
              <a:latin typeface="黑体" panose="02010609060101010101" charset="-122"/>
              <a:ea typeface="黑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463">
                                            <p:txEl>
                                              <p:pRg st="0" end="0"/>
                                            </p:txEl>
                                          </p:spTgt>
                                        </p:tgtEl>
                                        <p:attrNameLst>
                                          <p:attrName>style.visibility</p:attrName>
                                        </p:attrNameLst>
                                      </p:cBhvr>
                                      <p:to>
                                        <p:strVal val="visible"/>
                                      </p:to>
                                    </p:set>
                                    <p:animEffect transition="in" filter="blinds(horizontal)">
                                      <p:cBhvr>
                                        <p:cTn id="7" dur="500"/>
                                        <p:tgtEl>
                                          <p:spTgt spid="194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9464">
                                            <p:txEl>
                                              <p:pRg st="0" end="0"/>
                                            </p:txEl>
                                          </p:spTgt>
                                        </p:tgtEl>
                                        <p:attrNameLst>
                                          <p:attrName>style.visibility</p:attrName>
                                        </p:attrNameLst>
                                      </p:cBhvr>
                                      <p:to>
                                        <p:strVal val="visible"/>
                                      </p:to>
                                    </p:set>
                                    <p:animEffect transition="in" filter="blinds(horizontal)">
                                      <p:cBhvr>
                                        <p:cTn id="12" dur="500"/>
                                        <p:tgtEl>
                                          <p:spTgt spid="1946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9465">
                                            <p:txEl>
                                              <p:pRg st="0" end="0"/>
                                            </p:txEl>
                                          </p:spTgt>
                                        </p:tgtEl>
                                        <p:attrNameLst>
                                          <p:attrName>style.visibility</p:attrName>
                                        </p:attrNameLst>
                                      </p:cBhvr>
                                      <p:to>
                                        <p:strVal val="visible"/>
                                      </p:to>
                                    </p:set>
                                    <p:animEffect transition="in" filter="blinds(horizontal)">
                                      <p:cBhvr>
                                        <p:cTn id="17" dur="500"/>
                                        <p:tgtEl>
                                          <p:spTgt spid="1946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linds(horizont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9467"/>
                                        </p:tgtEl>
                                        <p:attrNameLst>
                                          <p:attrName>style.visibility</p:attrName>
                                        </p:attrNameLst>
                                      </p:cBhvr>
                                      <p:to>
                                        <p:strVal val="visible"/>
                                      </p:to>
                                    </p:set>
                                    <p:animEffect transition="in" filter="blinds(horizontal)">
                                      <p:cBhvr>
                                        <p:cTn id="27" dur="500"/>
                                        <p:tgtEl>
                                          <p:spTgt spid="19467"/>
                                        </p:tgtEl>
                                      </p:cBhvr>
                                    </p:animEffect>
                                  </p:childTnLst>
                                </p:cTn>
                              </p:par>
                              <p:par>
                                <p:cTn id="28" presetID="3" presetClass="entr" presetSubtype="10" fill="hold" nodeType="withEffect">
                                  <p:stCondLst>
                                    <p:cond delay="0"/>
                                  </p:stCondLst>
                                  <p:childTnLst>
                                    <p:set>
                                      <p:cBhvr>
                                        <p:cTn id="29" dur="1" fill="hold">
                                          <p:stCondLst>
                                            <p:cond delay="0"/>
                                          </p:stCondLst>
                                        </p:cTn>
                                        <p:tgtEl>
                                          <p:spTgt spid="19473"/>
                                        </p:tgtEl>
                                        <p:attrNameLst>
                                          <p:attrName>style.visibility</p:attrName>
                                        </p:attrNameLst>
                                      </p:cBhvr>
                                      <p:to>
                                        <p:strVal val="visible"/>
                                      </p:to>
                                    </p:set>
                                    <p:animEffect transition="in" filter="blinds(horizontal)">
                                      <p:cBhvr>
                                        <p:cTn id="30" dur="500"/>
                                        <p:tgtEl>
                                          <p:spTgt spid="19473"/>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9475"/>
                                        </p:tgtEl>
                                        <p:attrNameLst>
                                          <p:attrName>style.visibility</p:attrName>
                                        </p:attrNameLst>
                                      </p:cBhvr>
                                      <p:to>
                                        <p:strVal val="visible"/>
                                      </p:to>
                                    </p:set>
                                    <p:animEffect transition="in" filter="blinds(horizontal)">
                                      <p:cBhvr>
                                        <p:cTn id="33" dur="500"/>
                                        <p:tgtEl>
                                          <p:spTgt spid="19475"/>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9468"/>
                                        </p:tgtEl>
                                        <p:attrNameLst>
                                          <p:attrName>style.visibility</p:attrName>
                                        </p:attrNameLst>
                                      </p:cBhvr>
                                      <p:to>
                                        <p:strVal val="visible"/>
                                      </p:to>
                                    </p:set>
                                    <p:animEffect transition="in" filter="blinds(horizontal)">
                                      <p:cBhvr>
                                        <p:cTn id="38" dur="500"/>
                                        <p:tgtEl>
                                          <p:spTgt spid="19468"/>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9472"/>
                                        </p:tgtEl>
                                        <p:attrNameLst>
                                          <p:attrName>style.visibility</p:attrName>
                                        </p:attrNameLst>
                                      </p:cBhvr>
                                      <p:to>
                                        <p:strVal val="visible"/>
                                      </p:to>
                                    </p:set>
                                    <p:animEffect transition="in" filter="blinds(horizontal)">
                                      <p:cBhvr>
                                        <p:cTn id="41" dur="500"/>
                                        <p:tgtEl>
                                          <p:spTgt spid="19472"/>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9470"/>
                                        </p:tgtEl>
                                        <p:attrNameLst>
                                          <p:attrName>style.visibility</p:attrName>
                                        </p:attrNameLst>
                                      </p:cBhvr>
                                      <p:to>
                                        <p:strVal val="visible"/>
                                      </p:to>
                                    </p:set>
                                    <p:animEffect transition="in" filter="blinds(horizontal)">
                                      <p:cBhvr>
                                        <p:cTn id="46" dur="500"/>
                                        <p:tgtEl>
                                          <p:spTgt spid="19470"/>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19471"/>
                                        </p:tgtEl>
                                        <p:attrNameLst>
                                          <p:attrName>style.visibility</p:attrName>
                                        </p:attrNameLst>
                                      </p:cBhvr>
                                      <p:to>
                                        <p:strVal val="visible"/>
                                      </p:to>
                                    </p:set>
                                    <p:animEffect transition="in" filter="blinds(horizontal)">
                                      <p:cBhvr>
                                        <p:cTn id="49" dur="500"/>
                                        <p:tgtEl>
                                          <p:spTgt spid="19471"/>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19469"/>
                                        </p:tgtEl>
                                        <p:attrNameLst>
                                          <p:attrName>style.visibility</p:attrName>
                                        </p:attrNameLst>
                                      </p:cBhvr>
                                      <p:to>
                                        <p:strVal val="visible"/>
                                      </p:to>
                                    </p:set>
                                    <p:animEffect transition="in" filter="blinds(horizontal)">
                                      <p:cBhvr>
                                        <p:cTn id="54" dur="500"/>
                                        <p:tgtEl>
                                          <p:spTgt spid="19469"/>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19474"/>
                                        </p:tgtEl>
                                        <p:attrNameLst>
                                          <p:attrName>style.visibility</p:attrName>
                                        </p:attrNameLst>
                                      </p:cBhvr>
                                      <p:to>
                                        <p:strVal val="visible"/>
                                      </p:to>
                                    </p:set>
                                    <p:animEffect transition="in" filter="blinds(horizontal)">
                                      <p:cBhvr>
                                        <p:cTn id="57" dur="500"/>
                                        <p:tgtEl>
                                          <p:spTgt spid="19474"/>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9479"/>
                                        </p:tgtEl>
                                        <p:attrNameLst>
                                          <p:attrName>style.visibility</p:attrName>
                                        </p:attrNameLst>
                                      </p:cBhvr>
                                      <p:to>
                                        <p:strVal val="visible"/>
                                      </p:to>
                                    </p:set>
                                    <p:animEffect transition="in" filter="blinds(horizontal)">
                                      <p:cBhvr>
                                        <p:cTn id="62" dur="500"/>
                                        <p:tgtEl>
                                          <p:spTgt spid="19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9467" grpId="0" bldLvl="0" animBg="1"/>
      <p:bldP spid="19475" grpId="0" bldLvl="0" animBg="1"/>
      <p:bldP spid="19468" grpId="0" bldLvl="0" animBg="1"/>
      <p:bldP spid="19472" grpId="0" bldLvl="0" animBg="1"/>
      <p:bldP spid="19470" grpId="0" bldLvl="0" animBg="1"/>
      <p:bldP spid="19471" grpId="0" bldLvl="0" animBg="1"/>
      <p:bldP spid="19469" grpId="0" bldLvl="0" animBg="1"/>
      <p:bldP spid="19474" grpId="0" bldLvl="0" animBg="1"/>
      <p:bldP spid="19479"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2" name="文本占位符 20481"/>
          <p:cNvSpPr>
            <a:spLocks noGrp="1"/>
          </p:cNvSpPr>
          <p:nvPr>
            <p:ph type="body" idx="1"/>
          </p:nvPr>
        </p:nvSpPr>
        <p:spPr>
          <a:xfrm>
            <a:off x="1851025" y="-498475"/>
            <a:ext cx="8201025" cy="4367530"/>
          </a:xfrm>
          <a:noFill/>
        </p:spPr>
        <p:txBody>
          <a:bodyPr/>
          <a:p>
            <a:pPr marL="0" indent="0">
              <a:buNone/>
            </a:pPr>
            <a:r>
              <a:rPr lang="en-US" altLang="zh-CN" sz="2800" dirty="0">
                <a:solidFill>
                  <a:srgbClr val="FF0000"/>
                </a:solidFill>
                <a:ea typeface="黑体" panose="02010609060101010101" charset="-122"/>
              </a:rPr>
              <a:t>  </a:t>
            </a:r>
            <a:r>
              <a:rPr lang="zh-CN" altLang="en-US" sz="2800" dirty="0">
                <a:solidFill>
                  <a:schemeClr val="accent1">
                    <a:lumMod val="50000"/>
                  </a:schemeClr>
                </a:solidFill>
                <a:latin typeface="楷体" panose="02010609060101010101" charset="-122"/>
                <a:ea typeface="楷体" panose="02010609060101010101" charset="-122"/>
              </a:rPr>
              <a:t>告诫学生要尽快适应变化</a:t>
            </a:r>
            <a:endParaRPr lang="zh-CN" altLang="en-US" sz="2800" dirty="0">
              <a:solidFill>
                <a:schemeClr val="accent1">
                  <a:lumMod val="50000"/>
                </a:schemeClr>
              </a:solidFill>
              <a:latin typeface="楷体" panose="02010609060101010101" charset="-122"/>
              <a:ea typeface="楷体" panose="02010609060101010101" charset="-122"/>
            </a:endParaRPr>
          </a:p>
        </p:txBody>
      </p:sp>
      <p:pic>
        <p:nvPicPr>
          <p:cNvPr id="20484" name="图片 20483" descr="xpic159"/>
          <p:cNvPicPr>
            <a:picLocks noChangeAspect="1"/>
          </p:cNvPicPr>
          <p:nvPr/>
        </p:nvPicPr>
        <p:blipFill>
          <a:blip r:embed="rId1"/>
          <a:stretch>
            <a:fillRect/>
          </a:stretch>
        </p:blipFill>
        <p:spPr>
          <a:xfrm flipH="1">
            <a:off x="6484620" y="1557655"/>
            <a:ext cx="4155440" cy="2773680"/>
          </a:xfrm>
          <a:prstGeom prst="rect">
            <a:avLst/>
          </a:prstGeom>
          <a:noFill/>
          <a:ln w="9525">
            <a:noFill/>
          </a:ln>
        </p:spPr>
      </p:pic>
      <p:pic>
        <p:nvPicPr>
          <p:cNvPr id="20485" name="图片 20484" descr="41"/>
          <p:cNvPicPr>
            <a:picLocks noChangeAspect="1"/>
          </p:cNvPicPr>
          <p:nvPr/>
        </p:nvPicPr>
        <p:blipFill>
          <a:blip r:embed="rId2"/>
          <a:stretch>
            <a:fillRect/>
          </a:stretch>
        </p:blipFill>
        <p:spPr>
          <a:xfrm>
            <a:off x="2091690" y="2548255"/>
            <a:ext cx="2659380" cy="1783715"/>
          </a:xfrm>
          <a:prstGeom prst="rect">
            <a:avLst/>
          </a:prstGeom>
          <a:noFill/>
          <a:ln w="9525">
            <a:noFill/>
          </a:ln>
        </p:spPr>
      </p:pic>
      <p:pic>
        <p:nvPicPr>
          <p:cNvPr id="20486" name="图片 20485" descr="0db52fadd8903d514a36d67c"/>
          <p:cNvPicPr>
            <a:picLocks noChangeAspect="1"/>
          </p:cNvPicPr>
          <p:nvPr/>
        </p:nvPicPr>
        <p:blipFill>
          <a:blip r:embed="rId3"/>
          <a:stretch>
            <a:fillRect/>
          </a:stretch>
        </p:blipFill>
        <p:spPr>
          <a:xfrm>
            <a:off x="4751070" y="2548255"/>
            <a:ext cx="2741930" cy="1783080"/>
          </a:xfrm>
          <a:prstGeom prst="rect">
            <a:avLst/>
          </a:prstGeom>
          <a:noFill/>
          <a:ln w="9525">
            <a:noFill/>
          </a:ln>
        </p:spPr>
      </p:pic>
      <p:sp>
        <p:nvSpPr>
          <p:cNvPr id="20487" name="矩形 20486"/>
          <p:cNvSpPr/>
          <p:nvPr/>
        </p:nvSpPr>
        <p:spPr>
          <a:xfrm>
            <a:off x="4139565" y="3581400"/>
            <a:ext cx="611505" cy="287655"/>
          </a:xfrm>
          <a:prstGeom prst="rect">
            <a:avLst/>
          </a:prstGeom>
          <a:noFill/>
          <a:ln w="9525">
            <a:noFill/>
          </a:ln>
        </p:spPr>
        <p:txBody>
          <a:bodyPr vert="horz" wrap="none" lIns="90170" tIns="46990" rIns="90170" bIns="46990" anchor="ctr"/>
          <a:p>
            <a:r>
              <a:rPr lang="zh-CN" altLang="en-US" sz="2000" dirty="0">
                <a:solidFill>
                  <a:schemeClr val="bg1"/>
                </a:solidFill>
                <a:latin typeface="Arial" panose="020B0604020202020204" pitchFamily="34" charset="0"/>
                <a:ea typeface="楷体" panose="02010609060101010101" charset="-122"/>
              </a:rPr>
              <a:t>西湖</a:t>
            </a:r>
            <a:endParaRPr lang="zh-CN" altLang="en-US" sz="2000" dirty="0">
              <a:solidFill>
                <a:schemeClr val="bg1"/>
              </a:solidFill>
              <a:latin typeface="Arial" panose="020B0604020202020204" pitchFamily="34" charset="0"/>
              <a:ea typeface="楷体" panose="02010609060101010101" charset="-122"/>
            </a:endParaRPr>
          </a:p>
        </p:txBody>
      </p:sp>
      <p:sp>
        <p:nvSpPr>
          <p:cNvPr id="20488" name="矩形 20487"/>
          <p:cNvSpPr/>
          <p:nvPr/>
        </p:nvSpPr>
        <p:spPr>
          <a:xfrm>
            <a:off x="4751070" y="3581400"/>
            <a:ext cx="935038" cy="287338"/>
          </a:xfrm>
          <a:prstGeom prst="rect">
            <a:avLst/>
          </a:prstGeom>
          <a:solidFill>
            <a:schemeClr val="bg1"/>
          </a:solidFill>
          <a:ln w="9525">
            <a:noFill/>
          </a:ln>
        </p:spPr>
        <p:txBody>
          <a:bodyPr vert="horz" wrap="none" lIns="90170" tIns="46990" rIns="90170" bIns="46990" anchor="ctr"/>
          <a:p>
            <a:r>
              <a:rPr lang="zh-CN" altLang="en-US" sz="2000" dirty="0">
                <a:solidFill>
                  <a:schemeClr val="tx1"/>
                </a:solidFill>
                <a:latin typeface="Arial" panose="020B0604020202020204" pitchFamily="34" charset="0"/>
                <a:ea typeface="楷体" panose="02010609060101010101" charset="-122"/>
              </a:rPr>
              <a:t>钱塘江</a:t>
            </a:r>
            <a:endParaRPr lang="zh-CN" altLang="en-US" sz="2000" dirty="0">
              <a:solidFill>
                <a:schemeClr val="tx1"/>
              </a:solidFill>
              <a:latin typeface="Arial" panose="020B0604020202020204" pitchFamily="34" charset="0"/>
              <a:ea typeface="楷体" panose="02010609060101010101" charset="-122"/>
            </a:endParaRPr>
          </a:p>
        </p:txBody>
      </p:sp>
      <p:pic>
        <p:nvPicPr>
          <p:cNvPr id="20489" name="图片 20488"/>
          <p:cNvPicPr>
            <a:picLocks noChangeAspect="1"/>
          </p:cNvPicPr>
          <p:nvPr/>
        </p:nvPicPr>
        <p:blipFill>
          <a:blip r:embed="rId4"/>
          <a:stretch>
            <a:fillRect/>
          </a:stretch>
        </p:blipFill>
        <p:spPr>
          <a:xfrm>
            <a:off x="3767455" y="1906270"/>
            <a:ext cx="1918970" cy="1217930"/>
          </a:xfrm>
          <a:prstGeom prst="rect">
            <a:avLst/>
          </a:prstGeom>
          <a:solidFill>
            <a:schemeClr val="accent1"/>
          </a:solidFill>
          <a:ln w="9525">
            <a:noFill/>
          </a:ln>
        </p:spPr>
      </p:pic>
      <p:sp>
        <p:nvSpPr>
          <p:cNvPr id="20490" name="矩形 20489"/>
          <p:cNvSpPr/>
          <p:nvPr/>
        </p:nvSpPr>
        <p:spPr>
          <a:xfrm>
            <a:off x="2091690" y="4448175"/>
            <a:ext cx="8547735" cy="1145540"/>
          </a:xfrm>
          <a:prstGeom prst="rect">
            <a:avLst/>
          </a:prstGeom>
          <a:blipFill rotWithShape="1">
            <a:blip r:embed="rId5"/>
            <a:tile tx="0" ty="0" sx="100000" sy="100000" flip="none" algn="tl"/>
          </a:blipFill>
          <a:ln w="9525">
            <a:noFill/>
          </a:ln>
        </p:spPr>
        <p:txBody>
          <a:bodyPr vert="horz" wrap="none" lIns="90170" tIns="46990" rIns="90170" bIns="46990" anchor="ctr"/>
          <a:p>
            <a:r>
              <a:rPr lang="zh-CN" altLang="en-US" sz="2800" dirty="0">
                <a:solidFill>
                  <a:schemeClr val="bg1"/>
                </a:solidFill>
                <a:latin typeface="Arial" panose="020B0604020202020204" pitchFamily="34" charset="0"/>
                <a:ea typeface="黑体" panose="02010609060101010101" charset="-122"/>
              </a:rPr>
              <a:t>要想搏击大海，必须经过钱塘江浪潮的洗礼！</a:t>
            </a:r>
            <a:endParaRPr lang="zh-CN" altLang="en-US" sz="2800" dirty="0">
              <a:solidFill>
                <a:schemeClr val="bg1"/>
              </a:solidFill>
              <a:latin typeface="Arial" panose="020B0604020202020204" pitchFamily="34" charset="0"/>
              <a:ea typeface="黑体" panose="02010609060101010101" charset="-122"/>
            </a:endParaRPr>
          </a:p>
          <a:p>
            <a:r>
              <a:rPr lang="zh-CN" altLang="en-US" sz="3200" dirty="0">
                <a:solidFill>
                  <a:srgbClr val="FF0000"/>
                </a:solidFill>
                <a:latin typeface="Arial" panose="020B0604020202020204" pitchFamily="34" charset="0"/>
                <a:ea typeface="黑体" panose="02010609060101010101" charset="-122"/>
              </a:rPr>
              <a:t>大学就是钱塘江，实现成功跨越！</a:t>
            </a:r>
            <a:endParaRPr lang="zh-CN" altLang="en-US" sz="3200" dirty="0">
              <a:solidFill>
                <a:srgbClr val="FF0000"/>
              </a:solidFill>
              <a:latin typeface="Arial" panose="020B0604020202020204" pitchFamily="34" charset="0"/>
              <a:ea typeface="黑体" panose="02010609060101010101" charset="-122"/>
            </a:endParaRPr>
          </a:p>
        </p:txBody>
      </p:sp>
      <p:sp>
        <p:nvSpPr>
          <p:cNvPr id="2" name="矩形 1"/>
          <p:cNvSpPr/>
          <p:nvPr/>
        </p:nvSpPr>
        <p:spPr>
          <a:xfrm>
            <a:off x="8947150" y="3189605"/>
            <a:ext cx="1104900" cy="501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latin typeface="黑体" panose="02010609060101010101" charset="-122"/>
                <a:ea typeface="黑体" panose="02010609060101010101" charset="-122"/>
              </a:rPr>
              <a:t>大海</a:t>
            </a:r>
            <a:endParaRPr lang="zh-CN" altLang="en-US" sz="2400">
              <a:latin typeface="黑体" panose="02010609060101010101" charset="-122"/>
              <a:ea typeface="黑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blinds(horizontal)">
                                      <p:cBhvr>
                                        <p:cTn id="7" dur="500"/>
                                        <p:tgtEl>
                                          <p:spTgt spid="2048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0487"/>
                                        </p:tgtEl>
                                        <p:attrNameLst>
                                          <p:attrName>style.visibility</p:attrName>
                                        </p:attrNameLst>
                                      </p:cBhvr>
                                      <p:to>
                                        <p:strVal val="visible"/>
                                      </p:to>
                                    </p:set>
                                    <p:animEffect transition="in" filter="blinds(horizontal)">
                                      <p:cBhvr>
                                        <p:cTn id="10" dur="500"/>
                                        <p:tgtEl>
                                          <p:spTgt spid="20487"/>
                                        </p:tgtEl>
                                      </p:cBhvr>
                                    </p:animEffect>
                                  </p:childTnLst>
                                </p:cTn>
                              </p:par>
                              <p:par>
                                <p:cTn id="11" presetID="3" presetClass="entr" presetSubtype="10" fill="hold" nodeType="withEffect">
                                  <p:stCondLst>
                                    <p:cond delay="0"/>
                                  </p:stCondLst>
                                  <p:childTnLst>
                                    <p:set>
                                      <p:cBhvr>
                                        <p:cTn id="12" dur="1" fill="hold">
                                          <p:stCondLst>
                                            <p:cond delay="0"/>
                                          </p:stCondLst>
                                        </p:cTn>
                                        <p:tgtEl>
                                          <p:spTgt spid="20489"/>
                                        </p:tgtEl>
                                        <p:attrNameLst>
                                          <p:attrName>style.visibility</p:attrName>
                                        </p:attrNameLst>
                                      </p:cBhvr>
                                      <p:to>
                                        <p:strVal val="visible"/>
                                      </p:to>
                                    </p:set>
                                    <p:animEffect transition="in" filter="blinds(horizontal)">
                                      <p:cBhvr>
                                        <p:cTn id="13" dur="500"/>
                                        <p:tgtEl>
                                          <p:spTgt spid="20489"/>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0484"/>
                                        </p:tgtEl>
                                        <p:attrNameLst>
                                          <p:attrName>style.visibility</p:attrName>
                                        </p:attrNameLst>
                                      </p:cBhvr>
                                      <p:to>
                                        <p:strVal val="visible"/>
                                      </p:to>
                                    </p:set>
                                    <p:animEffect transition="in" filter="blinds(horizontal)">
                                      <p:cBhvr>
                                        <p:cTn id="18" dur="500"/>
                                        <p:tgtEl>
                                          <p:spTgt spid="20484"/>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horizont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20486"/>
                                        </p:tgtEl>
                                        <p:attrNameLst>
                                          <p:attrName>style.visibility</p:attrName>
                                        </p:attrNameLst>
                                      </p:cBhvr>
                                      <p:to>
                                        <p:strVal val="visible"/>
                                      </p:to>
                                    </p:set>
                                    <p:animEffect transition="in" filter="blinds(horizontal)">
                                      <p:cBhvr>
                                        <p:cTn id="26" dur="500"/>
                                        <p:tgtEl>
                                          <p:spTgt spid="20486"/>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0488"/>
                                        </p:tgtEl>
                                        <p:attrNameLst>
                                          <p:attrName>style.visibility</p:attrName>
                                        </p:attrNameLst>
                                      </p:cBhvr>
                                      <p:to>
                                        <p:strVal val="visible"/>
                                      </p:to>
                                    </p:set>
                                    <p:animEffect transition="in" filter="blinds(horizontal)">
                                      <p:cBhvr>
                                        <p:cTn id="29" dur="500"/>
                                        <p:tgtEl>
                                          <p:spTgt spid="20488"/>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17" nodeType="clickEffect">
                                  <p:stCondLst>
                                    <p:cond delay="0"/>
                                  </p:stCondLst>
                                  <p:childTnLst>
                                    <p:set>
                                      <p:cBhvr>
                                        <p:cTn id="33" dur="1" fill="hold">
                                          <p:stCondLst>
                                            <p:cond delay="0"/>
                                          </p:stCondLst>
                                        </p:cTn>
                                        <p:tgtEl>
                                          <p:spTgt spid="20490"/>
                                        </p:tgtEl>
                                        <p:attrNameLst>
                                          <p:attrName>style.visibility</p:attrName>
                                        </p:attrNameLst>
                                      </p:cBhvr>
                                      <p:to>
                                        <p:strVal val="visible"/>
                                      </p:to>
                                    </p:set>
                                    <p:animEffect transition="in" filter="blinds(horizontal)">
                                      <p:cBhvr>
                                        <p:cTn id="34" dur="500"/>
                                        <p:tgtEl>
                                          <p:spTgt spid="20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0" grpId="0" bldLvl="0"/>
      <p:bldP spid="20490" grpId="1" bldLvl="0"/>
      <p:bldP spid="20490" grpId="2" bldLvl="0"/>
      <p:bldP spid="20490" grpId="3" bldLvl="0"/>
      <p:bldP spid="20490" grpId="4" bldLvl="0"/>
      <p:bldP spid="20490" grpId="5" bldLvl="0"/>
      <p:bldP spid="20490" grpId="6" bldLvl="0"/>
      <p:bldP spid="20490" grpId="7" bldLvl="0"/>
      <p:bldP spid="20490" grpId="8" bldLvl="0"/>
      <p:bldP spid="20490" grpId="9" bldLvl="0"/>
      <p:bldP spid="20490" grpId="10" bldLvl="0"/>
      <p:bldP spid="20490" grpId="11" bldLvl="0"/>
      <p:bldP spid="20490" grpId="12" bldLvl="0"/>
      <p:bldP spid="20490" grpId="13" bldLvl="0"/>
      <p:bldP spid="20490" grpId="14" bldLvl="0"/>
      <p:bldP spid="20490" grpId="15" bldLvl="0"/>
      <p:bldP spid="20490" grpId="16" bldLvl="0"/>
      <p:bldP spid="20487" grpId="0"/>
      <p:bldP spid="2" grpId="0" bldLvl="0" animBg="1"/>
      <p:bldP spid="20488" grpId="0" bldLvl="0" animBg="1"/>
      <p:bldP spid="20490" grpId="17"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文本占位符 28673"/>
          <p:cNvSpPr>
            <a:spLocks noGrp="1"/>
          </p:cNvSpPr>
          <p:nvPr>
            <p:ph idx="1"/>
          </p:nvPr>
        </p:nvSpPr>
        <p:spPr>
          <a:xfrm>
            <a:off x="1418273" y="391478"/>
            <a:ext cx="9355137" cy="6075362"/>
          </a:xfrm>
        </p:spPr>
        <p:txBody>
          <a:bodyPr anchor="t"/>
          <a:p>
            <a:pPr marL="0" indent="0">
              <a:buNone/>
            </a:pPr>
            <a:r>
              <a:rPr lang="zh-CN" altLang="en-US" sz="2800">
                <a:solidFill>
                  <a:srgbClr val="C00000"/>
                </a:solidFill>
                <a:latin typeface="黑体" panose="02010609060101010101" charset="-122"/>
                <a:ea typeface="黑体" panose="02010609060101010101" charset="-122"/>
              </a:rPr>
              <a:t>人生价值观教育</a:t>
            </a:r>
            <a:r>
              <a:rPr lang="zh-CN" altLang="en-US">
                <a:solidFill>
                  <a:srgbClr val="C00000"/>
                </a:solidFill>
                <a:ea typeface="华文仿宋" pitchFamily="2" charset="-122"/>
              </a:rPr>
              <a:t> </a:t>
            </a:r>
            <a:endParaRPr lang="zh-CN" altLang="en-US">
              <a:solidFill>
                <a:srgbClr val="C00000"/>
              </a:solidFill>
              <a:ea typeface="华文仿宋" pitchFamily="2" charset="-122"/>
            </a:endParaRPr>
          </a:p>
          <a:p>
            <a:pPr indent="-357505"/>
            <a:endParaRPr lang="zh-CN" altLang="en-US">
              <a:solidFill>
                <a:srgbClr val="C00000"/>
              </a:solidFill>
              <a:ea typeface="华文仿宋" pitchFamily="2" charset="-122"/>
            </a:endParaRPr>
          </a:p>
          <a:p>
            <a:pPr indent="-357505"/>
            <a:r>
              <a:rPr lang="zh-CN" altLang="en-US">
                <a:ea typeface="华文仿宋" pitchFamily="2" charset="-122"/>
              </a:rPr>
              <a:t>         </a:t>
            </a:r>
            <a:r>
              <a:rPr lang="zh-CN" altLang="en-US" sz="2100">
                <a:ea typeface="华文仿宋" pitchFamily="2" charset="-122"/>
              </a:rPr>
              <a:t>贡献值</a:t>
            </a:r>
            <a:r>
              <a:rPr lang="en-US" altLang="zh-CN" sz="2100">
                <a:ea typeface="华文仿宋" pitchFamily="2" charset="-122"/>
              </a:rPr>
              <a:t>Q</a:t>
            </a:r>
            <a:endParaRPr lang="en-US" altLang="zh-CN" sz="2100">
              <a:ea typeface="华文仿宋" pitchFamily="2" charset="-122"/>
            </a:endParaRPr>
          </a:p>
          <a:p>
            <a:pPr indent="-357505"/>
            <a:endParaRPr lang="en-US" altLang="zh-CN" sz="2100"/>
          </a:p>
          <a:p>
            <a:pPr indent="-357505"/>
            <a:endParaRPr lang="en-US" altLang="zh-CN"/>
          </a:p>
          <a:p>
            <a:pPr indent="-357505">
              <a:buNone/>
            </a:pPr>
            <a:endParaRPr lang="en-US" altLang="zh-CN" sz="1700"/>
          </a:p>
          <a:p>
            <a:pPr indent="-357505">
              <a:buNone/>
            </a:pPr>
            <a:r>
              <a:rPr lang="zh-CN" altLang="en-US" sz="1700"/>
              <a:t>                       －</a:t>
            </a:r>
            <a:r>
              <a:rPr lang="en-US" altLang="zh-CN" sz="1700"/>
              <a:t>10</a:t>
            </a:r>
            <a:r>
              <a:rPr lang="zh-CN" altLang="en-US" sz="1700"/>
              <a:t>月                大学毕业                                       退休  </a:t>
            </a:r>
            <a:endParaRPr lang="zh-CN" altLang="en-US" sz="1700"/>
          </a:p>
          <a:p>
            <a:pPr indent="-357505">
              <a:buNone/>
            </a:pPr>
            <a:r>
              <a:rPr lang="zh-CN" altLang="en-US" sz="1700"/>
              <a:t>                                                                                      	                                                                         </a:t>
            </a:r>
            <a:endParaRPr lang="en-US" altLang="zh-CN" sz="1700"/>
          </a:p>
          <a:p>
            <a:pPr indent="-357505">
              <a:buNone/>
            </a:pPr>
            <a:r>
              <a:rPr lang="en-US" altLang="zh-CN" sz="1700"/>
              <a:t>                                                                                                      </a:t>
            </a:r>
            <a:endParaRPr lang="en-US" altLang="zh-CN" sz="1700"/>
          </a:p>
        </p:txBody>
      </p:sp>
      <p:sp>
        <p:nvSpPr>
          <p:cNvPr id="30722" name="直接连接符 28674"/>
          <p:cNvSpPr/>
          <p:nvPr/>
        </p:nvSpPr>
        <p:spPr>
          <a:xfrm>
            <a:off x="3000375" y="4292600"/>
            <a:ext cx="6408738" cy="0"/>
          </a:xfrm>
          <a:prstGeom prst="line">
            <a:avLst/>
          </a:prstGeom>
          <a:ln w="9525" cap="flat" cmpd="sng">
            <a:solidFill>
              <a:schemeClr val="tx1"/>
            </a:solidFill>
            <a:prstDash val="solid"/>
            <a:round/>
            <a:headEnd type="none" w="med" len="med"/>
            <a:tailEnd type="triangle" w="med" len="med"/>
          </a:ln>
        </p:spPr>
      </p:sp>
      <p:sp>
        <p:nvSpPr>
          <p:cNvPr id="30723" name="直接连接符 28675"/>
          <p:cNvSpPr/>
          <p:nvPr/>
        </p:nvSpPr>
        <p:spPr>
          <a:xfrm flipV="1">
            <a:off x="3575050" y="2133600"/>
            <a:ext cx="0" cy="3311525"/>
          </a:xfrm>
          <a:prstGeom prst="line">
            <a:avLst/>
          </a:prstGeom>
          <a:ln w="9525" cap="flat" cmpd="sng">
            <a:solidFill>
              <a:schemeClr val="tx1"/>
            </a:solidFill>
            <a:prstDash val="solid"/>
            <a:round/>
            <a:headEnd type="none" w="med" len="med"/>
            <a:tailEnd type="triangle" w="med" len="med"/>
          </a:ln>
        </p:spPr>
      </p:sp>
      <p:sp>
        <p:nvSpPr>
          <p:cNvPr id="30724" name="直接连接符 28676"/>
          <p:cNvSpPr/>
          <p:nvPr/>
        </p:nvSpPr>
        <p:spPr>
          <a:xfrm>
            <a:off x="5591175" y="3860800"/>
            <a:ext cx="0" cy="0"/>
          </a:xfrm>
          <a:prstGeom prst="line">
            <a:avLst/>
          </a:prstGeom>
          <a:ln w="9525" cap="flat" cmpd="sng">
            <a:solidFill>
              <a:schemeClr val="tx1"/>
            </a:solidFill>
            <a:prstDash val="solid"/>
            <a:round/>
            <a:headEnd type="none" w="med" len="med"/>
            <a:tailEnd type="none" w="med" len="med"/>
          </a:ln>
        </p:spPr>
      </p:sp>
      <p:sp>
        <p:nvSpPr>
          <p:cNvPr id="30725" name="直接连接符 28677"/>
          <p:cNvSpPr/>
          <p:nvPr/>
        </p:nvSpPr>
        <p:spPr>
          <a:xfrm>
            <a:off x="5591175" y="3500438"/>
            <a:ext cx="0" cy="1584325"/>
          </a:xfrm>
          <a:prstGeom prst="line">
            <a:avLst/>
          </a:prstGeom>
          <a:ln w="9525" cap="flat" cmpd="sng">
            <a:solidFill>
              <a:schemeClr val="tx1"/>
            </a:solidFill>
            <a:prstDash val="solid"/>
            <a:round/>
            <a:headEnd type="none" w="med" len="med"/>
            <a:tailEnd type="none" w="med" len="med"/>
          </a:ln>
        </p:spPr>
      </p:sp>
      <p:sp>
        <p:nvSpPr>
          <p:cNvPr id="30726" name="直接连接符 28678"/>
          <p:cNvSpPr/>
          <p:nvPr/>
        </p:nvSpPr>
        <p:spPr>
          <a:xfrm>
            <a:off x="8401050" y="3429000"/>
            <a:ext cx="0" cy="1512888"/>
          </a:xfrm>
          <a:prstGeom prst="line">
            <a:avLst/>
          </a:prstGeom>
          <a:ln w="9525" cap="flat" cmpd="sng">
            <a:solidFill>
              <a:schemeClr val="tx1"/>
            </a:solidFill>
            <a:prstDash val="solid"/>
            <a:round/>
            <a:headEnd type="none" w="med" len="med"/>
            <a:tailEnd type="none" w="med" len="med"/>
          </a:ln>
        </p:spPr>
      </p:sp>
      <p:sp>
        <p:nvSpPr>
          <p:cNvPr id="30727" name="未知"/>
          <p:cNvSpPr/>
          <p:nvPr/>
        </p:nvSpPr>
        <p:spPr>
          <a:xfrm>
            <a:off x="3287713" y="4292600"/>
            <a:ext cx="2327275" cy="923925"/>
          </a:xfrm>
          <a:custGeom>
            <a:avLst/>
            <a:gdLst/>
            <a:ahLst/>
            <a:cxnLst/>
            <a:pathLst>
              <a:path w="1466" h="582">
                <a:moveTo>
                  <a:pt x="0" y="0"/>
                </a:moveTo>
                <a:cubicBezTo>
                  <a:pt x="53" y="15"/>
                  <a:pt x="106" y="31"/>
                  <a:pt x="136" y="46"/>
                </a:cubicBezTo>
                <a:cubicBezTo>
                  <a:pt x="166" y="61"/>
                  <a:pt x="151" y="68"/>
                  <a:pt x="181" y="91"/>
                </a:cubicBezTo>
                <a:cubicBezTo>
                  <a:pt x="211" y="114"/>
                  <a:pt x="280" y="152"/>
                  <a:pt x="318" y="182"/>
                </a:cubicBezTo>
                <a:cubicBezTo>
                  <a:pt x="356" y="212"/>
                  <a:pt x="371" y="249"/>
                  <a:pt x="408" y="272"/>
                </a:cubicBezTo>
                <a:cubicBezTo>
                  <a:pt x="445" y="295"/>
                  <a:pt x="514" y="303"/>
                  <a:pt x="544" y="318"/>
                </a:cubicBezTo>
                <a:cubicBezTo>
                  <a:pt x="574" y="333"/>
                  <a:pt x="567" y="356"/>
                  <a:pt x="590" y="363"/>
                </a:cubicBezTo>
                <a:cubicBezTo>
                  <a:pt x="613" y="370"/>
                  <a:pt x="650" y="348"/>
                  <a:pt x="680" y="363"/>
                </a:cubicBezTo>
                <a:cubicBezTo>
                  <a:pt x="710" y="378"/>
                  <a:pt x="726" y="439"/>
                  <a:pt x="771" y="454"/>
                </a:cubicBezTo>
                <a:cubicBezTo>
                  <a:pt x="816" y="469"/>
                  <a:pt x="893" y="446"/>
                  <a:pt x="953" y="454"/>
                </a:cubicBezTo>
                <a:cubicBezTo>
                  <a:pt x="1013" y="462"/>
                  <a:pt x="1089" y="492"/>
                  <a:pt x="1134" y="499"/>
                </a:cubicBezTo>
                <a:cubicBezTo>
                  <a:pt x="1179" y="506"/>
                  <a:pt x="1187" y="499"/>
                  <a:pt x="1225" y="499"/>
                </a:cubicBezTo>
                <a:cubicBezTo>
                  <a:pt x="1263" y="499"/>
                  <a:pt x="1323" y="499"/>
                  <a:pt x="1361" y="499"/>
                </a:cubicBezTo>
                <a:cubicBezTo>
                  <a:pt x="1399" y="499"/>
                  <a:pt x="1436" y="582"/>
                  <a:pt x="1451" y="499"/>
                </a:cubicBezTo>
                <a:cubicBezTo>
                  <a:pt x="1466" y="416"/>
                  <a:pt x="1451" y="83"/>
                  <a:pt x="1451" y="0"/>
                </a:cubicBezTo>
              </a:path>
            </a:pathLst>
          </a:custGeom>
          <a:solidFill>
            <a:srgbClr val="3366FF"/>
          </a:solidFill>
          <a:ln w="9525" cap="flat" cmpd="sng">
            <a:solidFill>
              <a:schemeClr val="tx1"/>
            </a:solidFill>
            <a:prstDash val="solid"/>
            <a:round/>
            <a:headEnd type="none" w="med" len="med"/>
            <a:tailEnd type="none" w="med" len="med"/>
          </a:ln>
        </p:spPr>
        <p:txBody>
          <a:bodyPr/>
          <a:p>
            <a:endParaRPr lang="zh-CN" altLang="en-US"/>
          </a:p>
        </p:txBody>
      </p:sp>
      <p:sp>
        <p:nvSpPr>
          <p:cNvPr id="30728" name="未知"/>
          <p:cNvSpPr/>
          <p:nvPr/>
        </p:nvSpPr>
        <p:spPr>
          <a:xfrm>
            <a:off x="5591175" y="2997200"/>
            <a:ext cx="3097213" cy="1295400"/>
          </a:xfrm>
          <a:custGeom>
            <a:avLst/>
            <a:gdLst/>
            <a:ahLst/>
            <a:cxnLst/>
            <a:pathLst>
              <a:path w="1951" h="816">
                <a:moveTo>
                  <a:pt x="0" y="816"/>
                </a:moveTo>
                <a:cubicBezTo>
                  <a:pt x="15" y="763"/>
                  <a:pt x="31" y="710"/>
                  <a:pt x="46" y="680"/>
                </a:cubicBezTo>
                <a:cubicBezTo>
                  <a:pt x="61" y="650"/>
                  <a:pt x="76" y="665"/>
                  <a:pt x="91" y="635"/>
                </a:cubicBezTo>
                <a:cubicBezTo>
                  <a:pt x="106" y="605"/>
                  <a:pt x="122" y="537"/>
                  <a:pt x="137" y="499"/>
                </a:cubicBezTo>
                <a:cubicBezTo>
                  <a:pt x="152" y="461"/>
                  <a:pt x="159" y="423"/>
                  <a:pt x="182" y="408"/>
                </a:cubicBezTo>
                <a:cubicBezTo>
                  <a:pt x="205" y="393"/>
                  <a:pt x="243" y="423"/>
                  <a:pt x="273" y="408"/>
                </a:cubicBezTo>
                <a:cubicBezTo>
                  <a:pt x="303" y="393"/>
                  <a:pt x="325" y="362"/>
                  <a:pt x="363" y="317"/>
                </a:cubicBezTo>
                <a:cubicBezTo>
                  <a:pt x="401" y="272"/>
                  <a:pt x="454" y="181"/>
                  <a:pt x="499" y="136"/>
                </a:cubicBezTo>
                <a:cubicBezTo>
                  <a:pt x="544" y="91"/>
                  <a:pt x="583" y="60"/>
                  <a:pt x="636" y="45"/>
                </a:cubicBezTo>
                <a:cubicBezTo>
                  <a:pt x="689" y="30"/>
                  <a:pt x="772" y="52"/>
                  <a:pt x="817" y="45"/>
                </a:cubicBezTo>
                <a:cubicBezTo>
                  <a:pt x="862" y="38"/>
                  <a:pt x="878" y="0"/>
                  <a:pt x="908" y="0"/>
                </a:cubicBezTo>
                <a:cubicBezTo>
                  <a:pt x="938" y="0"/>
                  <a:pt x="960" y="38"/>
                  <a:pt x="998" y="45"/>
                </a:cubicBezTo>
                <a:cubicBezTo>
                  <a:pt x="1036" y="52"/>
                  <a:pt x="1096" y="37"/>
                  <a:pt x="1134" y="45"/>
                </a:cubicBezTo>
                <a:cubicBezTo>
                  <a:pt x="1172" y="53"/>
                  <a:pt x="1195" y="76"/>
                  <a:pt x="1225" y="91"/>
                </a:cubicBezTo>
                <a:cubicBezTo>
                  <a:pt x="1255" y="106"/>
                  <a:pt x="1286" y="121"/>
                  <a:pt x="1316" y="136"/>
                </a:cubicBezTo>
                <a:cubicBezTo>
                  <a:pt x="1346" y="151"/>
                  <a:pt x="1377" y="166"/>
                  <a:pt x="1407" y="181"/>
                </a:cubicBezTo>
                <a:cubicBezTo>
                  <a:pt x="1437" y="196"/>
                  <a:pt x="1467" y="212"/>
                  <a:pt x="1497" y="227"/>
                </a:cubicBezTo>
                <a:cubicBezTo>
                  <a:pt x="1527" y="242"/>
                  <a:pt x="1558" y="257"/>
                  <a:pt x="1588" y="272"/>
                </a:cubicBezTo>
                <a:cubicBezTo>
                  <a:pt x="1618" y="287"/>
                  <a:pt x="1649" y="287"/>
                  <a:pt x="1679" y="317"/>
                </a:cubicBezTo>
                <a:cubicBezTo>
                  <a:pt x="1709" y="347"/>
                  <a:pt x="1747" y="423"/>
                  <a:pt x="1770" y="453"/>
                </a:cubicBezTo>
                <a:cubicBezTo>
                  <a:pt x="1793" y="483"/>
                  <a:pt x="1800" y="469"/>
                  <a:pt x="1815" y="499"/>
                </a:cubicBezTo>
                <a:cubicBezTo>
                  <a:pt x="1830" y="529"/>
                  <a:pt x="1845" y="605"/>
                  <a:pt x="1860" y="635"/>
                </a:cubicBezTo>
                <a:cubicBezTo>
                  <a:pt x="1875" y="665"/>
                  <a:pt x="1898" y="657"/>
                  <a:pt x="1906" y="680"/>
                </a:cubicBezTo>
                <a:cubicBezTo>
                  <a:pt x="1914" y="703"/>
                  <a:pt x="1899" y="748"/>
                  <a:pt x="1906" y="771"/>
                </a:cubicBezTo>
                <a:cubicBezTo>
                  <a:pt x="1913" y="794"/>
                  <a:pt x="1951" y="809"/>
                  <a:pt x="1951" y="816"/>
                </a:cubicBezTo>
              </a:path>
            </a:pathLst>
          </a:custGeom>
          <a:solidFill>
            <a:srgbClr val="993300"/>
          </a:solidFill>
          <a:ln w="9525" cap="flat" cmpd="sng">
            <a:solidFill>
              <a:schemeClr val="tx1"/>
            </a:solidFill>
            <a:prstDash val="solid"/>
            <a:round/>
            <a:headEnd type="none" w="med" len="med"/>
            <a:tailEnd type="none" w="med" len="med"/>
          </a:ln>
        </p:spPr>
        <p:txBody>
          <a:bodyPr/>
          <a:p>
            <a:endParaRPr lang="zh-CN" altLang="en-US"/>
          </a:p>
        </p:txBody>
      </p:sp>
      <p:sp>
        <p:nvSpPr>
          <p:cNvPr id="30729" name="未知"/>
          <p:cNvSpPr/>
          <p:nvPr/>
        </p:nvSpPr>
        <p:spPr>
          <a:xfrm>
            <a:off x="8688388" y="4292600"/>
            <a:ext cx="384175" cy="325438"/>
          </a:xfrm>
          <a:custGeom>
            <a:avLst/>
            <a:gdLst/>
            <a:ahLst/>
            <a:cxnLst/>
            <a:pathLst>
              <a:path w="242" h="205">
                <a:moveTo>
                  <a:pt x="0" y="0"/>
                </a:moveTo>
                <a:cubicBezTo>
                  <a:pt x="11" y="11"/>
                  <a:pt x="22" y="23"/>
                  <a:pt x="45" y="46"/>
                </a:cubicBezTo>
                <a:cubicBezTo>
                  <a:pt x="68" y="69"/>
                  <a:pt x="106" y="113"/>
                  <a:pt x="136" y="136"/>
                </a:cubicBezTo>
                <a:cubicBezTo>
                  <a:pt x="166" y="159"/>
                  <a:pt x="212" y="205"/>
                  <a:pt x="227" y="182"/>
                </a:cubicBezTo>
                <a:cubicBezTo>
                  <a:pt x="242" y="159"/>
                  <a:pt x="234" y="79"/>
                  <a:pt x="227" y="0"/>
                </a:cubicBezTo>
              </a:path>
            </a:pathLst>
          </a:custGeom>
          <a:solidFill>
            <a:srgbClr val="3366FF"/>
          </a:solidFill>
          <a:ln w="9525" cap="flat" cmpd="sng">
            <a:solidFill>
              <a:schemeClr val="tx1"/>
            </a:solidFill>
            <a:prstDash val="solid"/>
            <a:round/>
            <a:headEnd type="none" w="med" len="med"/>
            <a:tailEnd type="none" w="med" len="med"/>
          </a:ln>
        </p:spPr>
        <p:txBody>
          <a:bodyPr/>
          <a:p>
            <a:endParaRPr lang="zh-CN" altLang="en-US"/>
          </a:p>
        </p:txBody>
      </p:sp>
      <p:sp>
        <p:nvSpPr>
          <p:cNvPr id="2" name="矩形 1"/>
          <p:cNvSpPr/>
          <p:nvPr/>
        </p:nvSpPr>
        <p:spPr>
          <a:xfrm>
            <a:off x="7750175" y="4292600"/>
            <a:ext cx="650875" cy="415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zh-CN" altLang="en-US" strike="noStrike" noProof="1">
                <a:solidFill>
                  <a:schemeClr val="tx1"/>
                </a:solidFill>
              </a:rPr>
              <a:t>退休</a:t>
            </a:r>
            <a:endParaRPr lang="zh-CN" altLang="en-US" strike="noStrike" noProof="1">
              <a:solidFill>
                <a:schemeClr val="tx1"/>
              </a:solidFill>
            </a:endParaRPr>
          </a:p>
        </p:txBody>
      </p:sp>
      <p:sp>
        <p:nvSpPr>
          <p:cNvPr id="3" name="矩形 2"/>
          <p:cNvSpPr/>
          <p:nvPr/>
        </p:nvSpPr>
        <p:spPr>
          <a:xfrm>
            <a:off x="9255125" y="3784600"/>
            <a:ext cx="652463" cy="415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en-US" altLang="zh-CN" strike="noStrike" noProof="1">
                <a:solidFill>
                  <a:schemeClr val="tx1"/>
                </a:solidFill>
              </a:rPr>
              <a:t>T</a:t>
            </a:r>
            <a:endParaRPr lang="en-US" altLang="zh-CN" strike="noStrike" noProof="1">
              <a:solidFill>
                <a:schemeClr val="tx1"/>
              </a:solidFill>
            </a:endParaRPr>
          </a:p>
        </p:txBody>
      </p:sp>
      <p:sp>
        <p:nvSpPr>
          <p:cNvPr id="4" name="矩形 3"/>
          <p:cNvSpPr/>
          <p:nvPr/>
        </p:nvSpPr>
        <p:spPr>
          <a:xfrm>
            <a:off x="6359208" y="1276033"/>
            <a:ext cx="4083050" cy="1042988"/>
          </a:xfrm>
          <a:prstGeom prst="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zh-CN" altLang="en-US" b="1" strike="noStrike" noProof="1">
                <a:ea typeface="黑体" panose="02010609060101010101" charset="-122"/>
                <a:sym typeface="+mn-ea"/>
              </a:rPr>
              <a:t>人</a:t>
            </a:r>
            <a:r>
              <a:rPr lang="zh-CN" altLang="en-US" b="1" strike="noStrike" noProof="1">
                <a:solidFill>
                  <a:schemeClr val="bg1"/>
                </a:solidFill>
                <a:ea typeface="黑体" panose="02010609060101010101" charset="-122"/>
                <a:sym typeface="+mn-ea"/>
              </a:rPr>
              <a:t>生价值</a:t>
            </a:r>
            <a:r>
              <a:rPr lang="en-US" altLang="zh-CN" strike="noStrike" noProof="1">
                <a:solidFill>
                  <a:schemeClr val="bg1"/>
                </a:solidFill>
                <a:sym typeface="+mn-ea"/>
              </a:rPr>
              <a:t>Q</a:t>
            </a:r>
            <a:r>
              <a:rPr lang="zh-CN" altLang="en-US" strike="noStrike" noProof="1">
                <a:solidFill>
                  <a:schemeClr val="bg1"/>
                </a:solidFill>
                <a:sym typeface="+mn-ea"/>
              </a:rPr>
              <a:t>＝</a:t>
            </a:r>
            <a:r>
              <a:rPr lang="en-US" altLang="zh-CN" strike="noStrike" noProof="1">
                <a:solidFill>
                  <a:schemeClr val="bg1"/>
                </a:solidFill>
                <a:sym typeface="+mn-ea"/>
              </a:rPr>
              <a:t>∫q dt     (</a:t>
            </a:r>
            <a:r>
              <a:rPr lang="zh-CN" altLang="en-US" strike="noStrike" noProof="1">
                <a:solidFill>
                  <a:schemeClr val="bg1"/>
                </a:solidFill>
                <a:sym typeface="+mn-ea"/>
              </a:rPr>
              <a:t>－</a:t>
            </a:r>
            <a:r>
              <a:rPr lang="en-US" altLang="zh-CN" strike="noStrike" noProof="1">
                <a:solidFill>
                  <a:schemeClr val="bg1"/>
                </a:solidFill>
                <a:sym typeface="+mn-ea"/>
              </a:rPr>
              <a:t>10</a:t>
            </a:r>
            <a:r>
              <a:rPr lang="zh-CN" altLang="en-US" strike="noStrike" noProof="1">
                <a:solidFill>
                  <a:schemeClr val="bg1"/>
                </a:solidFill>
                <a:sym typeface="+mn-ea"/>
              </a:rPr>
              <a:t>月－－</a:t>
            </a:r>
            <a:r>
              <a:rPr lang="en-US" altLang="zh-CN" strike="noStrike" noProof="1">
                <a:solidFill>
                  <a:schemeClr val="bg1"/>
                </a:solidFill>
                <a:sym typeface="+mn-ea"/>
              </a:rPr>
              <a:t>OVER</a:t>
            </a:r>
            <a:r>
              <a:rPr lang="zh-CN" altLang="en-US" strike="noStrike" noProof="1">
                <a:solidFill>
                  <a:schemeClr val="bg1"/>
                </a:solidFill>
                <a:sym typeface="+mn-ea"/>
              </a:rPr>
              <a:t>）</a:t>
            </a:r>
            <a:r>
              <a:rPr lang="zh-CN" altLang="en-US" b="1" strike="noStrike" noProof="1">
                <a:solidFill>
                  <a:schemeClr val="bg1"/>
                </a:solidFill>
                <a:ea typeface="黑体" panose="02010609060101010101" charset="-122"/>
                <a:sym typeface="+mn-ea"/>
              </a:rPr>
              <a:t>社会发展依靠</a:t>
            </a:r>
            <a:r>
              <a:rPr lang="zh-CN" altLang="en-US" strike="noStrike" noProof="1">
                <a:solidFill>
                  <a:schemeClr val="bg1"/>
                </a:solidFill>
                <a:ea typeface="黑体" panose="02010609060101010101" charset="-122"/>
                <a:sym typeface="+mn-ea"/>
              </a:rPr>
              <a:t>：</a:t>
            </a:r>
            <a:r>
              <a:rPr lang="zh-CN" altLang="en-US" strike="noStrike" noProof="1">
                <a:solidFill>
                  <a:schemeClr val="bg1"/>
                </a:solidFill>
                <a:sym typeface="+mn-ea"/>
              </a:rPr>
              <a:t> </a:t>
            </a:r>
            <a:r>
              <a:rPr lang="en-US" altLang="zh-CN" strike="noStrike" noProof="1">
                <a:solidFill>
                  <a:schemeClr val="bg1"/>
                </a:solidFill>
                <a:sym typeface="+mn-ea"/>
              </a:rPr>
              <a:t>∑Q</a:t>
            </a:r>
            <a:r>
              <a:rPr lang="zh-CN" altLang="en-US" strike="noStrike" noProof="1">
                <a:solidFill>
                  <a:schemeClr val="bg1"/>
                </a:solidFill>
                <a:sym typeface="+mn-ea"/>
              </a:rPr>
              <a:t>＞＞</a:t>
            </a:r>
            <a:r>
              <a:rPr lang="en-US" altLang="zh-CN" strike="noStrike" noProof="1">
                <a:solidFill>
                  <a:schemeClr val="bg1"/>
                </a:solidFill>
                <a:sym typeface="+mn-ea"/>
              </a:rPr>
              <a:t>0    (13</a:t>
            </a:r>
            <a:r>
              <a:rPr lang="zh-CN" altLang="en-US" strike="noStrike" noProof="1">
                <a:solidFill>
                  <a:schemeClr val="bg1"/>
                </a:solidFill>
                <a:sym typeface="+mn-ea"/>
              </a:rPr>
              <a:t>多亿）</a:t>
            </a:r>
            <a:endParaRPr lang="zh-CN" altLang="en-US" strike="noStrike" noProof="1">
              <a:solidFill>
                <a:schemeClr val="bg1"/>
              </a:solidFill>
              <a:sym typeface="+mn-ea"/>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84200" y="600075"/>
            <a:ext cx="11022013" cy="700088"/>
          </a:xfrm>
        </p:spPr>
        <p:txBody>
          <a:bodyPr/>
          <a:p>
            <a:pPr fontAlgn="auto"/>
            <a:r>
              <a:rPr lang="zh-CN" altLang="en-US" strike="noStrike" noProof="1">
                <a:sym typeface="+mn-ea"/>
              </a:rPr>
              <a:t>（四）强化保障支撑</a:t>
            </a:r>
            <a:endParaRPr lang="zh-CN" altLang="en-US" strike="noStrike" noProof="1"/>
          </a:p>
        </p:txBody>
      </p:sp>
      <p:sp>
        <p:nvSpPr>
          <p:cNvPr id="31746" name="内容占位符 2"/>
          <p:cNvSpPr>
            <a:spLocks noGrp="1"/>
          </p:cNvSpPr>
          <p:nvPr>
            <p:ph idx="1"/>
          </p:nvPr>
        </p:nvSpPr>
        <p:spPr>
          <a:xfrm>
            <a:off x="796925" y="1801813"/>
            <a:ext cx="9132888" cy="4957762"/>
          </a:xfrm>
        </p:spPr>
        <p:txBody>
          <a:bodyPr anchor="t"/>
          <a:p>
            <a:pPr indent="-357505"/>
            <a:r>
              <a:rPr lang="en-US" altLang="zh-CN" sz="2800"/>
              <a:t>1.</a:t>
            </a:r>
            <a:r>
              <a:rPr lang="zh-CN" altLang="en-US" sz="2800"/>
              <a:t>每学期都制定党建工作计划，对重点工作做出部署</a:t>
            </a:r>
            <a:endParaRPr lang="zh-CN" altLang="en-US" sz="2800"/>
          </a:p>
          <a:p>
            <a:pPr indent="-357505"/>
            <a:r>
              <a:rPr lang="en-US" altLang="zh-CN" sz="2800"/>
              <a:t>2.</a:t>
            </a:r>
            <a:r>
              <a:rPr lang="zh-CN" altLang="en-US" sz="2800"/>
              <a:t>加强工作经费保证：学生每年每个党员不少于</a:t>
            </a:r>
            <a:r>
              <a:rPr lang="en-US" altLang="zh-CN" sz="2800"/>
              <a:t>50</a:t>
            </a:r>
            <a:r>
              <a:rPr lang="zh-CN" altLang="en-US" sz="2800"/>
              <a:t>元，教师每年每人不少于</a:t>
            </a:r>
            <a:r>
              <a:rPr lang="en-US" altLang="zh-CN" sz="2800"/>
              <a:t>200</a:t>
            </a:r>
            <a:r>
              <a:rPr lang="zh-CN" altLang="en-US" sz="2800"/>
              <a:t>元</a:t>
            </a:r>
            <a:endParaRPr lang="zh-CN" altLang="en-US" sz="28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8" name="文本占位符 45057"/>
          <p:cNvSpPr>
            <a:spLocks noGrp="1"/>
          </p:cNvSpPr>
          <p:nvPr>
            <p:ph idx="1"/>
          </p:nvPr>
        </p:nvSpPr>
        <p:spPr>
          <a:xfrm>
            <a:off x="592138" y="1108075"/>
            <a:ext cx="11009313" cy="5005388"/>
          </a:xfrm>
        </p:spPr>
        <p:txBody>
          <a:bodyPr/>
          <a:p>
            <a:pPr marL="1905" indent="-344805" fontAlgn="auto">
              <a:buNone/>
            </a:pPr>
            <a:r>
              <a:rPr lang="zh-CN" altLang="en-US" sz="3200" strike="noStrike" noProof="1" dirty="0">
                <a:solidFill>
                  <a:schemeClr val="tx1"/>
                </a:solidFill>
              </a:rPr>
              <a:t>                   </a:t>
            </a:r>
            <a:r>
              <a:rPr lang="zh-CN" altLang="en-US" sz="3200" strike="noStrike" noProof="1" dirty="0">
                <a:solidFill>
                  <a:schemeClr val="accent1"/>
                </a:solidFill>
              </a:rPr>
              <a:t>共勉</a:t>
            </a:r>
            <a:endParaRPr lang="zh-CN" altLang="en-US" sz="3200" strike="noStrike" noProof="1" dirty="0">
              <a:solidFill>
                <a:schemeClr val="accent1"/>
              </a:solidFill>
            </a:endParaRPr>
          </a:p>
          <a:p>
            <a:pPr marL="1905" indent="-1905" fontAlgn="auto"/>
            <a:endParaRPr lang="zh-CN" altLang="en-US" sz="3600" strike="noStrike" noProof="1" dirty="0">
              <a:ea typeface="黑体" panose="02010609060101010101" charset="-122"/>
            </a:endParaRPr>
          </a:p>
          <a:p>
            <a:pPr marL="1905" indent="-1905" fontAlgn="auto"/>
            <a:endParaRPr lang="zh-CN" altLang="en-US" sz="3600" strike="noStrike" noProof="1" dirty="0">
              <a:ea typeface="黑体" panose="02010609060101010101" charset="-122"/>
            </a:endParaRPr>
          </a:p>
        </p:txBody>
      </p:sp>
      <p:sp>
        <p:nvSpPr>
          <p:cNvPr id="33794" name="矩形 45058"/>
          <p:cNvSpPr/>
          <p:nvPr/>
        </p:nvSpPr>
        <p:spPr>
          <a:xfrm>
            <a:off x="3143250" y="2082800"/>
            <a:ext cx="5907088" cy="936625"/>
          </a:xfrm>
          <a:prstGeom prst="rect">
            <a:avLst/>
          </a:prstGeom>
          <a:solidFill>
            <a:srgbClr val="FF0000"/>
          </a:solidFill>
          <a:ln w="9525" cap="flat" cmpd="sng">
            <a:solidFill>
              <a:schemeClr val="tx1"/>
            </a:solidFill>
            <a:prstDash val="solid"/>
            <a:miter/>
            <a:headEnd type="none" w="med" len="med"/>
            <a:tailEnd type="none" w="med" len="med"/>
          </a:ln>
        </p:spPr>
        <p:txBody>
          <a:bodyPr wrap="none" lIns="90170" tIns="46990" rIns="90170" bIns="46990" anchor="ctr"/>
          <a:p>
            <a:pPr algn="ctr"/>
            <a:r>
              <a:rPr lang="zh-CN" altLang="en-US" sz="3600" dirty="0">
                <a:solidFill>
                  <a:schemeClr val="bg1"/>
                </a:solidFill>
                <a:latin typeface="Arial" panose="020B0604020202020204" pitchFamily="34" charset="0"/>
                <a:ea typeface="黑体" panose="02010609060101010101" charset="-122"/>
              </a:rPr>
              <a:t>教必有方诚哺桃李芳天下</a:t>
            </a:r>
            <a:endParaRPr lang="zh-CN" altLang="en-US" sz="3600" dirty="0">
              <a:solidFill>
                <a:schemeClr val="bg1"/>
              </a:solidFill>
              <a:latin typeface="Arial" panose="020B0604020202020204" pitchFamily="34" charset="0"/>
              <a:ea typeface="黑体" panose="02010609060101010101" charset="-122"/>
            </a:endParaRPr>
          </a:p>
        </p:txBody>
      </p:sp>
      <p:sp>
        <p:nvSpPr>
          <p:cNvPr id="33795" name="矩形 45059"/>
          <p:cNvSpPr/>
          <p:nvPr/>
        </p:nvSpPr>
        <p:spPr>
          <a:xfrm>
            <a:off x="3144838" y="3117850"/>
            <a:ext cx="5905500" cy="985838"/>
          </a:xfrm>
          <a:prstGeom prst="rect">
            <a:avLst/>
          </a:prstGeom>
          <a:solidFill>
            <a:srgbClr val="FF0000"/>
          </a:solidFill>
          <a:ln w="9525" cap="flat" cmpd="sng">
            <a:solidFill>
              <a:schemeClr val="tx1"/>
            </a:solidFill>
            <a:prstDash val="solid"/>
            <a:miter/>
            <a:headEnd type="none" w="med" len="med"/>
            <a:tailEnd type="none" w="med" len="med"/>
          </a:ln>
        </p:spPr>
        <p:txBody>
          <a:bodyPr wrap="none" lIns="90170" tIns="46990" rIns="90170" bIns="46990" anchor="ctr"/>
          <a:p>
            <a:pPr algn="ctr"/>
            <a:r>
              <a:rPr lang="zh-CN" altLang="en-US" sz="3600" dirty="0">
                <a:solidFill>
                  <a:schemeClr val="bg1"/>
                </a:solidFill>
                <a:latin typeface="Arial" panose="020B0604020202020204" pitchFamily="34" charset="0"/>
                <a:ea typeface="黑体" panose="02010609060101010101" charset="-122"/>
              </a:rPr>
              <a:t>诲而不倦勤育英才泽神州</a:t>
            </a:r>
            <a:endParaRPr lang="zh-CN" altLang="en-US" sz="3600" dirty="0">
              <a:solidFill>
                <a:schemeClr val="bg1"/>
              </a:solidFill>
              <a:latin typeface="Arial" panose="020B0604020202020204" pitchFamily="34" charset="0"/>
              <a:ea typeface="黑体" panose="02010609060101010101" charset="-122"/>
            </a:endParaRPr>
          </a:p>
        </p:txBody>
      </p:sp>
    </p:spTree>
  </p:cSld>
  <p:clrMapOvr>
    <a:masterClrMapping/>
  </p:clrMapOvr>
  <p:transition spd="slow">
    <p:diamon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IMG_20170707_050802"/>
          <p:cNvPicPr>
            <a:picLocks noChangeAspect="1"/>
          </p:cNvPicPr>
          <p:nvPr/>
        </p:nvPicPr>
        <p:blipFill>
          <a:blip r:embed="rId1"/>
          <a:stretch>
            <a:fillRect/>
          </a:stretch>
        </p:blipFill>
        <p:spPr>
          <a:xfrm>
            <a:off x="2361565" y="1685925"/>
            <a:ext cx="2785745" cy="2818130"/>
          </a:xfrm>
          <a:prstGeom prst="rect">
            <a:avLst/>
          </a:prstGeom>
        </p:spPr>
      </p:pic>
      <p:sp>
        <p:nvSpPr>
          <p:cNvPr id="5" name="矩形 4"/>
          <p:cNvSpPr/>
          <p:nvPr/>
        </p:nvSpPr>
        <p:spPr>
          <a:xfrm>
            <a:off x="2361565" y="4599940"/>
            <a:ext cx="2785110" cy="4787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tx1"/>
                </a:solidFill>
              </a:rPr>
              <a:t>和你谈谈：怎样上大学</a:t>
            </a:r>
            <a:endParaRPr lang="zh-CN" altLang="en-US">
              <a:solidFill>
                <a:schemeClr val="tx1"/>
              </a:solidFill>
            </a:endParaRPr>
          </a:p>
        </p:txBody>
      </p:sp>
      <p:pic>
        <p:nvPicPr>
          <p:cNvPr id="2" name="图片 1" descr="IMG_20170707_050722"/>
          <p:cNvPicPr>
            <a:picLocks noChangeAspect="1"/>
          </p:cNvPicPr>
          <p:nvPr/>
        </p:nvPicPr>
        <p:blipFill>
          <a:blip r:embed="rId2"/>
          <a:stretch>
            <a:fillRect/>
          </a:stretch>
        </p:blipFill>
        <p:spPr>
          <a:xfrm>
            <a:off x="6122035" y="1437640"/>
            <a:ext cx="2838450" cy="364109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7" name="内容占位符 11266"/>
          <p:cNvSpPr>
            <a:spLocks noGrp="1"/>
          </p:cNvSpPr>
          <p:nvPr>
            <p:ph idx="1"/>
          </p:nvPr>
        </p:nvSpPr>
        <p:spPr>
          <a:xfrm>
            <a:off x="1076960" y="474980"/>
            <a:ext cx="4827270" cy="5911850"/>
          </a:xfrm>
          <a:solidFill>
            <a:schemeClr val="accent5">
              <a:lumMod val="60000"/>
              <a:lumOff val="40000"/>
            </a:schemeClr>
          </a:solidFill>
        </p:spPr>
        <p:txBody>
          <a:bodyPr anchor="t"/>
          <a:p>
            <a:pPr indent="-357505"/>
            <a:endParaRPr lang="en-US" altLang="zh-CN" sz="2400">
              <a:solidFill>
                <a:srgbClr val="660033"/>
              </a:solidFill>
              <a:latin typeface="黑体" panose="02010609060101010101" charset="-122"/>
              <a:ea typeface="黑体" panose="02010609060101010101" charset="-122"/>
              <a:sym typeface="+mn-ea"/>
            </a:endParaRPr>
          </a:p>
          <a:p>
            <a:pPr indent="-357505"/>
            <a:r>
              <a:rPr lang="en-US" altLang="zh-CN" sz="2800">
                <a:solidFill>
                  <a:srgbClr val="660033"/>
                </a:solidFill>
                <a:latin typeface="黑体" panose="02010609060101010101" charset="-122"/>
                <a:ea typeface="黑体" panose="02010609060101010101" charset="-122"/>
                <a:sym typeface="+mn-ea"/>
              </a:rPr>
              <a:t>1.</a:t>
            </a:r>
            <a:r>
              <a:rPr lang="zh-CN" altLang="en-US" sz="2800">
                <a:solidFill>
                  <a:srgbClr val="660033"/>
                </a:solidFill>
                <a:latin typeface="黑体" panose="02010609060101010101" charset="-122"/>
                <a:ea typeface="黑体" panose="02010609060101010101" charset="-122"/>
                <a:sym typeface="+mn-ea"/>
              </a:rPr>
              <a:t>找到了一条正确思想路线</a:t>
            </a:r>
            <a:endParaRPr lang="zh-CN" altLang="en-US" sz="2400">
              <a:solidFill>
                <a:srgbClr val="660033"/>
              </a:solidFill>
              <a:latin typeface="黑体" panose="02010609060101010101" charset="-122"/>
              <a:ea typeface="黑体" panose="02010609060101010101" charset="-122"/>
              <a:sym typeface="+mn-ea"/>
            </a:endParaRPr>
          </a:p>
          <a:p>
            <a:pPr marL="0" indent="0">
              <a:buNone/>
            </a:pPr>
            <a:r>
              <a:rPr lang="en-US" altLang="zh-CN" sz="2400">
                <a:solidFill>
                  <a:srgbClr val="FF0000"/>
                </a:solidFill>
                <a:latin typeface="黑体" panose="02010609060101010101" charset="-122"/>
                <a:ea typeface="黑体" panose="02010609060101010101" charset="-122"/>
                <a:sym typeface="+mn-ea"/>
              </a:rPr>
              <a:t>   </a:t>
            </a:r>
            <a:r>
              <a:rPr lang="en-US" altLang="zh-CN" sz="2400">
                <a:solidFill>
                  <a:schemeClr val="tx1"/>
                </a:solidFill>
                <a:latin typeface="黑体" panose="02010609060101010101" charset="-122"/>
                <a:ea typeface="黑体" panose="02010609060101010101" charset="-122"/>
                <a:sym typeface="+mn-ea"/>
              </a:rPr>
              <a:t>---</a:t>
            </a:r>
            <a:r>
              <a:rPr lang="zh-CN" altLang="en-US" sz="2400">
                <a:solidFill>
                  <a:schemeClr val="tx1"/>
                </a:solidFill>
                <a:latin typeface="黑体" panose="02010609060101010101" charset="-122"/>
                <a:ea typeface="黑体" panose="02010609060101010101" charset="-122"/>
                <a:sym typeface="+mn-ea"/>
              </a:rPr>
              <a:t>实事求是，解放思想</a:t>
            </a:r>
            <a:endParaRPr lang="zh-CN" altLang="en-US" sz="2400">
              <a:solidFill>
                <a:schemeClr val="tx1"/>
              </a:solidFill>
              <a:latin typeface="楷体" panose="02010609060101010101" charset="-122"/>
              <a:ea typeface="楷体" panose="02010609060101010101" charset="-122"/>
            </a:endParaRPr>
          </a:p>
          <a:p>
            <a:pPr indent="-357505"/>
            <a:r>
              <a:rPr lang="zh-CN" altLang="en-US" sz="1800">
                <a:solidFill>
                  <a:schemeClr val="tx1"/>
                </a:solidFill>
                <a:latin typeface="楷体" panose="02010609060101010101" charset="-122"/>
                <a:ea typeface="楷体" panose="02010609060101010101" charset="-122"/>
              </a:rPr>
              <a:t>以</a:t>
            </a:r>
            <a:r>
              <a:rPr lang="en-US" altLang="zh-CN" sz="1800">
                <a:solidFill>
                  <a:schemeClr val="tx1"/>
                </a:solidFill>
                <a:latin typeface="楷体" panose="02010609060101010101" charset="-122"/>
                <a:ea typeface="楷体" panose="02010609060101010101" charset="-122"/>
              </a:rPr>
              <a:t>1978</a:t>
            </a:r>
            <a:r>
              <a:rPr lang="zh-CN" altLang="en-US" sz="1800">
                <a:solidFill>
                  <a:schemeClr val="tx1"/>
                </a:solidFill>
                <a:latin typeface="楷体" panose="02010609060101010101" charset="-122"/>
                <a:ea typeface="楷体" panose="02010609060101010101" charset="-122"/>
              </a:rPr>
              <a:t>年</a:t>
            </a:r>
            <a:r>
              <a:rPr lang="en-US" altLang="zh-CN" sz="1800">
                <a:solidFill>
                  <a:schemeClr val="tx1"/>
                </a:solidFill>
                <a:latin typeface="楷体" panose="02010609060101010101" charset="-122"/>
                <a:ea typeface="楷体" panose="02010609060101010101" charset="-122"/>
              </a:rPr>
              <a:t>5</a:t>
            </a:r>
            <a:r>
              <a:rPr lang="zh-CN" altLang="en-US" sz="1800">
                <a:solidFill>
                  <a:schemeClr val="tx1"/>
                </a:solidFill>
                <a:latin typeface="楷体" panose="02010609060101010101" charset="-122"/>
                <a:ea typeface="楷体" panose="02010609060101010101" charset="-122"/>
              </a:rPr>
              <a:t>月</a:t>
            </a:r>
            <a:r>
              <a:rPr lang="en-US" altLang="zh-CN" sz="1800">
                <a:solidFill>
                  <a:schemeClr val="tx1"/>
                </a:solidFill>
                <a:latin typeface="楷体" panose="02010609060101010101" charset="-122"/>
                <a:ea typeface="楷体" panose="02010609060101010101" charset="-122"/>
              </a:rPr>
              <a:t>11</a:t>
            </a:r>
            <a:r>
              <a:rPr lang="zh-CN" altLang="en-US" sz="1800">
                <a:solidFill>
                  <a:schemeClr val="tx1"/>
                </a:solidFill>
                <a:latin typeface="楷体" panose="02010609060101010101" charset="-122"/>
                <a:ea typeface="楷体" panose="02010609060101010101" charset="-122"/>
              </a:rPr>
              <a:t>日光明日报发表</a:t>
            </a:r>
            <a:r>
              <a:rPr lang="en-US" altLang="zh-CN" sz="1800">
                <a:solidFill>
                  <a:schemeClr val="tx1"/>
                </a:solidFill>
                <a:latin typeface="楷体" panose="02010609060101010101" charset="-122"/>
                <a:ea typeface="楷体" panose="02010609060101010101" charset="-122"/>
              </a:rPr>
              <a:t>《</a:t>
            </a:r>
            <a:r>
              <a:rPr lang="zh-CN" altLang="en-US" sz="1800">
                <a:solidFill>
                  <a:schemeClr val="tx1"/>
                </a:solidFill>
                <a:latin typeface="楷体" panose="02010609060101010101" charset="-122"/>
                <a:ea typeface="楷体" panose="02010609060101010101" charset="-122"/>
              </a:rPr>
              <a:t>实践是检验真理的唯一标准</a:t>
            </a:r>
            <a:r>
              <a:rPr lang="en-US" altLang="zh-CN" sz="1800">
                <a:solidFill>
                  <a:schemeClr val="tx1"/>
                </a:solidFill>
                <a:latin typeface="楷体" panose="02010609060101010101" charset="-122"/>
                <a:ea typeface="楷体" panose="02010609060101010101" charset="-122"/>
              </a:rPr>
              <a:t>》</a:t>
            </a:r>
            <a:r>
              <a:rPr lang="zh-CN" altLang="en-US" sz="1800">
                <a:solidFill>
                  <a:schemeClr val="tx1"/>
                </a:solidFill>
                <a:latin typeface="楷体" panose="02010609060101010101" charset="-122"/>
                <a:ea typeface="楷体" panose="02010609060101010101" charset="-122"/>
              </a:rPr>
              <a:t>为起点，发动关于真理的大讨论，打破“两个凡是”的禁锢，实现了思想上的拨乱返正。</a:t>
            </a:r>
            <a:endParaRPr lang="zh-CN" altLang="en-US" sz="1800">
              <a:solidFill>
                <a:schemeClr val="tx1"/>
              </a:solidFill>
              <a:latin typeface="楷体" panose="02010609060101010101" charset="-122"/>
              <a:ea typeface="楷体" panose="02010609060101010101" charset="-122"/>
            </a:endParaRPr>
          </a:p>
          <a:p>
            <a:pPr indent="-357505"/>
            <a:endParaRPr lang="zh-CN" altLang="en-US" sz="1800">
              <a:solidFill>
                <a:schemeClr val="tx1"/>
              </a:solidFill>
              <a:latin typeface="楷体" panose="02010609060101010101" charset="-122"/>
              <a:ea typeface="楷体" panose="02010609060101010101" charset="-122"/>
            </a:endParaRPr>
          </a:p>
          <a:p>
            <a:pPr indent="-357505">
              <a:buNone/>
            </a:pPr>
            <a:r>
              <a:rPr lang="zh-CN" altLang="en-US" sz="2400" b="1">
                <a:solidFill>
                  <a:schemeClr val="tx1"/>
                </a:solidFill>
                <a:latin typeface="黑体" panose="02010609060101010101" charset="-122"/>
                <a:ea typeface="黑体" panose="02010609060101010101" charset="-122"/>
              </a:rPr>
              <a:t>  </a:t>
            </a:r>
            <a:r>
              <a:rPr lang="zh-CN" altLang="en-US">
                <a:solidFill>
                  <a:schemeClr val="tx1"/>
                </a:solidFill>
                <a:latin typeface="楷体" panose="02010609060101010101" charset="-122"/>
                <a:ea typeface="楷体" panose="02010609060101010101" charset="-122"/>
              </a:rPr>
              <a:t>－－真理是实践的总结，来自于实践；</a:t>
            </a:r>
            <a:endParaRPr lang="zh-CN" altLang="en-US">
              <a:solidFill>
                <a:schemeClr val="tx1"/>
              </a:solidFill>
              <a:latin typeface="楷体" panose="02010609060101010101" charset="-122"/>
              <a:ea typeface="楷体" panose="02010609060101010101" charset="-122"/>
            </a:endParaRPr>
          </a:p>
          <a:p>
            <a:pPr indent="-357505">
              <a:buNone/>
            </a:pPr>
            <a:r>
              <a:rPr lang="zh-CN" altLang="en-US">
                <a:solidFill>
                  <a:schemeClr val="tx1"/>
                </a:solidFill>
                <a:latin typeface="楷体" panose="02010609060101010101" charset="-122"/>
                <a:ea typeface="楷体" panose="02010609060101010101" charset="-122"/>
              </a:rPr>
              <a:t>  －－如果是真理，一定能够指导实践；</a:t>
            </a:r>
            <a:endParaRPr lang="zh-CN" altLang="en-US">
              <a:solidFill>
                <a:schemeClr val="tx1"/>
              </a:solidFill>
              <a:latin typeface="楷体" panose="02010609060101010101" charset="-122"/>
              <a:ea typeface="楷体" panose="02010609060101010101" charset="-122"/>
            </a:endParaRPr>
          </a:p>
          <a:p>
            <a:pPr indent="-357505">
              <a:buNone/>
            </a:pPr>
            <a:r>
              <a:rPr lang="zh-CN" altLang="en-US">
                <a:solidFill>
                  <a:schemeClr val="tx1"/>
                </a:solidFill>
                <a:latin typeface="楷体" panose="02010609060101010101" charset="-122"/>
                <a:ea typeface="楷体" panose="02010609060101010101" charset="-122"/>
              </a:rPr>
              <a:t>  －－是不是真理，还需经由实践检验。</a:t>
            </a:r>
            <a:endParaRPr lang="zh-CN" altLang="en-US">
              <a:solidFill>
                <a:srgbClr val="002060"/>
              </a:solidFill>
              <a:latin typeface="楷体" panose="02010609060101010101" charset="-122"/>
              <a:ea typeface="楷体" panose="02010609060101010101" charset="-122"/>
            </a:endParaRPr>
          </a:p>
          <a:p>
            <a:pPr indent="-357505">
              <a:buNone/>
            </a:pPr>
            <a:endParaRPr lang="zh-CN" altLang="en-US">
              <a:solidFill>
                <a:srgbClr val="002060"/>
              </a:solidFill>
              <a:latin typeface="黑体" panose="02010609060101010101" charset="-122"/>
              <a:ea typeface="黑体" panose="02010609060101010101" charset="-122"/>
            </a:endParaRPr>
          </a:p>
        </p:txBody>
      </p:sp>
      <p:sp>
        <p:nvSpPr>
          <p:cNvPr id="13315" name="文本占位符 13314"/>
          <p:cNvSpPr>
            <a:spLocks noGrp="1"/>
          </p:cNvSpPr>
          <p:nvPr/>
        </p:nvSpPr>
        <p:spPr>
          <a:xfrm>
            <a:off x="6227445" y="475615"/>
            <a:ext cx="4987290" cy="5911850"/>
          </a:xfrm>
          <a:prstGeom prst="rect">
            <a:avLst/>
          </a:prstGeom>
          <a:solidFill>
            <a:schemeClr val="accent4">
              <a:lumMod val="20000"/>
              <a:lumOff val="80000"/>
            </a:schemeClr>
          </a:solidFill>
          <a:ln w="9525">
            <a:noFill/>
          </a:ln>
        </p:spPr>
        <p:txBody>
          <a:bodyPr anchor="t"/>
          <a:lstStyle>
            <a:lvl1pPr marL="357505" indent="-356870" algn="just" defTabSz="914400" rtl="0" eaLnBrk="1" latinLnBrk="0" hangingPunct="1">
              <a:lnSpc>
                <a:spcPct val="110000"/>
              </a:lnSpc>
              <a:spcBef>
                <a:spcPts val="1800"/>
              </a:spcBef>
              <a:spcAft>
                <a:spcPts val="0"/>
              </a:spcAft>
              <a:buClr>
                <a:schemeClr val="accent1"/>
              </a:buClr>
              <a:buSzPct val="60000"/>
              <a:buFont typeface="Wingdings" panose="05000000000000000000" pitchFamily="2" charset="2"/>
              <a:buChar char=""/>
              <a:defRPr sz="2000" kern="1200" baseline="0">
                <a:solidFill>
                  <a:schemeClr val="accent1">
                    <a:lumMod val="75000"/>
                  </a:schemeClr>
                </a:solidFill>
                <a:latin typeface="Arial" panose="020B0604020202020204" pitchFamily="34" charset="0"/>
                <a:ea typeface="微软雅黑" panose="020B0503020204020204" pitchFamily="34" charset="-122"/>
                <a:cs typeface="+mn-cs"/>
              </a:defRPr>
            </a:lvl1pPr>
            <a:lvl2pPr marL="357505" indent="-356870" algn="just" defTabSz="914400" rtl="0" eaLnBrk="1" latinLnBrk="0" hangingPunct="1">
              <a:lnSpc>
                <a:spcPct val="130000"/>
              </a:lnSpc>
              <a:spcBef>
                <a:spcPts val="0"/>
              </a:spcBef>
              <a:spcAft>
                <a:spcPts val="600"/>
              </a:spcAft>
              <a:buClr>
                <a:schemeClr val="accent2">
                  <a:lumMod val="60000"/>
                  <a:lumOff val="40000"/>
                </a:schemeClr>
              </a:buClr>
              <a:buFont typeface="幼圆" pitchFamily="49" charset="-122"/>
              <a:buChar char=" "/>
              <a:defRPr sz="1600" kern="1200" baseline="0">
                <a:solidFill>
                  <a:srgbClr val="696969"/>
                </a:solidFill>
                <a:latin typeface="幼圆" pitchFamily="49" charset="-122"/>
                <a:ea typeface="幼圆" pitchFamily="49" charset="-122"/>
                <a:cs typeface="+mn-cs"/>
              </a:defRPr>
            </a:lvl2pPr>
            <a:lvl3pPr marL="1143000" indent="-227965"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796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796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65" indent="-22796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796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796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30" indent="-22796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57505" fontAlgn="base">
              <a:lnSpc>
                <a:spcPct val="80000"/>
              </a:lnSpc>
            </a:pPr>
            <a:endParaRPr lang="en-US" altLang="zh-CN" b="1">
              <a:latin typeface="华文仿宋" pitchFamily="2" charset="-122"/>
              <a:ea typeface="华文仿宋" pitchFamily="2" charset="-122"/>
            </a:endParaRPr>
          </a:p>
          <a:p>
            <a:pPr indent="-357505" fontAlgn="base">
              <a:lnSpc>
                <a:spcPct val="80000"/>
              </a:lnSpc>
            </a:pPr>
            <a:r>
              <a:rPr lang="en-US" altLang="zh-CN" sz="2400">
                <a:sym typeface="+mn-ea"/>
              </a:rPr>
              <a:t>2.</a:t>
            </a:r>
            <a:r>
              <a:rPr lang="zh-CN" altLang="en-US" sz="2800">
                <a:solidFill>
                  <a:srgbClr val="660033"/>
                </a:solidFill>
                <a:latin typeface="黑体" panose="02010609060101010101" charset="-122"/>
                <a:ea typeface="黑体" panose="02010609060101010101" charset="-122"/>
                <a:sym typeface="+mn-ea"/>
              </a:rPr>
              <a:t>找准了一个历史发展定位</a:t>
            </a:r>
            <a:endParaRPr lang="zh-CN" altLang="en-US" sz="2400">
              <a:solidFill>
                <a:srgbClr val="660033"/>
              </a:solidFill>
              <a:latin typeface="黑体" panose="02010609060101010101" charset="-122"/>
              <a:ea typeface="黑体" panose="02010609060101010101" charset="-122"/>
              <a:sym typeface="+mn-ea"/>
            </a:endParaRPr>
          </a:p>
          <a:p>
            <a:pPr marL="0" indent="0" fontAlgn="base">
              <a:lnSpc>
                <a:spcPct val="80000"/>
              </a:lnSpc>
              <a:buNone/>
            </a:pPr>
            <a:r>
              <a:rPr lang="en-US" altLang="zh-CN" sz="2400">
                <a:solidFill>
                  <a:srgbClr val="009900"/>
                </a:solidFill>
                <a:latin typeface="黑体" panose="02010609060101010101" charset="-122"/>
                <a:ea typeface="黑体" panose="02010609060101010101" charset="-122"/>
                <a:sym typeface="+mn-ea"/>
              </a:rPr>
              <a:t>---</a:t>
            </a:r>
            <a:r>
              <a:rPr lang="zh-CN" altLang="en-US" sz="2400">
                <a:solidFill>
                  <a:schemeClr val="tx1"/>
                </a:solidFill>
                <a:latin typeface="黑体" panose="02010609060101010101" charset="-122"/>
                <a:ea typeface="黑体" panose="02010609060101010101" charset="-122"/>
                <a:sym typeface="+mn-ea"/>
              </a:rPr>
              <a:t>我国还处在社会主义初级阶段</a:t>
            </a:r>
            <a:endParaRPr lang="zh-CN" altLang="en-US" sz="2400">
              <a:solidFill>
                <a:schemeClr val="tx1"/>
              </a:solidFill>
              <a:latin typeface="黑体" panose="02010609060101010101" charset="-122"/>
              <a:ea typeface="黑体" panose="02010609060101010101" charset="-122"/>
              <a:sym typeface="+mn-ea"/>
            </a:endParaRPr>
          </a:p>
          <a:p>
            <a:pPr marL="0" indent="0" fontAlgn="base">
              <a:lnSpc>
                <a:spcPct val="80000"/>
              </a:lnSpc>
              <a:buNone/>
            </a:pPr>
            <a:endParaRPr lang="en-US" altLang="zh-CN" sz="2400" b="1">
              <a:solidFill>
                <a:schemeClr val="tx1"/>
              </a:solidFill>
              <a:latin typeface="华文仿宋" pitchFamily="2" charset="-122"/>
              <a:ea typeface="华文仿宋" pitchFamily="2" charset="-122"/>
            </a:endParaRPr>
          </a:p>
          <a:p>
            <a:pPr indent="-357505" fontAlgn="base">
              <a:lnSpc>
                <a:spcPct val="80000"/>
              </a:lnSpc>
            </a:pPr>
            <a:r>
              <a:rPr lang="zh-CN" altLang="en-US">
                <a:solidFill>
                  <a:schemeClr val="tx1"/>
                </a:solidFill>
                <a:latin typeface="楷体" panose="02010609060101010101" charset="-122"/>
                <a:ea typeface="楷体" panose="02010609060101010101" charset="-122"/>
              </a:rPr>
              <a:t>邓小平同志总结历史教训，指出我国还处在社会主义初级阶段，主要矛盾是生产力落后和不能满足人民对物质文化需求之间的矛盾。</a:t>
            </a:r>
            <a:endParaRPr lang="zh-CN" altLang="en-US">
              <a:solidFill>
                <a:schemeClr val="tx1"/>
              </a:solidFill>
              <a:latin typeface="楷体" panose="02010609060101010101" charset="-122"/>
              <a:ea typeface="楷体" panose="02010609060101010101" charset="-122"/>
            </a:endParaRPr>
          </a:p>
          <a:p>
            <a:pPr indent="-357505" fontAlgn="base">
              <a:lnSpc>
                <a:spcPct val="80000"/>
              </a:lnSpc>
            </a:pPr>
            <a:endParaRPr lang="zh-CN" altLang="en-US">
              <a:latin typeface="楷体" panose="02010609060101010101" charset="-122"/>
              <a:ea typeface="楷体" panose="02010609060101010101" charset="-122"/>
            </a:endParaRPr>
          </a:p>
          <a:p>
            <a:pPr indent="-357505" fontAlgn="base">
              <a:lnSpc>
                <a:spcPct val="80000"/>
              </a:lnSpc>
              <a:buNone/>
            </a:pPr>
            <a:r>
              <a:rPr lang="en-US" altLang="zh-CN">
                <a:latin typeface="楷体" panose="02010609060101010101" charset="-122"/>
                <a:ea typeface="楷体" panose="02010609060101010101" charset="-122"/>
              </a:rPr>
              <a:t> </a:t>
            </a:r>
            <a:r>
              <a:rPr lang="en-US" altLang="zh-CN" sz="2400">
                <a:latin typeface="楷体" panose="02010609060101010101" charset="-122"/>
                <a:ea typeface="楷体" panose="02010609060101010101" charset="-122"/>
              </a:rPr>
              <a:t>---</a:t>
            </a:r>
            <a:r>
              <a:rPr lang="zh-CN" altLang="en-US" sz="2400">
                <a:latin typeface="楷体" panose="02010609060101010101" charset="-122"/>
                <a:ea typeface="楷体" panose="02010609060101010101" charset="-122"/>
              </a:rPr>
              <a:t>提出要解决“</a:t>
            </a:r>
            <a:r>
              <a:rPr lang="zh-CN" altLang="en-US" sz="2400">
                <a:solidFill>
                  <a:srgbClr val="C00000"/>
                </a:solidFill>
                <a:latin typeface="楷体" panose="02010609060101010101" charset="-122"/>
                <a:ea typeface="楷体" panose="02010609060101010101" charset="-122"/>
              </a:rPr>
              <a:t>什么是社会主义，怎样建设社会主义？</a:t>
            </a:r>
            <a:r>
              <a:rPr lang="zh-CN" altLang="en-US" sz="2400">
                <a:latin typeface="楷体" panose="02010609060101010101" charset="-122"/>
                <a:ea typeface="楷体" panose="02010609060101010101" charset="-122"/>
              </a:rPr>
              <a:t>”这一历史课题，解决主要矛盾的就是要解放生产力，发展生产力</a:t>
            </a:r>
            <a:endParaRPr lang="zh-CN" altLang="en-US" sz="2400">
              <a:latin typeface="楷体" panose="02010609060101010101" charset="-122"/>
              <a:ea typeface="楷体" panose="02010609060101010101" charset="-122"/>
            </a:endParaRPr>
          </a:p>
          <a:p>
            <a:pPr indent="-357505" fontAlgn="base">
              <a:lnSpc>
                <a:spcPct val="80000"/>
              </a:lnSpc>
            </a:pPr>
            <a:endParaRPr lang="zh-CN" altLang="en-US" sz="2400">
              <a:latin typeface="楷体" panose="02010609060101010101" charset="-122"/>
              <a:ea typeface="楷体" panose="02010609060101010101" charset="-122"/>
            </a:endParaRPr>
          </a:p>
          <a:p>
            <a:pPr indent="-357505" fontAlgn="base">
              <a:lnSpc>
                <a:spcPct val="80000"/>
              </a:lnSpc>
              <a:buNone/>
            </a:pPr>
            <a:r>
              <a:rPr lang="zh-CN" altLang="en-US" sz="3600">
                <a:latin typeface="黑体" panose="02010609060101010101" charset="-122"/>
                <a:ea typeface="黑体" panose="02010609060101010101" charset="-122"/>
              </a:rPr>
              <a:t>    </a:t>
            </a:r>
            <a:endParaRPr lang="zh-CN" altLang="en-US" sz="2400">
              <a:solidFill>
                <a:srgbClr val="009900"/>
              </a:solidFill>
              <a:latin typeface="仿宋_GB2312" pitchFamily="1" charset="-122"/>
              <a:ea typeface="仿宋_GB2312" pitchFamily="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blinds(horizontal)">
                                      <p:cBhvr>
                                        <p:cTn id="7" dur="5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8" name="标题 14337"/>
          <p:cNvSpPr>
            <a:spLocks noGrp="1"/>
          </p:cNvSpPr>
          <p:nvPr>
            <p:ph type="title"/>
          </p:nvPr>
        </p:nvSpPr>
        <p:spPr>
          <a:xfrm>
            <a:off x="1171575" y="517525"/>
            <a:ext cx="9410700" cy="823913"/>
          </a:xfrm>
        </p:spPr>
        <p:txBody>
          <a:bodyPr anchor="b">
            <a:normAutofit/>
          </a:bodyPr>
          <a:p>
            <a:pPr fontAlgn="auto"/>
            <a:r>
              <a:rPr lang="en-US" altLang="zh-CN" sz="3200" b="0" strike="noStrike" noProof="1">
                <a:solidFill>
                  <a:srgbClr val="660033"/>
                </a:solidFill>
                <a:latin typeface="黑体" panose="02010609060101010101" charset="-122"/>
                <a:ea typeface="黑体" panose="02010609060101010101" charset="-122"/>
              </a:rPr>
              <a:t>3.</a:t>
            </a:r>
            <a:r>
              <a:rPr lang="zh-CN" altLang="en-US" sz="3200" b="0" strike="noStrike" noProof="1">
                <a:solidFill>
                  <a:srgbClr val="660033"/>
                </a:solidFill>
                <a:latin typeface="黑体" panose="02010609060101010101" charset="-122"/>
                <a:ea typeface="黑体" panose="02010609060101010101" charset="-122"/>
              </a:rPr>
              <a:t>走对了一条正确发展道路</a:t>
            </a:r>
            <a:r>
              <a:rPr lang="en-US" altLang="zh-CN" sz="2400" b="0" strike="noStrike" noProof="1">
                <a:solidFill>
                  <a:srgbClr val="FF0000"/>
                </a:solidFill>
                <a:latin typeface="黑体" panose="02010609060101010101" charset="-122"/>
                <a:ea typeface="黑体" panose="02010609060101010101" charset="-122"/>
              </a:rPr>
              <a:t>---</a:t>
            </a:r>
            <a:r>
              <a:rPr lang="zh-CN" altLang="en-US" sz="2400" b="0" strike="noStrike" noProof="1">
                <a:solidFill>
                  <a:srgbClr val="FF0000"/>
                </a:solidFill>
                <a:latin typeface="黑体" panose="02010609060101010101" charset="-122"/>
                <a:ea typeface="黑体" panose="02010609060101010101" charset="-122"/>
              </a:rPr>
              <a:t>中国特色的社会主义道路</a:t>
            </a:r>
            <a:endParaRPr lang="zh-CN" altLang="en-US" sz="2400" b="0" strike="noStrike" noProof="1">
              <a:solidFill>
                <a:srgbClr val="FF0000"/>
              </a:solidFill>
              <a:latin typeface="黑体" panose="02010609060101010101" charset="-122"/>
              <a:ea typeface="黑体" panose="02010609060101010101" charset="-122"/>
            </a:endParaRPr>
          </a:p>
        </p:txBody>
      </p:sp>
      <p:sp>
        <p:nvSpPr>
          <p:cNvPr id="14340" name="直接连接符 14339"/>
          <p:cNvSpPr/>
          <p:nvPr/>
        </p:nvSpPr>
        <p:spPr>
          <a:xfrm>
            <a:off x="3359150" y="5229225"/>
            <a:ext cx="6192838" cy="0"/>
          </a:xfrm>
          <a:prstGeom prst="line">
            <a:avLst/>
          </a:prstGeom>
          <a:ln w="38100" cap="flat" cmpd="sng">
            <a:solidFill>
              <a:schemeClr val="tx1">
                <a:alpha val="90999"/>
              </a:schemeClr>
            </a:solidFill>
            <a:prstDash val="solid"/>
            <a:round/>
            <a:headEnd type="none" w="med" len="med"/>
            <a:tailEnd type="triangle" w="med" len="med"/>
          </a:ln>
        </p:spPr>
      </p:sp>
      <p:sp>
        <p:nvSpPr>
          <p:cNvPr id="14341" name="直接连接符 14340"/>
          <p:cNvSpPr/>
          <p:nvPr/>
        </p:nvSpPr>
        <p:spPr>
          <a:xfrm flipV="1">
            <a:off x="5448300" y="1844675"/>
            <a:ext cx="0" cy="4176713"/>
          </a:xfrm>
          <a:prstGeom prst="line">
            <a:avLst/>
          </a:prstGeom>
          <a:ln w="28575" cap="flat" cmpd="sng">
            <a:solidFill>
              <a:schemeClr val="tx1"/>
            </a:solidFill>
            <a:prstDash val="solid"/>
            <a:round/>
            <a:headEnd type="none" w="med" len="med"/>
            <a:tailEnd type="triangle" w="med" len="med"/>
          </a:ln>
        </p:spPr>
      </p:sp>
      <p:sp>
        <p:nvSpPr>
          <p:cNvPr id="14342" name="矩形 14341"/>
          <p:cNvSpPr/>
          <p:nvPr/>
        </p:nvSpPr>
        <p:spPr>
          <a:xfrm>
            <a:off x="5089525" y="4868863"/>
            <a:ext cx="280988" cy="312737"/>
          </a:xfrm>
          <a:prstGeom prst="rect">
            <a:avLst/>
          </a:prstGeom>
          <a:solidFill>
            <a:schemeClr val="bg1"/>
          </a:solidFill>
          <a:ln w="9525">
            <a:noFill/>
          </a:ln>
        </p:spPr>
        <p:txBody>
          <a:bodyPr wrap="none" anchor="ctr"/>
          <a:p>
            <a:pPr algn="ctr"/>
            <a:r>
              <a:rPr lang="en-US" altLang="zh-CN">
                <a:latin typeface="Verdana" panose="020B0604030504040204" pitchFamily="2" charset="0"/>
                <a:ea typeface="宋体" panose="02010600030101010101" pitchFamily="2" charset="-122"/>
              </a:rPr>
              <a:t>O</a:t>
            </a:r>
            <a:endParaRPr lang="en-US" altLang="zh-CN">
              <a:latin typeface="Verdana" panose="020B0604030504040204" pitchFamily="2" charset="0"/>
              <a:ea typeface="宋体" panose="02010600030101010101" pitchFamily="2" charset="-122"/>
            </a:endParaRPr>
          </a:p>
        </p:txBody>
      </p:sp>
      <p:sp>
        <p:nvSpPr>
          <p:cNvPr id="14343" name="矩形 14342"/>
          <p:cNvSpPr/>
          <p:nvPr/>
        </p:nvSpPr>
        <p:spPr>
          <a:xfrm>
            <a:off x="5519738" y="4437063"/>
            <a:ext cx="3671887" cy="720725"/>
          </a:xfrm>
          <a:prstGeom prst="rect">
            <a:avLst/>
          </a:prstGeom>
          <a:solidFill>
            <a:schemeClr val="bg1"/>
          </a:solidFill>
          <a:ln w="9525">
            <a:noFill/>
          </a:ln>
        </p:spPr>
        <p:txBody>
          <a:bodyPr wrap="none" anchor="ctr"/>
          <a:p>
            <a:pPr algn="ctr"/>
            <a:r>
              <a:rPr lang="en-US" altLang="zh-CN">
                <a:latin typeface="Verdana" panose="020B0604030504040204" pitchFamily="2" charset="0"/>
                <a:ea typeface="宋体" panose="02010600030101010101" pitchFamily="2" charset="-122"/>
              </a:rPr>
              <a:t>       </a:t>
            </a:r>
            <a:r>
              <a:rPr lang="zh-CN" altLang="en-US" sz="1600">
                <a:solidFill>
                  <a:srgbClr val="FF0000"/>
                </a:solidFill>
                <a:latin typeface="黑体" panose="02010609060101010101" charset="-122"/>
                <a:ea typeface="黑体" panose="02010609060101010101" charset="-122"/>
              </a:rPr>
              <a:t>发展 动力理论</a:t>
            </a:r>
            <a:r>
              <a:rPr lang="zh-CN" altLang="en-US" sz="1600">
                <a:solidFill>
                  <a:schemeClr val="accent2"/>
                </a:solidFill>
                <a:latin typeface="黑体" panose="02010609060101010101" charset="-122"/>
                <a:ea typeface="黑体" panose="02010609060101010101" charset="-122"/>
              </a:rPr>
              <a:t>：</a:t>
            </a:r>
            <a:r>
              <a:rPr lang="zh-CN" altLang="en-US" sz="1600">
                <a:latin typeface="黑体" panose="02010609060101010101" charset="-122"/>
                <a:ea typeface="黑体" panose="02010609060101010101" charset="-122"/>
              </a:rPr>
              <a:t>改革开放</a:t>
            </a:r>
            <a:endParaRPr lang="zh-CN" altLang="en-US" sz="1600">
              <a:latin typeface="黑体" panose="02010609060101010101" charset="-122"/>
              <a:ea typeface="黑体" panose="02010609060101010101" charset="-122"/>
            </a:endParaRPr>
          </a:p>
          <a:p>
            <a:pPr algn="ctr"/>
            <a:r>
              <a:rPr lang="zh-CN" altLang="en-US" sz="1600">
                <a:latin typeface="黑体" panose="02010609060101010101" charset="-122"/>
                <a:ea typeface="黑体" panose="02010609060101010101" charset="-122"/>
              </a:rPr>
              <a:t>解放生产力，发展生产力</a:t>
            </a:r>
            <a:endParaRPr lang="zh-CN" altLang="en-US" sz="1600">
              <a:latin typeface="黑体" panose="02010609060101010101" charset="-122"/>
              <a:ea typeface="黑体" panose="02010609060101010101" charset="-122"/>
            </a:endParaRPr>
          </a:p>
        </p:txBody>
      </p:sp>
      <p:sp>
        <p:nvSpPr>
          <p:cNvPr id="14344" name="直接连接符 14343"/>
          <p:cNvSpPr/>
          <p:nvPr/>
        </p:nvSpPr>
        <p:spPr>
          <a:xfrm flipV="1">
            <a:off x="5448300" y="4365625"/>
            <a:ext cx="935038" cy="863600"/>
          </a:xfrm>
          <a:prstGeom prst="line">
            <a:avLst/>
          </a:prstGeom>
          <a:ln w="31750" cap="flat" cmpd="sng">
            <a:solidFill>
              <a:srgbClr val="FF0000"/>
            </a:solidFill>
            <a:prstDash val="solid"/>
            <a:round/>
            <a:headEnd type="none" w="med" len="med"/>
            <a:tailEnd type="triangle" w="med" len="med"/>
          </a:ln>
        </p:spPr>
      </p:sp>
      <p:sp>
        <p:nvSpPr>
          <p:cNvPr id="14345" name="矩形 14344"/>
          <p:cNvSpPr/>
          <p:nvPr/>
        </p:nvSpPr>
        <p:spPr>
          <a:xfrm>
            <a:off x="8256588" y="1773238"/>
            <a:ext cx="1368425" cy="720725"/>
          </a:xfrm>
          <a:prstGeom prst="rect">
            <a:avLst/>
          </a:prstGeom>
          <a:solidFill>
            <a:srgbClr val="FF9900"/>
          </a:solidFill>
          <a:ln w="9525" cap="flat" cmpd="sng">
            <a:solidFill>
              <a:schemeClr val="tx1"/>
            </a:solidFill>
            <a:prstDash val="solid"/>
            <a:miter/>
            <a:headEnd type="none" w="med" len="med"/>
            <a:tailEnd type="none" w="med" len="med"/>
          </a:ln>
        </p:spPr>
        <p:txBody>
          <a:bodyPr wrap="none" anchor="ctr"/>
          <a:p>
            <a:pPr algn="ctr"/>
            <a:r>
              <a:rPr lang="zh-CN" altLang="en-US" sz="1600">
                <a:latin typeface="Verdana" panose="020B0604030504040204" pitchFamily="2" charset="0"/>
                <a:ea typeface="黑体" panose="02010609060101010101" charset="-122"/>
              </a:rPr>
              <a:t>社会主义本质</a:t>
            </a:r>
            <a:endParaRPr lang="zh-CN" altLang="en-US" sz="1600">
              <a:latin typeface="Verdana" panose="020B0604030504040204" pitchFamily="2" charset="0"/>
              <a:ea typeface="黑体" panose="02010609060101010101" charset="-122"/>
            </a:endParaRPr>
          </a:p>
        </p:txBody>
      </p:sp>
      <p:sp>
        <p:nvSpPr>
          <p:cNvPr id="14346" name="矩形 14345"/>
          <p:cNvSpPr/>
          <p:nvPr/>
        </p:nvSpPr>
        <p:spPr>
          <a:xfrm>
            <a:off x="5808663" y="2781300"/>
            <a:ext cx="1655762" cy="936625"/>
          </a:xfrm>
          <a:prstGeom prst="rect">
            <a:avLst/>
          </a:prstGeom>
          <a:solidFill>
            <a:schemeClr val="bg1"/>
          </a:solidFill>
          <a:ln w="9525">
            <a:noFill/>
          </a:ln>
        </p:spPr>
        <p:txBody>
          <a:bodyPr wrap="none" anchor="ctr"/>
          <a:p>
            <a:pPr algn="ctr"/>
            <a:r>
              <a:rPr lang="zh-CN" altLang="en-US">
                <a:solidFill>
                  <a:srgbClr val="FF0000"/>
                </a:solidFill>
                <a:latin typeface="Verdana" panose="020B0604030504040204" pitchFamily="2" charset="0"/>
                <a:ea typeface="黑体" panose="02010609060101010101" charset="-122"/>
              </a:rPr>
              <a:t>基本路线</a:t>
            </a:r>
            <a:endParaRPr lang="zh-CN" altLang="en-US">
              <a:solidFill>
                <a:srgbClr val="FF0000"/>
              </a:solidFill>
              <a:latin typeface="Verdana" panose="020B0604030504040204" pitchFamily="2" charset="0"/>
              <a:ea typeface="黑体" panose="02010609060101010101" charset="-122"/>
            </a:endParaRPr>
          </a:p>
          <a:p>
            <a:pPr algn="ctr"/>
            <a:r>
              <a:rPr lang="zh-CN" altLang="en-US" sz="1600">
                <a:solidFill>
                  <a:srgbClr val="009900"/>
                </a:solidFill>
                <a:latin typeface="Verdana" panose="020B0604030504040204" pitchFamily="2" charset="0"/>
                <a:ea typeface="黑体" panose="02010609060101010101" charset="-122"/>
              </a:rPr>
              <a:t>一个中心，</a:t>
            </a:r>
            <a:endParaRPr lang="zh-CN" altLang="en-US" sz="1600">
              <a:solidFill>
                <a:srgbClr val="009900"/>
              </a:solidFill>
              <a:latin typeface="Verdana" panose="020B0604030504040204" pitchFamily="2" charset="0"/>
              <a:ea typeface="黑体" panose="02010609060101010101" charset="-122"/>
            </a:endParaRPr>
          </a:p>
          <a:p>
            <a:pPr algn="ctr"/>
            <a:r>
              <a:rPr lang="zh-CN" altLang="en-US" sz="1600">
                <a:solidFill>
                  <a:srgbClr val="009900"/>
                </a:solidFill>
                <a:latin typeface="Verdana" panose="020B0604030504040204" pitchFamily="2" charset="0"/>
                <a:ea typeface="黑体" panose="02010609060101010101" charset="-122"/>
              </a:rPr>
              <a:t>两个基本点</a:t>
            </a:r>
            <a:endParaRPr lang="zh-CN" altLang="en-US" sz="1600">
              <a:solidFill>
                <a:srgbClr val="009900"/>
              </a:solidFill>
              <a:latin typeface="Verdana" panose="020B0604030504040204" pitchFamily="2" charset="0"/>
              <a:ea typeface="黑体" panose="02010609060101010101" charset="-122"/>
            </a:endParaRPr>
          </a:p>
        </p:txBody>
      </p:sp>
      <p:sp>
        <p:nvSpPr>
          <p:cNvPr id="14347" name="直接连接符 14346"/>
          <p:cNvSpPr/>
          <p:nvPr/>
        </p:nvSpPr>
        <p:spPr>
          <a:xfrm flipV="1">
            <a:off x="6311900" y="2492375"/>
            <a:ext cx="2016125" cy="1944688"/>
          </a:xfrm>
          <a:prstGeom prst="line">
            <a:avLst/>
          </a:prstGeom>
          <a:ln w="38100" cap="flat" cmpd="sng">
            <a:solidFill>
              <a:srgbClr val="C00000"/>
            </a:solidFill>
            <a:prstDash val="solid"/>
            <a:round/>
            <a:headEnd type="none" w="med" len="med"/>
            <a:tailEnd type="triangle" w="med" len="med"/>
          </a:ln>
        </p:spPr>
      </p:sp>
      <p:sp>
        <p:nvSpPr>
          <p:cNvPr id="14348" name="矩形 14347"/>
          <p:cNvSpPr/>
          <p:nvPr/>
        </p:nvSpPr>
        <p:spPr>
          <a:xfrm>
            <a:off x="2424113" y="5300663"/>
            <a:ext cx="2592388" cy="504825"/>
          </a:xfrm>
          <a:prstGeom prst="rect">
            <a:avLst/>
          </a:prstGeom>
          <a:solidFill>
            <a:schemeClr val="accent5"/>
          </a:solidFill>
          <a:ln w="9525" cap="flat" cmpd="sng">
            <a:solidFill>
              <a:schemeClr val="tx1"/>
            </a:solidFill>
            <a:prstDash val="solid"/>
            <a:miter/>
            <a:headEnd type="none" w="med" len="med"/>
            <a:tailEnd type="none" w="med" len="med"/>
          </a:ln>
        </p:spPr>
        <p:txBody>
          <a:bodyPr wrap="none" anchor="ctr"/>
          <a:p>
            <a:pPr lvl="0" algn="ctr" fontAlgn="base"/>
            <a:r>
              <a:rPr lang="zh-CN" altLang="en-US" sz="1600" strike="noStrike" noProof="1">
                <a:solidFill>
                  <a:schemeClr val="tx1">
                    <a:lumMod val="50000"/>
                  </a:schemeClr>
                </a:solidFill>
                <a:latin typeface="黑体" panose="02010609060101010101" charset="-122"/>
                <a:ea typeface="黑体" panose="02010609060101010101" charset="-122"/>
                <a:cs typeface="+mn-ea"/>
              </a:rPr>
              <a:t>社会主义初级阶段</a:t>
            </a:r>
            <a:endParaRPr lang="zh-CN" altLang="en-US" sz="1600" strike="noStrike" noProof="1">
              <a:solidFill>
                <a:schemeClr val="tx1">
                  <a:lumMod val="50000"/>
                </a:schemeClr>
              </a:solidFill>
              <a:latin typeface="黑体" panose="02010609060101010101" charset="-122"/>
              <a:ea typeface="黑体" panose="02010609060101010101" charset="-122"/>
            </a:endParaRPr>
          </a:p>
          <a:p>
            <a:pPr lvl="0" algn="ctr" fontAlgn="base"/>
            <a:r>
              <a:rPr lang="zh-CN" altLang="en-US" sz="1600" strike="noStrike" noProof="1">
                <a:solidFill>
                  <a:schemeClr val="tx1"/>
                </a:solidFill>
                <a:latin typeface="黑体" panose="02010609060101010101" charset="-122"/>
                <a:ea typeface="黑体" panose="02010609060101010101" charset="-122"/>
                <a:cs typeface="+mn-ea"/>
              </a:rPr>
              <a:t>生产力落后</a:t>
            </a:r>
            <a:r>
              <a:rPr lang="en-US" altLang="zh-CN" sz="1600" strike="noStrike" noProof="1">
                <a:solidFill>
                  <a:schemeClr val="tx1"/>
                </a:solidFill>
                <a:latin typeface="黑体" panose="02010609060101010101" charset="-122"/>
                <a:ea typeface="黑体" panose="02010609060101010101" charset="-122"/>
                <a:cs typeface="+mn-ea"/>
              </a:rPr>
              <a:t>VS</a:t>
            </a:r>
            <a:r>
              <a:rPr lang="zh-CN" altLang="en-US" sz="1600" strike="noStrike" noProof="1">
                <a:solidFill>
                  <a:schemeClr val="tx1"/>
                </a:solidFill>
                <a:latin typeface="黑体" panose="02010609060101010101" charset="-122"/>
                <a:ea typeface="黑体" panose="02010609060101010101" charset="-122"/>
                <a:cs typeface="+mn-ea"/>
              </a:rPr>
              <a:t>人民需求高</a:t>
            </a:r>
            <a:endParaRPr lang="zh-CN" altLang="en-US" sz="1600" strike="noStrike" noProof="1">
              <a:solidFill>
                <a:schemeClr val="tx1"/>
              </a:solidFill>
              <a:latin typeface="黑体" panose="02010609060101010101" charset="-122"/>
              <a:ea typeface="黑体" panose="02010609060101010101" charset="-122"/>
            </a:endParaRPr>
          </a:p>
        </p:txBody>
      </p:sp>
      <p:sp>
        <p:nvSpPr>
          <p:cNvPr id="9228" name="矩形 14348"/>
          <p:cNvSpPr/>
          <p:nvPr/>
        </p:nvSpPr>
        <p:spPr>
          <a:xfrm rot="-2632603">
            <a:off x="5735638" y="3789363"/>
            <a:ext cx="2663825" cy="287337"/>
          </a:xfrm>
          <a:prstGeom prst="rect">
            <a:avLst/>
          </a:prstGeom>
          <a:noFill/>
          <a:ln w="9525">
            <a:noFill/>
          </a:ln>
        </p:spPr>
        <p:txBody>
          <a:bodyPr anchor="t"/>
          <a:p>
            <a:endParaRPr lang="zh-CN" altLang="en-US">
              <a:latin typeface="Calibri" panose="020F0502020204030204" charset="0"/>
              <a:ea typeface="幼圆" charset="0"/>
            </a:endParaRPr>
          </a:p>
        </p:txBody>
      </p:sp>
      <p:sp>
        <p:nvSpPr>
          <p:cNvPr id="14350" name="未知"/>
          <p:cNvSpPr/>
          <p:nvPr/>
        </p:nvSpPr>
        <p:spPr>
          <a:xfrm>
            <a:off x="6024563" y="2852738"/>
            <a:ext cx="1946275" cy="1849437"/>
          </a:xfrm>
          <a:custGeom>
            <a:avLst/>
            <a:gdLst/>
            <a:ahLst/>
            <a:cxnLst/>
            <a:pathLst>
              <a:path w="1226" h="1165">
                <a:moveTo>
                  <a:pt x="0" y="1165"/>
                </a:moveTo>
                <a:cubicBezTo>
                  <a:pt x="39" y="1160"/>
                  <a:pt x="59" y="1150"/>
                  <a:pt x="94" y="1139"/>
                </a:cubicBezTo>
                <a:cubicBezTo>
                  <a:pt x="110" y="1121"/>
                  <a:pt x="124" y="1113"/>
                  <a:pt x="147" y="1105"/>
                </a:cubicBezTo>
                <a:cubicBezTo>
                  <a:pt x="188" y="1066"/>
                  <a:pt x="233" y="1022"/>
                  <a:pt x="288" y="1005"/>
                </a:cubicBezTo>
                <a:cubicBezTo>
                  <a:pt x="311" y="989"/>
                  <a:pt x="302" y="992"/>
                  <a:pt x="328" y="985"/>
                </a:cubicBezTo>
                <a:cubicBezTo>
                  <a:pt x="346" y="980"/>
                  <a:pt x="382" y="971"/>
                  <a:pt x="382" y="971"/>
                </a:cubicBezTo>
                <a:cubicBezTo>
                  <a:pt x="406" y="947"/>
                  <a:pt x="437" y="928"/>
                  <a:pt x="469" y="918"/>
                </a:cubicBezTo>
                <a:cubicBezTo>
                  <a:pt x="492" y="893"/>
                  <a:pt x="518" y="874"/>
                  <a:pt x="543" y="851"/>
                </a:cubicBezTo>
                <a:cubicBezTo>
                  <a:pt x="545" y="843"/>
                  <a:pt x="568" y="760"/>
                  <a:pt x="576" y="750"/>
                </a:cubicBezTo>
                <a:cubicBezTo>
                  <a:pt x="585" y="739"/>
                  <a:pt x="604" y="734"/>
                  <a:pt x="616" y="730"/>
                </a:cubicBezTo>
                <a:cubicBezTo>
                  <a:pt x="650" y="682"/>
                  <a:pt x="702" y="662"/>
                  <a:pt x="757" y="643"/>
                </a:cubicBezTo>
                <a:cubicBezTo>
                  <a:pt x="773" y="597"/>
                  <a:pt x="818" y="592"/>
                  <a:pt x="851" y="563"/>
                </a:cubicBezTo>
                <a:cubicBezTo>
                  <a:pt x="886" y="532"/>
                  <a:pt x="912" y="495"/>
                  <a:pt x="944" y="462"/>
                </a:cubicBezTo>
                <a:cubicBezTo>
                  <a:pt x="950" y="437"/>
                  <a:pt x="956" y="397"/>
                  <a:pt x="971" y="375"/>
                </a:cubicBezTo>
                <a:cubicBezTo>
                  <a:pt x="990" y="346"/>
                  <a:pt x="1020" y="318"/>
                  <a:pt x="1045" y="295"/>
                </a:cubicBezTo>
                <a:cubicBezTo>
                  <a:pt x="1060" y="251"/>
                  <a:pt x="1111" y="236"/>
                  <a:pt x="1132" y="194"/>
                </a:cubicBezTo>
                <a:cubicBezTo>
                  <a:pt x="1146" y="165"/>
                  <a:pt x="1148" y="131"/>
                  <a:pt x="1159" y="101"/>
                </a:cubicBezTo>
                <a:cubicBezTo>
                  <a:pt x="1170" y="72"/>
                  <a:pt x="1170" y="88"/>
                  <a:pt x="1186" y="67"/>
                </a:cubicBezTo>
                <a:cubicBezTo>
                  <a:pt x="1196" y="53"/>
                  <a:pt x="1212" y="14"/>
                  <a:pt x="1226" y="0"/>
                </a:cubicBezTo>
              </a:path>
            </a:pathLst>
          </a:custGeom>
          <a:noFill/>
          <a:ln w="9525" cap="flat" cmpd="sng">
            <a:solidFill>
              <a:schemeClr val="tx1"/>
            </a:solidFill>
            <a:prstDash val="solid"/>
            <a:round/>
            <a:headEnd type="none" w="med" len="med"/>
            <a:tailEnd type="none" w="med" len="med"/>
          </a:ln>
        </p:spPr>
        <p:txBody>
          <a:bodyPr/>
          <a:p>
            <a:endParaRPr lang="zh-CN" altLang="en-US"/>
          </a:p>
        </p:txBody>
      </p:sp>
      <p:sp>
        <p:nvSpPr>
          <p:cNvPr id="14351" name="左箭头标注 14350"/>
          <p:cNvSpPr/>
          <p:nvPr/>
        </p:nvSpPr>
        <p:spPr>
          <a:xfrm>
            <a:off x="7824788" y="2708275"/>
            <a:ext cx="2232025" cy="825500"/>
          </a:xfrm>
          <a:prstGeom prst="leftArrowCallout">
            <a:avLst>
              <a:gd name="adj1" fmla="val 25000"/>
              <a:gd name="adj2" fmla="val 25000"/>
              <a:gd name="adj3" fmla="val 45014"/>
              <a:gd name="adj4" fmla="val 66667"/>
            </a:avLst>
          </a:prstGeom>
          <a:noFill/>
          <a:ln w="9525" cap="flat" cmpd="sng">
            <a:solidFill>
              <a:schemeClr val="tx1"/>
            </a:solidFill>
            <a:prstDash val="solid"/>
            <a:miter/>
            <a:headEnd type="none" w="med" len="med"/>
            <a:tailEnd type="none" w="med" len="med"/>
          </a:ln>
        </p:spPr>
        <p:txBody>
          <a:bodyPr wrap="none" anchor="ctr"/>
          <a:p>
            <a:pPr algn="ctr"/>
            <a:r>
              <a:rPr lang="zh-CN" altLang="en-US" sz="1600">
                <a:solidFill>
                  <a:schemeClr val="accent2"/>
                </a:solidFill>
                <a:latin typeface="Verdana" panose="020B0604030504040204" pitchFamily="2" charset="0"/>
                <a:ea typeface="黑体" panose="02010609060101010101" charset="-122"/>
              </a:rPr>
              <a:t>检验标准</a:t>
            </a:r>
            <a:endParaRPr lang="zh-CN" altLang="en-US" sz="1600">
              <a:solidFill>
                <a:schemeClr val="accent2"/>
              </a:solidFill>
              <a:latin typeface="Verdana" panose="020B0604030504040204" pitchFamily="2" charset="0"/>
              <a:ea typeface="黑体" panose="02010609060101010101" charset="-122"/>
            </a:endParaRPr>
          </a:p>
          <a:p>
            <a:pPr algn="ctr"/>
            <a:r>
              <a:rPr lang="zh-CN" altLang="en-US" sz="1600">
                <a:latin typeface="Verdana" panose="020B0604030504040204" pitchFamily="2" charset="0"/>
                <a:ea typeface="黑体" panose="02010609060101010101" charset="-122"/>
              </a:rPr>
              <a:t>三个有利于</a:t>
            </a:r>
            <a:endParaRPr lang="zh-CN" altLang="en-US" sz="1600">
              <a:latin typeface="Verdana" panose="020B0604030504040204" pitchFamily="2" charset="0"/>
              <a:ea typeface="黑体" panose="02010609060101010101" charset="-122"/>
            </a:endParaRPr>
          </a:p>
        </p:txBody>
      </p:sp>
      <p:sp>
        <p:nvSpPr>
          <p:cNvPr id="14352" name="矩形 14351"/>
          <p:cNvSpPr/>
          <p:nvPr/>
        </p:nvSpPr>
        <p:spPr>
          <a:xfrm>
            <a:off x="2351088" y="2781300"/>
            <a:ext cx="2881312" cy="1584325"/>
          </a:xfrm>
          <a:prstGeom prst="rect">
            <a:avLst/>
          </a:prstGeom>
          <a:solidFill>
            <a:srgbClr val="CCFFFF"/>
          </a:solidFill>
          <a:ln w="9525" cap="flat" cmpd="sng">
            <a:solidFill>
              <a:schemeClr val="tx1"/>
            </a:solidFill>
            <a:prstDash val="solid"/>
            <a:miter/>
            <a:headEnd type="none" w="med" len="med"/>
            <a:tailEnd type="none" w="med" len="med"/>
          </a:ln>
        </p:spPr>
        <p:txBody>
          <a:bodyPr wrap="none" anchor="ctr"/>
          <a:p>
            <a:pPr algn="ctr"/>
            <a:r>
              <a:rPr lang="zh-CN" altLang="en-US">
                <a:latin typeface="Verdana" panose="020B0604030504040204" pitchFamily="2" charset="0"/>
                <a:ea typeface="黑体" panose="02010609060101010101" charset="-122"/>
              </a:rPr>
              <a:t>优化环境：</a:t>
            </a:r>
            <a:endParaRPr lang="zh-CN" altLang="en-US">
              <a:latin typeface="Verdana" panose="020B0604030504040204" pitchFamily="2" charset="0"/>
              <a:ea typeface="黑体" panose="02010609060101010101" charset="-122"/>
            </a:endParaRPr>
          </a:p>
          <a:p>
            <a:pPr algn="ctr"/>
            <a:endParaRPr lang="zh-CN" altLang="en-US">
              <a:latin typeface="Verdana" panose="020B0604030504040204" pitchFamily="2" charset="0"/>
              <a:ea typeface="黑体" panose="02010609060101010101" charset="-122"/>
            </a:endParaRPr>
          </a:p>
          <a:p>
            <a:pPr algn="ctr"/>
            <a:r>
              <a:rPr lang="zh-CN" altLang="en-US" sz="1600">
                <a:latin typeface="Verdana" panose="020B0604030504040204" pitchFamily="2" charset="0"/>
                <a:ea typeface="黑体" panose="02010609060101010101" charset="-122"/>
              </a:rPr>
              <a:t>内部：改革、发展、稳定关系</a:t>
            </a:r>
            <a:endParaRPr lang="zh-CN" altLang="en-US" sz="1600">
              <a:latin typeface="Verdana" panose="020B0604030504040204" pitchFamily="2" charset="0"/>
              <a:ea typeface="黑体" panose="02010609060101010101" charset="-122"/>
            </a:endParaRPr>
          </a:p>
          <a:p>
            <a:pPr algn="ctr"/>
            <a:endParaRPr lang="zh-CN" altLang="en-US" sz="1600">
              <a:latin typeface="Verdana" panose="020B0604030504040204" pitchFamily="2" charset="0"/>
              <a:ea typeface="黑体" panose="02010609060101010101" charset="-122"/>
            </a:endParaRPr>
          </a:p>
          <a:p>
            <a:pPr algn="ctr"/>
            <a:r>
              <a:rPr lang="zh-CN" altLang="en-US" sz="1600">
                <a:latin typeface="Verdana" panose="020B0604030504040204" pitchFamily="2" charset="0"/>
                <a:ea typeface="黑体" panose="02010609060101010101" charset="-122"/>
              </a:rPr>
              <a:t>外部：处理好国与国关系</a:t>
            </a:r>
            <a:endParaRPr lang="zh-CN" altLang="en-US" sz="1600">
              <a:latin typeface="Verdana" panose="020B0604030504040204" pitchFamily="2" charset="0"/>
              <a:ea typeface="黑体" panose="02010609060101010101" charset="-122"/>
            </a:endParaRPr>
          </a:p>
        </p:txBody>
      </p:sp>
      <p:sp>
        <p:nvSpPr>
          <p:cNvPr id="9232" name="矩形 14352"/>
          <p:cNvSpPr/>
          <p:nvPr/>
        </p:nvSpPr>
        <p:spPr>
          <a:xfrm>
            <a:off x="8832850" y="5300663"/>
            <a:ext cx="1008063" cy="433387"/>
          </a:xfrm>
          <a:prstGeom prst="rect">
            <a:avLst/>
          </a:prstGeom>
          <a:noFill/>
          <a:ln w="9525">
            <a:noFill/>
          </a:ln>
        </p:spPr>
        <p:txBody>
          <a:bodyPr wrap="none" anchor="ctr"/>
          <a:p>
            <a:pPr algn="ctr"/>
            <a:r>
              <a:rPr lang="zh-CN" altLang="en-US">
                <a:solidFill>
                  <a:srgbClr val="FF0000"/>
                </a:solidFill>
                <a:latin typeface="Verdana" panose="020B0604030504040204" pitchFamily="2" charset="0"/>
                <a:ea typeface="楷体" panose="02010609060101010101" charset="-122"/>
              </a:rPr>
              <a:t>生产力</a:t>
            </a:r>
            <a:endParaRPr lang="zh-CN" altLang="en-US">
              <a:solidFill>
                <a:srgbClr val="FF0000"/>
              </a:solidFill>
              <a:latin typeface="Verdana" panose="020B0604030504040204" pitchFamily="2" charset="0"/>
              <a:ea typeface="楷体" panose="02010609060101010101" charset="-122"/>
            </a:endParaRPr>
          </a:p>
        </p:txBody>
      </p:sp>
      <p:sp>
        <p:nvSpPr>
          <p:cNvPr id="9233" name="矩形 14353"/>
          <p:cNvSpPr/>
          <p:nvPr/>
        </p:nvSpPr>
        <p:spPr>
          <a:xfrm>
            <a:off x="5735638" y="1844675"/>
            <a:ext cx="1008062" cy="288925"/>
          </a:xfrm>
          <a:prstGeom prst="rect">
            <a:avLst/>
          </a:prstGeom>
          <a:noFill/>
          <a:ln w="9525">
            <a:noFill/>
          </a:ln>
        </p:spPr>
        <p:txBody>
          <a:bodyPr wrap="none" anchor="ctr"/>
          <a:p>
            <a:pPr algn="ctr"/>
            <a:r>
              <a:rPr lang="zh-CN" altLang="en-US">
                <a:solidFill>
                  <a:srgbClr val="C00000"/>
                </a:solidFill>
                <a:latin typeface="Verdana" panose="020B0604030504040204" pitchFamily="2" charset="0"/>
                <a:ea typeface="楷体" panose="02010609060101010101" charset="-122"/>
              </a:rPr>
              <a:t>人民需求</a:t>
            </a:r>
            <a:endParaRPr lang="zh-CN" altLang="en-US">
              <a:solidFill>
                <a:srgbClr val="C00000"/>
              </a:solidFill>
              <a:latin typeface="Verdana" panose="020B0604030504040204" pitchFamily="2" charset="0"/>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blinds(horizontal)">
                                      <p:cBhvr>
                                        <p:cTn id="7" dur="500"/>
                                        <p:tgtEl>
                                          <p:spTgt spid="1434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341"/>
                                        </p:tgtEl>
                                        <p:attrNameLst>
                                          <p:attrName>style.visibility</p:attrName>
                                        </p:attrNameLst>
                                      </p:cBhvr>
                                      <p:to>
                                        <p:strVal val="visible"/>
                                      </p:to>
                                    </p:set>
                                    <p:animEffect transition="in" filter="blinds(horizontal)">
                                      <p:cBhvr>
                                        <p:cTn id="12" dur="500"/>
                                        <p:tgtEl>
                                          <p:spTgt spid="1434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342"/>
                                        </p:tgtEl>
                                        <p:attrNameLst>
                                          <p:attrName>style.visibility</p:attrName>
                                        </p:attrNameLst>
                                      </p:cBhvr>
                                      <p:to>
                                        <p:strVal val="visible"/>
                                      </p:to>
                                    </p:set>
                                    <p:animEffect transition="in" filter="blinds(horizontal)">
                                      <p:cBhvr>
                                        <p:cTn id="17" dur="500"/>
                                        <p:tgtEl>
                                          <p:spTgt spid="1434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4348"/>
                                        </p:tgtEl>
                                        <p:attrNameLst>
                                          <p:attrName>style.visibility</p:attrName>
                                        </p:attrNameLst>
                                      </p:cBhvr>
                                      <p:to>
                                        <p:strVal val="visible"/>
                                      </p:to>
                                    </p:set>
                                    <p:animEffect transition="in" filter="blinds(horizontal)">
                                      <p:cBhvr>
                                        <p:cTn id="22" dur="500"/>
                                        <p:tgtEl>
                                          <p:spTgt spid="1434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344"/>
                                        </p:tgtEl>
                                        <p:attrNameLst>
                                          <p:attrName>style.visibility</p:attrName>
                                        </p:attrNameLst>
                                      </p:cBhvr>
                                      <p:to>
                                        <p:strVal val="visible"/>
                                      </p:to>
                                    </p:set>
                                    <p:animEffect transition="in" filter="blinds(horizontal)">
                                      <p:cBhvr>
                                        <p:cTn id="27" dur="500"/>
                                        <p:tgtEl>
                                          <p:spTgt spid="1434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4343"/>
                                        </p:tgtEl>
                                        <p:attrNameLst>
                                          <p:attrName>style.visibility</p:attrName>
                                        </p:attrNameLst>
                                      </p:cBhvr>
                                      <p:to>
                                        <p:strVal val="visible"/>
                                      </p:to>
                                    </p:set>
                                    <p:animEffect transition="in" filter="blinds(horizontal)">
                                      <p:cBhvr>
                                        <p:cTn id="32" dur="500"/>
                                        <p:tgtEl>
                                          <p:spTgt spid="1434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4345"/>
                                        </p:tgtEl>
                                        <p:attrNameLst>
                                          <p:attrName>style.visibility</p:attrName>
                                        </p:attrNameLst>
                                      </p:cBhvr>
                                      <p:to>
                                        <p:strVal val="visible"/>
                                      </p:to>
                                    </p:set>
                                    <p:animEffect transition="in" filter="blinds(horizontal)">
                                      <p:cBhvr>
                                        <p:cTn id="37" dur="500"/>
                                        <p:tgtEl>
                                          <p:spTgt spid="14345"/>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4347"/>
                                        </p:tgtEl>
                                        <p:attrNameLst>
                                          <p:attrName>style.visibility</p:attrName>
                                        </p:attrNameLst>
                                      </p:cBhvr>
                                      <p:to>
                                        <p:strVal val="visible"/>
                                      </p:to>
                                    </p:set>
                                    <p:animEffect transition="in" filter="blinds(horizontal)">
                                      <p:cBhvr>
                                        <p:cTn id="42" dur="500"/>
                                        <p:tgtEl>
                                          <p:spTgt spid="14347"/>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4346"/>
                                        </p:tgtEl>
                                        <p:attrNameLst>
                                          <p:attrName>style.visibility</p:attrName>
                                        </p:attrNameLst>
                                      </p:cBhvr>
                                      <p:to>
                                        <p:strVal val="visible"/>
                                      </p:to>
                                    </p:set>
                                    <p:animEffect transition="in" filter="blinds(horizontal)">
                                      <p:cBhvr>
                                        <p:cTn id="47" dur="500"/>
                                        <p:tgtEl>
                                          <p:spTgt spid="14346"/>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4350"/>
                                        </p:tgtEl>
                                        <p:attrNameLst>
                                          <p:attrName>style.visibility</p:attrName>
                                        </p:attrNameLst>
                                      </p:cBhvr>
                                      <p:to>
                                        <p:strVal val="visible"/>
                                      </p:to>
                                    </p:set>
                                    <p:animEffect transition="in" filter="blinds(horizontal)">
                                      <p:cBhvr>
                                        <p:cTn id="52" dur="500"/>
                                        <p:tgtEl>
                                          <p:spTgt spid="14350"/>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4351"/>
                                        </p:tgtEl>
                                        <p:attrNameLst>
                                          <p:attrName>style.visibility</p:attrName>
                                        </p:attrNameLst>
                                      </p:cBhvr>
                                      <p:to>
                                        <p:strVal val="visible"/>
                                      </p:to>
                                    </p:set>
                                    <p:animEffect transition="in" filter="blinds(horizontal)">
                                      <p:cBhvr>
                                        <p:cTn id="57" dur="500"/>
                                        <p:tgtEl>
                                          <p:spTgt spid="14351"/>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4352"/>
                                        </p:tgtEl>
                                        <p:attrNameLst>
                                          <p:attrName>style.visibility</p:attrName>
                                        </p:attrNameLst>
                                      </p:cBhvr>
                                      <p:to>
                                        <p:strVal val="visible"/>
                                      </p:to>
                                    </p:set>
                                    <p:animEffect transition="in" filter="blinds(horizontal)">
                                      <p:cBhvr>
                                        <p:cTn id="62" dur="500"/>
                                        <p:tgtEl>
                                          <p:spTgt spid="14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bldLvl="0" animBg="1"/>
      <p:bldP spid="14343" grpId="0" bldLvl="0" animBg="1"/>
      <p:bldP spid="14345" grpId="0" bldLvl="0" animBg="1"/>
      <p:bldP spid="14346" grpId="0" bldLvl="0" animBg="1"/>
      <p:bldP spid="14348" grpId="0" bldLvl="0" animBg="1"/>
      <p:bldP spid="14351" grpId="0" bldLvl="0" animBg="1"/>
      <p:bldP spid="1435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2" name="标题 15361"/>
          <p:cNvSpPr>
            <a:spLocks noGrp="1"/>
          </p:cNvSpPr>
          <p:nvPr>
            <p:ph type="title"/>
          </p:nvPr>
        </p:nvSpPr>
        <p:spPr>
          <a:xfrm>
            <a:off x="1012825" y="696913"/>
            <a:ext cx="11022013" cy="700088"/>
          </a:xfrm>
        </p:spPr>
        <p:txBody>
          <a:bodyPr anchor="b"/>
          <a:p>
            <a:pPr fontAlgn="auto"/>
            <a:r>
              <a:rPr lang="zh-CN" altLang="en-US" sz="3200" b="0" strike="noStrike" noProof="1">
                <a:solidFill>
                  <a:srgbClr val="660033"/>
                </a:solidFill>
                <a:latin typeface="黑体" panose="02010609060101010101" charset="-122"/>
                <a:ea typeface="黑体" panose="02010609060101010101" charset="-122"/>
              </a:rPr>
              <a:t>4.加强了一个伟大工程建设</a:t>
            </a:r>
            <a:r>
              <a:rPr lang="en-US" altLang="zh-CN" sz="2400" b="0" strike="noStrike" noProof="1">
                <a:solidFill>
                  <a:srgbClr val="FF0000"/>
                </a:solidFill>
                <a:latin typeface="黑体" panose="02010609060101010101" charset="-122"/>
                <a:ea typeface="黑体" panose="02010609060101010101" charset="-122"/>
              </a:rPr>
              <a:t>---</a:t>
            </a:r>
            <a:r>
              <a:rPr lang="zh-CN" altLang="en-US" sz="2400" b="0" strike="noStrike" noProof="1">
                <a:solidFill>
                  <a:srgbClr val="FF0000"/>
                </a:solidFill>
                <a:latin typeface="黑体" panose="02010609060101010101" charset="-122"/>
                <a:ea typeface="黑体" panose="02010609060101010101" charset="-122"/>
              </a:rPr>
              <a:t>加强和改进党的执政能力建设</a:t>
            </a:r>
            <a:endParaRPr lang="zh-CN" altLang="en-US" sz="2400" b="0" strike="noStrike" noProof="1">
              <a:solidFill>
                <a:srgbClr val="FF0000"/>
              </a:solidFill>
              <a:latin typeface="黑体" panose="02010609060101010101" charset="-122"/>
              <a:ea typeface="黑体" panose="02010609060101010101" charset="-122"/>
            </a:endParaRPr>
          </a:p>
        </p:txBody>
      </p:sp>
      <p:sp>
        <p:nvSpPr>
          <p:cNvPr id="10242" name="文本占位符 15362"/>
          <p:cNvSpPr>
            <a:spLocks noGrp="1"/>
          </p:cNvSpPr>
          <p:nvPr>
            <p:ph idx="1"/>
          </p:nvPr>
        </p:nvSpPr>
        <p:spPr>
          <a:xfrm>
            <a:off x="1012825" y="1600200"/>
            <a:ext cx="9275763" cy="4278313"/>
          </a:xfrm>
        </p:spPr>
        <p:txBody>
          <a:bodyPr anchor="t"/>
          <a:p>
            <a:pPr indent="-357505">
              <a:buNone/>
            </a:pPr>
            <a:endParaRPr lang="zh-CN" altLang="en-US" sz="2800">
              <a:solidFill>
                <a:srgbClr val="002060"/>
              </a:solidFill>
              <a:latin typeface="黑体" panose="02010609060101010101" charset="-122"/>
              <a:ea typeface="黑体" panose="02010609060101010101" charset="-122"/>
            </a:endParaRPr>
          </a:p>
          <a:p>
            <a:pPr indent="-357505"/>
            <a:endParaRPr lang="zh-CN" altLang="en-US"/>
          </a:p>
        </p:txBody>
      </p:sp>
      <p:sp>
        <p:nvSpPr>
          <p:cNvPr id="2" name="矩形 1"/>
          <p:cNvSpPr/>
          <p:nvPr/>
        </p:nvSpPr>
        <p:spPr>
          <a:xfrm>
            <a:off x="1297940" y="1600200"/>
            <a:ext cx="9215120" cy="322834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57505"/>
            <a:r>
              <a:rPr lang="zh-CN" altLang="en-US" sz="2400">
                <a:solidFill>
                  <a:schemeClr val="tx1"/>
                </a:solidFill>
                <a:latin typeface="黑体" panose="02010609060101010101" charset="-122"/>
                <a:ea typeface="黑体" panose="02010609060101010101" charset="-122"/>
                <a:sym typeface="+mn-ea"/>
              </a:rPr>
              <a:t>对“建设一个怎样的党，怎样建设党</a:t>
            </a:r>
            <a:r>
              <a:rPr lang="en-US" altLang="zh-CN" sz="2400">
                <a:solidFill>
                  <a:schemeClr val="tx1"/>
                </a:solidFill>
                <a:latin typeface="黑体" panose="02010609060101010101" charset="-122"/>
                <a:ea typeface="黑体" panose="02010609060101010101" charset="-122"/>
                <a:sym typeface="+mn-ea"/>
              </a:rPr>
              <a:t>?”</a:t>
            </a:r>
            <a:r>
              <a:rPr lang="zh-CN" altLang="en-US" sz="2400">
                <a:solidFill>
                  <a:schemeClr val="tx1"/>
                </a:solidFill>
                <a:latin typeface="黑体" panose="02010609060101010101" charset="-122"/>
                <a:ea typeface="黑体" panose="02010609060101010101" charset="-122"/>
                <a:sym typeface="+mn-ea"/>
              </a:rPr>
              <a:t>进行了深入的思考和实践，切实加强了党的建设</a:t>
            </a:r>
            <a:endParaRPr lang="zh-CN" altLang="en-US" sz="2400">
              <a:solidFill>
                <a:schemeClr val="tx1"/>
              </a:solidFill>
              <a:latin typeface="黑体" panose="02010609060101010101" charset="-122"/>
              <a:ea typeface="黑体" panose="02010609060101010101" charset="-122"/>
              <a:sym typeface="+mn-ea"/>
            </a:endParaRPr>
          </a:p>
          <a:p>
            <a:pPr indent="-357505"/>
            <a:endParaRPr lang="zh-CN" altLang="en-US" sz="2400">
              <a:solidFill>
                <a:schemeClr val="tx1"/>
              </a:solidFill>
              <a:latin typeface="黑体" panose="02010609060101010101" charset="-122"/>
              <a:ea typeface="黑体" panose="02010609060101010101" charset="-122"/>
              <a:sym typeface="+mn-ea"/>
            </a:endParaRPr>
          </a:p>
          <a:p>
            <a:pPr indent="-357505">
              <a:buNone/>
            </a:pPr>
            <a:r>
              <a:rPr lang="zh-CN" altLang="en-US" sz="2400" b="1">
                <a:solidFill>
                  <a:schemeClr val="tx1"/>
                </a:solidFill>
                <a:ea typeface="仿宋_GB2312" pitchFamily="1" charset="-122"/>
                <a:sym typeface="+mn-ea"/>
              </a:rPr>
              <a:t>    </a:t>
            </a:r>
            <a:r>
              <a:rPr lang="zh-CN" altLang="en-US" sz="2400" b="1">
                <a:solidFill>
                  <a:schemeClr val="tx1"/>
                </a:solidFill>
                <a:latin typeface="楷体" panose="02010609060101010101" charset="-122"/>
                <a:ea typeface="楷体" panose="02010609060101010101" charset="-122"/>
                <a:sym typeface="+mn-ea"/>
              </a:rPr>
              <a:t>邓小平同志退出领导岗位时作出政治交代：</a:t>
            </a:r>
            <a:endParaRPr lang="zh-CN" altLang="en-US" sz="2400" b="1">
              <a:solidFill>
                <a:schemeClr val="tx1"/>
              </a:solidFill>
              <a:latin typeface="楷体" panose="02010609060101010101" charset="-122"/>
              <a:ea typeface="楷体" panose="02010609060101010101" charset="-122"/>
              <a:sym typeface="+mn-ea"/>
            </a:endParaRPr>
          </a:p>
          <a:p>
            <a:pPr indent="-357505">
              <a:buNone/>
            </a:pPr>
            <a:r>
              <a:rPr lang="zh-CN" altLang="en-US" sz="2400" b="1">
                <a:solidFill>
                  <a:schemeClr val="tx1"/>
                </a:solidFill>
                <a:latin typeface="楷体" panose="02010609060101010101" charset="-122"/>
                <a:ea typeface="楷体" panose="02010609060101010101" charset="-122"/>
                <a:sym typeface="+mn-ea"/>
              </a:rPr>
              <a:t>  </a:t>
            </a:r>
            <a:r>
              <a:rPr lang="en-US" altLang="zh-CN" sz="2400">
                <a:solidFill>
                  <a:schemeClr val="tx1"/>
                </a:solidFill>
                <a:latin typeface="楷体" panose="02010609060101010101" charset="-122"/>
                <a:ea typeface="楷体" panose="02010609060101010101" charset="-122"/>
                <a:sym typeface="+mn-ea"/>
              </a:rPr>
              <a:t>1</a:t>
            </a:r>
            <a:r>
              <a:rPr lang="zh-CN" altLang="en-US" sz="2400">
                <a:solidFill>
                  <a:schemeClr val="tx1"/>
                </a:solidFill>
                <a:latin typeface="楷体" panose="02010609060101010101" charset="-122"/>
                <a:ea typeface="楷体" panose="02010609060101010101" charset="-122"/>
                <a:sym typeface="+mn-ea"/>
              </a:rPr>
              <a:t>、改革开放的方针不能动摇；</a:t>
            </a:r>
            <a:endParaRPr lang="zh-CN" altLang="en-US" sz="2400">
              <a:solidFill>
                <a:schemeClr val="tx1"/>
              </a:solidFill>
              <a:latin typeface="楷体" panose="02010609060101010101" charset="-122"/>
              <a:ea typeface="楷体" panose="02010609060101010101" charset="-122"/>
              <a:sym typeface="+mn-ea"/>
            </a:endParaRPr>
          </a:p>
          <a:p>
            <a:pPr indent="-357505">
              <a:buNone/>
            </a:pPr>
            <a:r>
              <a:rPr lang="zh-CN" altLang="en-US" sz="2400">
                <a:solidFill>
                  <a:schemeClr val="tx1"/>
                </a:solidFill>
                <a:latin typeface="楷体" panose="02010609060101010101" charset="-122"/>
                <a:ea typeface="楷体" panose="02010609060101010101" charset="-122"/>
                <a:sym typeface="+mn-ea"/>
              </a:rPr>
              <a:t>  </a:t>
            </a:r>
            <a:r>
              <a:rPr lang="en-US" altLang="zh-CN" sz="2400">
                <a:solidFill>
                  <a:schemeClr val="tx1"/>
                </a:solidFill>
                <a:latin typeface="楷体" panose="02010609060101010101" charset="-122"/>
                <a:ea typeface="楷体" panose="02010609060101010101" charset="-122"/>
                <a:sym typeface="+mn-ea"/>
              </a:rPr>
              <a:t>2</a:t>
            </a:r>
            <a:r>
              <a:rPr lang="zh-CN" altLang="en-US" sz="2400">
                <a:solidFill>
                  <a:schemeClr val="tx1"/>
                </a:solidFill>
                <a:latin typeface="楷体" panose="02010609060101010101" charset="-122"/>
                <a:ea typeface="楷体" panose="02010609060101010101" charset="-122"/>
                <a:sym typeface="+mn-ea"/>
              </a:rPr>
              <a:t>、思想政治教育不能削弱；</a:t>
            </a:r>
            <a:endParaRPr lang="zh-CN" altLang="en-US" sz="2400">
              <a:solidFill>
                <a:schemeClr val="tx1"/>
              </a:solidFill>
              <a:latin typeface="楷体" panose="02010609060101010101" charset="-122"/>
              <a:ea typeface="楷体" panose="02010609060101010101" charset="-122"/>
              <a:sym typeface="+mn-ea"/>
            </a:endParaRPr>
          </a:p>
          <a:p>
            <a:pPr indent="-357505">
              <a:buNone/>
            </a:pPr>
            <a:r>
              <a:rPr lang="zh-CN" altLang="en-US" sz="2400">
                <a:solidFill>
                  <a:schemeClr val="tx1"/>
                </a:solidFill>
                <a:latin typeface="楷体" panose="02010609060101010101" charset="-122"/>
                <a:ea typeface="楷体" panose="02010609060101010101" charset="-122"/>
                <a:sym typeface="+mn-ea"/>
              </a:rPr>
              <a:t>  </a:t>
            </a:r>
            <a:r>
              <a:rPr lang="en-US" altLang="zh-CN" sz="2400">
                <a:solidFill>
                  <a:schemeClr val="tx1"/>
                </a:solidFill>
                <a:latin typeface="楷体" panose="02010609060101010101" charset="-122"/>
                <a:ea typeface="楷体" panose="02010609060101010101" charset="-122"/>
                <a:sym typeface="+mn-ea"/>
              </a:rPr>
              <a:t>3</a:t>
            </a:r>
            <a:r>
              <a:rPr lang="zh-CN" altLang="en-US" sz="2400">
                <a:solidFill>
                  <a:schemeClr val="tx1"/>
                </a:solidFill>
                <a:latin typeface="楷体" panose="02010609060101010101" charset="-122"/>
                <a:ea typeface="楷体" panose="02010609060101010101" charset="-122"/>
                <a:sym typeface="+mn-ea"/>
              </a:rPr>
              <a:t>、</a:t>
            </a:r>
            <a:r>
              <a:rPr lang="zh-CN" altLang="en-US" sz="2400">
                <a:solidFill>
                  <a:srgbClr val="C00000"/>
                </a:solidFill>
                <a:latin typeface="黑体" panose="02010609060101010101" charset="-122"/>
                <a:ea typeface="黑体" panose="02010609060101010101" charset="-122"/>
                <a:sym typeface="+mn-ea"/>
              </a:rPr>
              <a:t>要聚精会神地抓好党的建设</a:t>
            </a:r>
            <a:endParaRPr lang="zh-CN" altLang="en-US" sz="2400"/>
          </a:p>
        </p:txBody>
      </p:sp>
      <p:sp>
        <p:nvSpPr>
          <p:cNvPr id="3" name="矩形 2"/>
          <p:cNvSpPr/>
          <p:nvPr/>
        </p:nvSpPr>
        <p:spPr>
          <a:xfrm>
            <a:off x="1297940" y="4828540"/>
            <a:ext cx="9215120" cy="1145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57505"/>
            <a:r>
              <a:rPr lang="zh-CN" altLang="en-US" sz="2800">
                <a:solidFill>
                  <a:srgbClr val="FF0000"/>
                </a:solidFill>
                <a:latin typeface="黑体" panose="02010609060101010101" charset="-122"/>
                <a:ea typeface="黑体" panose="02010609060101010101" charset="-122"/>
                <a:sym typeface="+mn-ea"/>
              </a:rPr>
              <a:t>这是对巩固党的执政地位的战略思考！</a:t>
            </a:r>
            <a:endParaRPr lang="zh-CN" altLang="en-US" sz="2800">
              <a:solidFill>
                <a:srgbClr val="FF0000"/>
              </a:solidFill>
              <a:latin typeface="黑体" panose="02010609060101010101" charset="-122"/>
              <a:ea typeface="黑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1233170" y="699135"/>
            <a:ext cx="9873615" cy="5200015"/>
          </a:xfrm>
        </p:spPr>
        <p:txBody>
          <a:bodyPr/>
          <a:p>
            <a:pPr fontAlgn="auto">
              <a:buNone/>
            </a:pPr>
            <a:r>
              <a:rPr lang="zh-CN" altLang="en-US" sz="3200" b="1" strike="noStrike" noProof="1">
                <a:solidFill>
                  <a:srgbClr val="FF0000"/>
                </a:solidFill>
                <a:ea typeface="黑体" panose="02010609060101010101" charset="-122"/>
                <a:sym typeface="+mn-ea"/>
              </a:rPr>
              <a:t>建设一个什么样的党？</a:t>
            </a:r>
            <a:endParaRPr lang="zh-CN" altLang="en-US" sz="3200" b="1" strike="noStrike" noProof="1">
              <a:solidFill>
                <a:srgbClr val="FF0000"/>
              </a:solidFill>
              <a:ea typeface="黑体" panose="02010609060101010101" charset="-122"/>
              <a:sym typeface="+mn-ea"/>
            </a:endParaRPr>
          </a:p>
          <a:p>
            <a:pPr indent="-357505" fontAlgn="auto">
              <a:lnSpc>
                <a:spcPct val="90000"/>
              </a:lnSpc>
            </a:pPr>
            <a:endParaRPr lang="zh-CN" altLang="en-US" strike="noStrike" noProof="1">
              <a:latin typeface="楷体" panose="02010609060101010101" charset="-122"/>
              <a:ea typeface="楷体" panose="02010609060101010101" charset="-122"/>
            </a:endParaRPr>
          </a:p>
          <a:p>
            <a:pPr algn="just" fontAlgn="auto">
              <a:lnSpc>
                <a:spcPct val="110000"/>
              </a:lnSpc>
              <a:buNone/>
            </a:pPr>
            <a:r>
              <a:rPr lang="zh-CN" altLang="en-US" strike="noStrike" noProof="1">
                <a:solidFill>
                  <a:srgbClr val="CC6600"/>
                </a:solidFill>
                <a:ea typeface="楷体_GB2312" pitchFamily="1" charset="-122"/>
                <a:sym typeface="+mn-ea"/>
              </a:rPr>
              <a:t>   </a:t>
            </a:r>
            <a:r>
              <a:rPr lang="zh-CN" altLang="en-US" strike="noStrike" noProof="1">
                <a:solidFill>
                  <a:srgbClr val="C00000"/>
                </a:solidFill>
                <a:latin typeface="黑体" panose="02010609060101010101" charset="-122"/>
                <a:ea typeface="黑体" panose="02010609060101010101" charset="-122"/>
                <a:sym typeface="+mn-ea"/>
              </a:rPr>
              <a:t> </a:t>
            </a:r>
            <a:r>
              <a:rPr lang="zh-CN" altLang="en-US" strike="noStrike" noProof="1">
                <a:solidFill>
                  <a:srgbClr val="002060"/>
                </a:solidFill>
                <a:latin typeface="黑体" panose="02010609060101010101" charset="-122"/>
                <a:ea typeface="黑体" panose="02010609060101010101" charset="-122"/>
                <a:sym typeface="+mn-ea"/>
              </a:rPr>
              <a:t>  </a:t>
            </a:r>
            <a:endParaRPr lang="zh-CN" altLang="en-US" b="1" strike="noStrike" noProof="1">
              <a:solidFill>
                <a:srgbClr val="002060"/>
              </a:solidFill>
              <a:ea typeface="仿宋" panose="02010609060101010101" charset="-122"/>
            </a:endParaRPr>
          </a:p>
          <a:p>
            <a:pPr fontAlgn="auto"/>
            <a:endParaRPr lang="zh-CN" altLang="en-US" strike="noStrike" noProof="1"/>
          </a:p>
        </p:txBody>
      </p:sp>
      <p:sp>
        <p:nvSpPr>
          <p:cNvPr id="4" name="矩形 3"/>
          <p:cNvSpPr/>
          <p:nvPr/>
        </p:nvSpPr>
        <p:spPr>
          <a:xfrm>
            <a:off x="1292225" y="1527810"/>
            <a:ext cx="5128260" cy="455549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fontAlgn="auto">
              <a:lnSpc>
                <a:spcPct val="110000"/>
              </a:lnSpc>
              <a:buNone/>
            </a:pPr>
            <a:r>
              <a:rPr lang="zh-CN" altLang="en-US">
                <a:solidFill>
                  <a:srgbClr val="CC6600"/>
                </a:solidFill>
                <a:ea typeface="楷体_GB2312" pitchFamily="1" charset="-122"/>
                <a:sym typeface="+mn-ea"/>
              </a:rPr>
              <a:t>  </a:t>
            </a:r>
            <a:r>
              <a:rPr lang="zh-CN" altLang="en-US" sz="2400">
                <a:solidFill>
                  <a:schemeClr val="tx1"/>
                </a:solidFill>
                <a:latin typeface="楷体" panose="02010609060101010101" charset="-122"/>
                <a:ea typeface="楷体" panose="02010609060101010101" charset="-122"/>
                <a:sym typeface="+mn-ea"/>
              </a:rPr>
              <a:t>十五大报告中全面阐述了党的建设新的伟大工程的总目标：</a:t>
            </a:r>
            <a:endParaRPr lang="zh-CN" altLang="en-US" sz="2400">
              <a:solidFill>
                <a:schemeClr val="tx1"/>
              </a:solidFill>
              <a:latin typeface="楷体" panose="02010609060101010101" charset="-122"/>
              <a:ea typeface="楷体" panose="02010609060101010101" charset="-122"/>
              <a:sym typeface="+mn-ea"/>
            </a:endParaRPr>
          </a:p>
          <a:p>
            <a:pPr algn="just" fontAlgn="auto">
              <a:lnSpc>
                <a:spcPct val="110000"/>
              </a:lnSpc>
              <a:buNone/>
            </a:pPr>
            <a:r>
              <a:rPr lang="zh-CN" altLang="en-US" sz="2400">
                <a:solidFill>
                  <a:schemeClr val="tx1"/>
                </a:solidFill>
                <a:latin typeface="楷体" panose="02010609060101010101" charset="-122"/>
                <a:ea typeface="楷体" panose="02010609060101010101" charset="-122"/>
                <a:sym typeface="+mn-ea"/>
              </a:rPr>
              <a:t>     </a:t>
            </a:r>
            <a:r>
              <a:rPr lang="zh-CN" altLang="en-US" sz="2800">
                <a:solidFill>
                  <a:srgbClr val="002060"/>
                </a:solidFill>
                <a:latin typeface="黑体" panose="02010609060101010101" charset="-122"/>
                <a:ea typeface="黑体" panose="02010609060101010101" charset="-122"/>
                <a:sym typeface="+mn-ea"/>
              </a:rPr>
              <a:t>把党建设成为用邓小平理论武装起来、全心全意为人民服务、思想上政治上组织上完全巩固、能够经受住各种风险、始终走在时代前列、领导全国人民建设有中国特色社会主义的马克思主义政党。</a:t>
            </a:r>
            <a:endParaRPr lang="zh-CN" altLang="en-US" sz="2800"/>
          </a:p>
        </p:txBody>
      </p:sp>
      <p:sp>
        <p:nvSpPr>
          <p:cNvPr id="5" name="矩形 4"/>
          <p:cNvSpPr/>
          <p:nvPr/>
        </p:nvSpPr>
        <p:spPr>
          <a:xfrm>
            <a:off x="6885940" y="1527175"/>
            <a:ext cx="4491355" cy="455612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fontAlgn="auto">
              <a:lnSpc>
                <a:spcPct val="110000"/>
              </a:lnSpc>
              <a:buNone/>
            </a:pPr>
            <a:r>
              <a:rPr lang="zh-CN" altLang="en-US">
                <a:solidFill>
                  <a:srgbClr val="C00000"/>
                </a:solidFill>
                <a:latin typeface="黑体" panose="02010609060101010101" charset="-122"/>
                <a:ea typeface="黑体" panose="02010609060101010101" charset="-122"/>
                <a:sym typeface="+mn-ea"/>
              </a:rPr>
              <a:t> </a:t>
            </a:r>
            <a:r>
              <a:rPr lang="zh-CN" altLang="en-US" sz="2800">
                <a:solidFill>
                  <a:srgbClr val="FF0000"/>
                </a:solidFill>
                <a:latin typeface="黑体" panose="02010609060101010101" charset="-122"/>
                <a:ea typeface="黑体" panose="02010609060101010101" charset="-122"/>
                <a:sym typeface="+mn-ea"/>
              </a:rPr>
              <a:t>本质的特征－－三个代表</a:t>
            </a:r>
            <a:endParaRPr lang="zh-CN" altLang="en-US" sz="2800">
              <a:solidFill>
                <a:srgbClr val="FF0000"/>
              </a:solidFill>
              <a:latin typeface="黑体" panose="02010609060101010101" charset="-122"/>
              <a:ea typeface="黑体" panose="02010609060101010101" charset="-122"/>
              <a:sym typeface="+mn-ea"/>
            </a:endParaRPr>
          </a:p>
          <a:p>
            <a:pPr algn="just" fontAlgn="auto">
              <a:lnSpc>
                <a:spcPct val="110000"/>
              </a:lnSpc>
              <a:buNone/>
            </a:pPr>
            <a:endParaRPr lang="zh-CN" altLang="en-US" sz="2800" strike="noStrike" noProof="1">
              <a:solidFill>
                <a:srgbClr val="FF0000"/>
              </a:solidFill>
              <a:latin typeface="黑体" panose="02010609060101010101" charset="-122"/>
              <a:ea typeface="黑体" panose="02010609060101010101" charset="-122"/>
              <a:sym typeface="+mn-ea"/>
            </a:endParaRPr>
          </a:p>
          <a:p>
            <a:pPr fontAlgn="auto"/>
            <a:r>
              <a:rPr lang="zh-CN" altLang="en-US" sz="2800">
                <a:solidFill>
                  <a:srgbClr val="002060"/>
                </a:solidFill>
                <a:latin typeface="黑体" panose="02010609060101010101" charset="-122"/>
                <a:ea typeface="黑体" panose="02010609060101010101" charset="-122"/>
                <a:sym typeface="+mn-ea"/>
              </a:rPr>
              <a:t>始终代表中国先进社会生产力的发展要求；</a:t>
            </a:r>
            <a:endParaRPr lang="zh-CN" altLang="en-US" sz="2800" strike="noStrike" noProof="1">
              <a:solidFill>
                <a:srgbClr val="002060"/>
              </a:solidFill>
              <a:latin typeface="黑体" panose="02010609060101010101" charset="-122"/>
              <a:ea typeface="黑体" panose="02010609060101010101" charset="-122"/>
            </a:endParaRPr>
          </a:p>
          <a:p>
            <a:pPr fontAlgn="auto"/>
            <a:r>
              <a:rPr lang="zh-CN" altLang="en-US" sz="2800">
                <a:solidFill>
                  <a:srgbClr val="002060"/>
                </a:solidFill>
                <a:latin typeface="黑体" panose="02010609060101010101" charset="-122"/>
                <a:ea typeface="黑体" panose="02010609060101010101" charset="-122"/>
                <a:sym typeface="+mn-ea"/>
              </a:rPr>
              <a:t>始终代表中国先进文化的前进方向；</a:t>
            </a:r>
            <a:endParaRPr lang="zh-CN" altLang="en-US" sz="2800" strike="noStrike" noProof="1">
              <a:solidFill>
                <a:srgbClr val="002060"/>
              </a:solidFill>
              <a:latin typeface="黑体" panose="02010609060101010101" charset="-122"/>
              <a:ea typeface="黑体" panose="02010609060101010101" charset="-122"/>
            </a:endParaRPr>
          </a:p>
          <a:p>
            <a:pPr fontAlgn="auto"/>
            <a:r>
              <a:rPr lang="zh-CN" altLang="en-US" sz="2800">
                <a:solidFill>
                  <a:srgbClr val="002060"/>
                </a:solidFill>
                <a:latin typeface="黑体" panose="02010609060101010101" charset="-122"/>
                <a:ea typeface="黑体" panose="02010609060101010101" charset="-122"/>
                <a:sym typeface="+mn-ea"/>
              </a:rPr>
              <a:t>始终代表中国最广大人民群众的根本利益</a:t>
            </a:r>
            <a:r>
              <a:rPr lang="zh-CN" altLang="en-US">
                <a:solidFill>
                  <a:srgbClr val="002060"/>
                </a:solidFill>
                <a:latin typeface="黑体" panose="02010609060101010101" charset="-122"/>
                <a:ea typeface="黑体" panose="02010609060101010101" charset="-122"/>
                <a:sym typeface="+mn-ea"/>
              </a:rPr>
              <a:t>。</a:t>
            </a:r>
            <a:r>
              <a:rPr lang="zh-CN" altLang="en-US">
                <a:solidFill>
                  <a:srgbClr val="C00000"/>
                </a:solidFill>
                <a:latin typeface="楷体" panose="02010609060101010101" charset="-122"/>
                <a:ea typeface="楷体" panose="02010609060101010101" charset="-122"/>
                <a:sym typeface="+mn-ea"/>
              </a:rPr>
              <a:t> </a:t>
            </a:r>
            <a:endParaRPr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79438" y="337503"/>
            <a:ext cx="11022013" cy="700088"/>
          </a:xfrm>
        </p:spPr>
        <p:txBody>
          <a:bodyPr/>
          <a:p>
            <a:pPr fontAlgn="auto"/>
            <a:r>
              <a:rPr lang="en-US" altLang="zh-CN" strike="noStrike" noProof="1"/>
              <a:t>   </a:t>
            </a:r>
            <a:r>
              <a:rPr lang="zh-CN" altLang="en-US" strike="noStrike" noProof="1"/>
              <a:t>怎样建设党？</a:t>
            </a:r>
            <a:endParaRPr lang="zh-CN" altLang="en-US" strike="noStrike" noProof="1"/>
          </a:p>
        </p:txBody>
      </p:sp>
      <p:sp>
        <p:nvSpPr>
          <p:cNvPr id="3" name="内容占位符 2"/>
          <p:cNvSpPr>
            <a:spLocks noGrp="1"/>
          </p:cNvSpPr>
          <p:nvPr>
            <p:ph idx="1"/>
          </p:nvPr>
        </p:nvSpPr>
        <p:spPr>
          <a:xfrm>
            <a:off x="592138" y="1108075"/>
            <a:ext cx="11009313" cy="5005388"/>
          </a:xfrm>
        </p:spPr>
        <p:txBody>
          <a:bodyPr/>
          <a:p>
            <a:pPr marL="457835" indent="-457200" algn="just" fontAlgn="auto">
              <a:lnSpc>
                <a:spcPct val="110000"/>
              </a:lnSpc>
            </a:pPr>
            <a:endParaRPr lang="zh-CN" altLang="en-US" strike="noStrike" noProof="1">
              <a:solidFill>
                <a:srgbClr val="002060"/>
              </a:solidFill>
              <a:latin typeface="黑体" panose="02010609060101010101" charset="-122"/>
              <a:ea typeface="黑体" panose="02010609060101010101" charset="-122"/>
            </a:endParaRPr>
          </a:p>
          <a:p>
            <a:pPr fontAlgn="auto"/>
            <a:endParaRPr lang="zh-CN" altLang="en-US" strike="noStrike" noProof="1"/>
          </a:p>
        </p:txBody>
      </p:sp>
      <p:sp>
        <p:nvSpPr>
          <p:cNvPr id="4" name="流程图: 过程 3"/>
          <p:cNvSpPr/>
          <p:nvPr/>
        </p:nvSpPr>
        <p:spPr>
          <a:xfrm>
            <a:off x="7615238" y="1174750"/>
            <a:ext cx="3495675" cy="4872038"/>
          </a:xfrm>
          <a:prstGeom prst="flowChartProcess">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zh-CN" altLang="en-US" sz="2400" strike="noStrike" noProof="1">
                <a:latin typeface="黑体" panose="02010609060101010101" charset="-122"/>
                <a:ea typeface="黑体" panose="02010609060101010101" charset="-122"/>
              </a:rPr>
              <a:t>坚持四个自信</a:t>
            </a:r>
            <a:endParaRPr lang="zh-CN" altLang="en-US" sz="2400" strike="noStrike" noProof="1">
              <a:latin typeface="黑体" panose="02010609060101010101" charset="-122"/>
              <a:ea typeface="黑体" panose="02010609060101010101" charset="-122"/>
            </a:endParaRPr>
          </a:p>
          <a:p>
            <a:pPr algn="ctr" fontAlgn="base"/>
            <a:br>
              <a:rPr lang="zh-CN" altLang="en-US" sz="2400">
                <a:latin typeface="黑体" panose="02010609060101010101" charset="-122"/>
                <a:ea typeface="黑体" panose="02010609060101010101" charset="-122"/>
              </a:rPr>
            </a:br>
            <a:r>
              <a:rPr lang="zh-CN" altLang="en-US" sz="2400" strike="noStrike" noProof="1">
                <a:latin typeface="黑体" panose="02010609060101010101" charset="-122"/>
                <a:ea typeface="黑体" panose="02010609060101010101" charset="-122"/>
              </a:rPr>
              <a:t>道路自信</a:t>
            </a:r>
            <a:endParaRPr lang="zh-CN" altLang="en-US" sz="2400" strike="noStrike" noProof="1">
              <a:latin typeface="黑体" panose="02010609060101010101" charset="-122"/>
              <a:ea typeface="黑体" panose="02010609060101010101" charset="-122"/>
            </a:endParaRPr>
          </a:p>
          <a:p>
            <a:pPr algn="ctr" fontAlgn="base"/>
            <a:r>
              <a:rPr lang="zh-CN" altLang="en-US" sz="2400" strike="noStrike" noProof="1">
                <a:latin typeface="黑体" panose="02010609060101010101" charset="-122"/>
                <a:ea typeface="黑体" panose="02010609060101010101" charset="-122"/>
              </a:rPr>
              <a:t>理论自信</a:t>
            </a:r>
            <a:endParaRPr lang="zh-CN" altLang="en-US" sz="2400" strike="noStrike" noProof="1">
              <a:latin typeface="黑体" panose="02010609060101010101" charset="-122"/>
              <a:ea typeface="黑体" panose="02010609060101010101" charset="-122"/>
            </a:endParaRPr>
          </a:p>
          <a:p>
            <a:pPr algn="ctr" fontAlgn="base"/>
            <a:r>
              <a:rPr lang="zh-CN" altLang="en-US" sz="2400" strike="noStrike" noProof="1">
                <a:latin typeface="黑体" panose="02010609060101010101" charset="-122"/>
                <a:ea typeface="黑体" panose="02010609060101010101" charset="-122"/>
              </a:rPr>
              <a:t>制度自信</a:t>
            </a:r>
            <a:endParaRPr lang="zh-CN" altLang="en-US" sz="2400" strike="noStrike" noProof="1">
              <a:latin typeface="黑体" panose="02010609060101010101" charset="-122"/>
              <a:ea typeface="黑体" panose="02010609060101010101" charset="-122"/>
            </a:endParaRPr>
          </a:p>
          <a:p>
            <a:pPr algn="ctr" fontAlgn="base"/>
            <a:r>
              <a:rPr lang="zh-CN" altLang="en-US" sz="2400" strike="noStrike" noProof="1">
                <a:latin typeface="黑体" panose="02010609060101010101" charset="-122"/>
                <a:ea typeface="黑体" panose="02010609060101010101" charset="-122"/>
              </a:rPr>
              <a:t>文化自信</a:t>
            </a:r>
            <a:endParaRPr lang="zh-CN" altLang="en-US" sz="2400" strike="noStrike" noProof="1">
              <a:latin typeface="黑体" panose="02010609060101010101" charset="-122"/>
              <a:ea typeface="黑体" panose="02010609060101010101" charset="-122"/>
            </a:endParaRPr>
          </a:p>
          <a:p>
            <a:pPr algn="ctr" fontAlgn="base"/>
            <a:r>
              <a:rPr lang="zh-CN" altLang="en-US" sz="2400" strike="noStrike" noProof="1">
                <a:latin typeface="楷体" panose="02010609060101010101" charset="-122"/>
                <a:ea typeface="楷体" panose="02010609060101010101" charset="-122"/>
              </a:rPr>
              <a:t>    文化自信是更基础、更广泛、更深厚</a:t>
            </a:r>
            <a:endParaRPr lang="zh-CN" altLang="en-US" sz="2400" strike="noStrike" noProof="1">
              <a:latin typeface="楷体" panose="02010609060101010101" charset="-122"/>
              <a:ea typeface="楷体" panose="02010609060101010101" charset="-122"/>
            </a:endParaRPr>
          </a:p>
        </p:txBody>
      </p:sp>
      <p:sp>
        <p:nvSpPr>
          <p:cNvPr id="5" name="矩形 4"/>
          <p:cNvSpPr/>
          <p:nvPr/>
        </p:nvSpPr>
        <p:spPr>
          <a:xfrm>
            <a:off x="4248150" y="1174750"/>
            <a:ext cx="3209925" cy="4872038"/>
          </a:xfrm>
          <a:prstGeom prst="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fontAlgn="base">
              <a:buNone/>
            </a:pPr>
            <a:r>
              <a:rPr lang="en-US" altLang="zh-CN" sz="2400" strike="noStrike" noProof="1">
                <a:solidFill>
                  <a:schemeClr val="bg1"/>
                </a:solidFill>
                <a:latin typeface="黑体" panose="02010609060101010101" charset="-122"/>
                <a:ea typeface="黑体" panose="02010609060101010101" charset="-122"/>
                <a:sym typeface="+mn-ea"/>
              </a:rPr>
              <a:t> </a:t>
            </a:r>
            <a:r>
              <a:rPr lang="zh-CN" altLang="en-US" sz="2400" strike="noStrike" noProof="1">
                <a:solidFill>
                  <a:schemeClr val="bg1"/>
                </a:solidFill>
                <a:latin typeface="黑体" panose="02010609060101010101" charset="-122"/>
                <a:ea typeface="黑体" panose="02010609060101010101" charset="-122"/>
                <a:sym typeface="+mn-ea"/>
              </a:rPr>
              <a:t>坚持科学发展观：</a:t>
            </a:r>
            <a:endParaRPr lang="zh-CN" altLang="en-US" sz="2400" strike="noStrike" noProof="1">
              <a:solidFill>
                <a:schemeClr val="bg1"/>
              </a:solidFill>
              <a:latin typeface="黑体" panose="02010609060101010101" charset="-122"/>
              <a:ea typeface="黑体" panose="02010609060101010101" charset="-122"/>
              <a:sym typeface="+mn-ea"/>
            </a:endParaRPr>
          </a:p>
          <a:p>
            <a:pPr fontAlgn="base">
              <a:buNone/>
            </a:pPr>
            <a:endParaRPr lang="zh-CN" altLang="en-US" sz="2400" strike="noStrike" noProof="1">
              <a:solidFill>
                <a:schemeClr val="bg1"/>
              </a:solidFill>
              <a:latin typeface="黑体" panose="02010609060101010101" charset="-122"/>
              <a:ea typeface="黑体" panose="02010609060101010101" charset="-122"/>
              <a:sym typeface="+mn-ea"/>
            </a:endParaRPr>
          </a:p>
          <a:p>
            <a:pPr marL="457835" indent="-457200" algn="just" fontAlgn="auto">
              <a:lnSpc>
                <a:spcPct val="110000"/>
              </a:lnSpc>
            </a:pPr>
            <a:r>
              <a:rPr lang="zh-CN" altLang="en-US" sz="2400" strike="noStrike" noProof="1">
                <a:solidFill>
                  <a:schemeClr val="bg1"/>
                </a:solidFill>
                <a:latin typeface="黑体" panose="02010609060101010101" charset="-122"/>
                <a:ea typeface="黑体" panose="02010609060101010101" charset="-122"/>
                <a:sym typeface="+mn-ea"/>
              </a:rPr>
              <a:t> 第一要义是发展；</a:t>
            </a:r>
            <a:endParaRPr lang="zh-CN" altLang="en-US" sz="2400" strike="noStrike" noProof="1">
              <a:solidFill>
                <a:schemeClr val="bg1"/>
              </a:solidFill>
              <a:latin typeface="黑体" panose="02010609060101010101" charset="-122"/>
              <a:ea typeface="黑体" panose="02010609060101010101" charset="-122"/>
              <a:sym typeface="+mn-ea"/>
            </a:endParaRPr>
          </a:p>
          <a:p>
            <a:pPr marL="457835" indent="-457200" algn="just" fontAlgn="auto">
              <a:lnSpc>
                <a:spcPct val="110000"/>
              </a:lnSpc>
            </a:pPr>
            <a:r>
              <a:rPr lang="zh-CN" altLang="en-US" sz="2400" strike="noStrike" noProof="1">
                <a:solidFill>
                  <a:schemeClr val="bg1"/>
                </a:solidFill>
                <a:latin typeface="黑体" panose="02010609060101010101" charset="-122"/>
                <a:ea typeface="黑体" panose="02010609060101010101" charset="-122"/>
                <a:sym typeface="+mn-ea"/>
              </a:rPr>
              <a:t> 核心是以人为本；</a:t>
            </a:r>
            <a:endParaRPr lang="zh-CN" altLang="en-US" sz="2400" strike="noStrike" noProof="1">
              <a:solidFill>
                <a:schemeClr val="bg1"/>
              </a:solidFill>
              <a:latin typeface="黑体" panose="02010609060101010101" charset="-122"/>
              <a:ea typeface="黑体" panose="02010609060101010101" charset="-122"/>
              <a:sym typeface="+mn-ea"/>
            </a:endParaRPr>
          </a:p>
          <a:p>
            <a:pPr marL="457835" indent="-457200" algn="just" fontAlgn="auto">
              <a:lnSpc>
                <a:spcPct val="110000"/>
              </a:lnSpc>
            </a:pPr>
            <a:r>
              <a:rPr lang="zh-CN" altLang="en-US" sz="2400" strike="noStrike" noProof="1">
                <a:solidFill>
                  <a:schemeClr val="bg1"/>
                </a:solidFill>
                <a:latin typeface="黑体" panose="02010609060101010101" charset="-122"/>
                <a:ea typeface="黑体" panose="02010609060101010101" charset="-122"/>
                <a:sym typeface="+mn-ea"/>
              </a:rPr>
              <a:t> 基本要求是全面协调可持续；</a:t>
            </a:r>
            <a:endParaRPr lang="zh-CN" altLang="en-US" sz="2400" strike="noStrike" noProof="1">
              <a:solidFill>
                <a:schemeClr val="bg1"/>
              </a:solidFill>
              <a:latin typeface="黑体" panose="02010609060101010101" charset="-122"/>
              <a:ea typeface="黑体" panose="02010609060101010101" charset="-122"/>
              <a:sym typeface="+mn-ea"/>
            </a:endParaRPr>
          </a:p>
          <a:p>
            <a:pPr marL="457835" indent="-457200" algn="just" fontAlgn="auto">
              <a:lnSpc>
                <a:spcPct val="110000"/>
              </a:lnSpc>
            </a:pPr>
            <a:r>
              <a:rPr lang="zh-CN" altLang="en-US" sz="2400" strike="noStrike" noProof="1">
                <a:solidFill>
                  <a:schemeClr val="bg1"/>
                </a:solidFill>
                <a:latin typeface="黑体" panose="02010609060101010101" charset="-122"/>
                <a:ea typeface="黑体" panose="02010609060101010101" charset="-122"/>
                <a:sym typeface="+mn-ea"/>
              </a:rPr>
              <a:t> 根本方法是统筹兼顾。</a:t>
            </a:r>
            <a:r>
              <a:rPr lang="zh-CN" altLang="en-US" strike="noStrike" noProof="1">
                <a:solidFill>
                  <a:schemeClr val="accent2"/>
                </a:solidFill>
                <a:latin typeface="黑体" panose="02010609060101010101" charset="-122"/>
                <a:ea typeface="黑体" panose="02010609060101010101" charset="-122"/>
                <a:sym typeface="+mn-ea"/>
              </a:rPr>
              <a:t> </a:t>
            </a:r>
            <a:endParaRPr lang="zh-CN" altLang="en-US" strike="noStrike" noProof="1"/>
          </a:p>
        </p:txBody>
      </p:sp>
      <p:sp>
        <p:nvSpPr>
          <p:cNvPr id="6" name="矩形 5"/>
          <p:cNvSpPr/>
          <p:nvPr/>
        </p:nvSpPr>
        <p:spPr>
          <a:xfrm>
            <a:off x="782638" y="1174750"/>
            <a:ext cx="3279775" cy="4872038"/>
          </a:xfrm>
          <a:prstGeom prst="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635" indent="0" fontAlgn="auto">
              <a:buNone/>
            </a:pPr>
            <a:r>
              <a:rPr lang="zh-CN" altLang="en-US" sz="2400" strike="noStrike" noProof="1">
                <a:solidFill>
                  <a:schemeClr val="bg1"/>
                </a:solidFill>
                <a:latin typeface="黑体" panose="02010609060101010101" charset="-122"/>
                <a:ea typeface="黑体" panose="02010609060101010101" charset="-122"/>
                <a:sym typeface="+mn-ea"/>
              </a:rPr>
              <a:t>全面贯彻“三个代表” 重要思想的“根本要求”：</a:t>
            </a:r>
            <a:endParaRPr lang="zh-CN" altLang="en-US" sz="2400" strike="noStrike" noProof="1">
              <a:solidFill>
                <a:schemeClr val="bg1"/>
              </a:solidFill>
              <a:latin typeface="黑体" panose="02010609060101010101" charset="-122"/>
              <a:ea typeface="黑体" panose="02010609060101010101" charset="-122"/>
              <a:sym typeface="+mn-ea"/>
            </a:endParaRPr>
          </a:p>
          <a:p>
            <a:pPr marL="635" indent="0" fontAlgn="auto">
              <a:buNone/>
            </a:pPr>
            <a:endParaRPr lang="zh-CN" altLang="en-US" sz="2400" strike="noStrike" noProof="1">
              <a:solidFill>
                <a:schemeClr val="bg1"/>
              </a:solidFill>
              <a:latin typeface="黑体" panose="02010609060101010101" charset="-122"/>
              <a:ea typeface="黑体" panose="02010609060101010101" charset="-122"/>
              <a:sym typeface="+mn-ea"/>
            </a:endParaRPr>
          </a:p>
          <a:p>
            <a:pPr marL="457835" indent="-457200" fontAlgn="auto"/>
            <a:r>
              <a:rPr lang="zh-CN" altLang="en-US" sz="2400" strike="noStrike" noProof="1">
                <a:solidFill>
                  <a:schemeClr val="bg1"/>
                </a:solidFill>
                <a:latin typeface="黑体" panose="02010609060101010101" charset="-122"/>
                <a:ea typeface="黑体" panose="02010609060101010101" charset="-122"/>
                <a:sym typeface="+mn-ea"/>
              </a:rPr>
              <a:t>关键在坚持与时俱进；</a:t>
            </a:r>
            <a:endParaRPr lang="zh-CN" altLang="en-US" sz="2400" strike="noStrike" noProof="1">
              <a:solidFill>
                <a:schemeClr val="bg1"/>
              </a:solidFill>
              <a:latin typeface="黑体" panose="02010609060101010101" charset="-122"/>
              <a:ea typeface="黑体" panose="02010609060101010101" charset="-122"/>
              <a:sym typeface="+mn-ea"/>
            </a:endParaRPr>
          </a:p>
          <a:p>
            <a:pPr marL="457835" indent="-457200" algn="just" fontAlgn="auto">
              <a:lnSpc>
                <a:spcPct val="110000"/>
              </a:lnSpc>
            </a:pPr>
            <a:r>
              <a:rPr lang="zh-CN" altLang="en-US" sz="2400" strike="noStrike" noProof="1">
                <a:solidFill>
                  <a:schemeClr val="bg1"/>
                </a:solidFill>
                <a:latin typeface="黑体" panose="02010609060101010101" charset="-122"/>
                <a:ea typeface="黑体" panose="02010609060101010101" charset="-122"/>
                <a:sym typeface="+mn-ea"/>
              </a:rPr>
              <a:t>核心在坚持党的先进性；</a:t>
            </a:r>
            <a:endParaRPr lang="zh-CN" altLang="en-US" sz="2400" strike="noStrike" noProof="1">
              <a:solidFill>
                <a:schemeClr val="bg1"/>
              </a:solidFill>
              <a:latin typeface="黑体" panose="02010609060101010101" charset="-122"/>
              <a:ea typeface="黑体" panose="02010609060101010101" charset="-122"/>
              <a:sym typeface="+mn-ea"/>
            </a:endParaRPr>
          </a:p>
          <a:p>
            <a:pPr marL="457835" indent="-457200" algn="just" fontAlgn="auto">
              <a:lnSpc>
                <a:spcPct val="110000"/>
              </a:lnSpc>
            </a:pPr>
            <a:r>
              <a:rPr lang="zh-CN" altLang="en-US" sz="2400" strike="noStrike" noProof="1">
                <a:solidFill>
                  <a:schemeClr val="bg1"/>
                </a:solidFill>
                <a:latin typeface="黑体" panose="02010609060101010101" charset="-122"/>
                <a:ea typeface="黑体" panose="02010609060101010101" charset="-122"/>
                <a:sym typeface="+mn-ea"/>
              </a:rPr>
              <a:t>本质在坚持执政为民</a:t>
            </a:r>
            <a:endParaRPr lang="zh-CN" altLang="en-US" sz="2400" strike="noStrike" noProof="1">
              <a:solidFill>
                <a:schemeClr val="bg1"/>
              </a:solidFill>
              <a:latin typeface="黑体" panose="02010609060101010101" charset="-122"/>
              <a:ea typeface="黑体" panose="02010609060101010101" charset="-122"/>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p:sp>
        <p:nvSpPr>
          <p:cNvPr id="2" name="标题 1"/>
          <p:cNvSpPr>
            <a:spLocks noGrp="1"/>
          </p:cNvSpPr>
          <p:nvPr>
            <p:ph type="title"/>
          </p:nvPr>
        </p:nvSpPr>
        <p:spPr/>
        <p:txBody>
          <a:bodyPr/>
          <a:p>
            <a:pPr fontAlgn="auto"/>
            <a:endParaRPr lang="zh-CN" altLang="en-US" strike="noStrike" noProof="1"/>
          </a:p>
        </p:txBody>
      </p:sp>
      <p:sp>
        <p:nvSpPr>
          <p:cNvPr id="3" name="内容占位符 2"/>
          <p:cNvSpPr>
            <a:spLocks noGrp="1"/>
          </p:cNvSpPr>
          <p:nvPr>
            <p:ph idx="1"/>
          </p:nvPr>
        </p:nvSpPr>
        <p:spPr>
          <a:xfrm>
            <a:off x="592138" y="1371600"/>
            <a:ext cx="10423525" cy="5016500"/>
          </a:xfrm>
        </p:spPr>
        <p:txBody>
          <a:bodyPr/>
          <a:p>
            <a:pPr indent="-357505" fontAlgn="auto"/>
            <a:r>
              <a:rPr lang="zh-CN" altLang="en-US" sz="2800" strike="noStrike" noProof="1">
                <a:solidFill>
                  <a:srgbClr val="FF0000"/>
                </a:solidFill>
                <a:sym typeface="+mn-ea"/>
              </a:rPr>
              <a:t>为加强党的思想建设、组织建设、作风建设和执政能力建设，党内开展了一系列的教育活动：</a:t>
            </a:r>
            <a:endParaRPr lang="zh-CN" altLang="en-US" sz="2800" strike="noStrike" noProof="1">
              <a:solidFill>
                <a:srgbClr val="FF0000"/>
              </a:solidFill>
              <a:sym typeface="+mn-ea"/>
            </a:endParaRPr>
          </a:p>
          <a:p>
            <a:pPr indent="-357505" fontAlgn="auto"/>
            <a:endParaRPr lang="zh-CN" altLang="en-US" sz="2800" strike="noStrike" noProof="1">
              <a:solidFill>
                <a:srgbClr val="FF0000"/>
              </a:solidFill>
              <a:latin typeface="楷体" panose="02010609060101010101" charset="-122"/>
              <a:ea typeface="楷体" panose="02010609060101010101" charset="-122"/>
              <a:sym typeface="+mn-ea"/>
            </a:endParaRPr>
          </a:p>
          <a:p>
            <a:pPr marL="0" indent="0" fontAlgn="auto">
              <a:buNone/>
            </a:pPr>
            <a:r>
              <a:rPr lang="zh-CN" altLang="en-US" sz="3200" strike="noStrike" noProof="1">
                <a:solidFill>
                  <a:srgbClr val="C00000"/>
                </a:solidFill>
                <a:latin typeface="楷体" panose="02010609060101010101" charset="-122"/>
                <a:ea typeface="楷体" panose="02010609060101010101" charset="-122"/>
                <a:sym typeface="+mn-ea"/>
              </a:rPr>
              <a:t>  </a:t>
            </a:r>
            <a:endParaRPr lang="zh-CN" altLang="en-US" sz="3200" strike="noStrike" noProof="1">
              <a:solidFill>
                <a:srgbClr val="00B0F0"/>
              </a:solidFill>
              <a:latin typeface="楷体" panose="02010609060101010101" charset="-122"/>
              <a:ea typeface="楷体" panose="02010609060101010101" charset="-122"/>
              <a:sym typeface="+mn-ea"/>
            </a:endParaRPr>
          </a:p>
        </p:txBody>
      </p:sp>
      <p:sp>
        <p:nvSpPr>
          <p:cNvPr id="4" name="矩形 3"/>
          <p:cNvSpPr/>
          <p:nvPr/>
        </p:nvSpPr>
        <p:spPr>
          <a:xfrm>
            <a:off x="1106170" y="2654300"/>
            <a:ext cx="9395460" cy="301561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indent="0" fontAlgn="auto">
              <a:buNone/>
            </a:pPr>
            <a:endParaRPr lang="zh-CN" altLang="en-US"/>
          </a:p>
        </p:txBody>
      </p:sp>
      <p:sp>
        <p:nvSpPr>
          <p:cNvPr id="5" name="矩形 4"/>
          <p:cNvSpPr/>
          <p:nvPr/>
        </p:nvSpPr>
        <p:spPr>
          <a:xfrm>
            <a:off x="1906905" y="3253740"/>
            <a:ext cx="2113915" cy="478790"/>
          </a:xfrm>
          <a:prstGeom prst="rect">
            <a:avLst/>
          </a:prstGeom>
          <a:gradFill>
            <a:gsLst>
              <a:gs pos="0">
                <a:srgbClr val="007BD3"/>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bg1"/>
                </a:solidFill>
                <a:latin typeface="黑体" panose="02010609060101010101" charset="-122"/>
                <a:ea typeface="黑体" panose="02010609060101010101" charset="-122"/>
                <a:sym typeface="+mn-ea"/>
              </a:rPr>
              <a:t>先进性教育活动</a:t>
            </a:r>
            <a:endParaRPr lang="zh-CN" altLang="en-US">
              <a:solidFill>
                <a:schemeClr val="bg1"/>
              </a:solidFill>
              <a:latin typeface="黑体" panose="02010609060101010101" charset="-122"/>
              <a:ea typeface="黑体" panose="02010609060101010101" charset="-122"/>
              <a:sym typeface="+mn-ea"/>
            </a:endParaRPr>
          </a:p>
        </p:txBody>
      </p:sp>
      <p:sp>
        <p:nvSpPr>
          <p:cNvPr id="6" name="矩形 5"/>
          <p:cNvSpPr/>
          <p:nvPr/>
        </p:nvSpPr>
        <p:spPr>
          <a:xfrm>
            <a:off x="2097405" y="4636770"/>
            <a:ext cx="2410460" cy="478790"/>
          </a:xfrm>
          <a:prstGeom prst="rect">
            <a:avLst/>
          </a:prstGeom>
          <a:gradFill>
            <a:gsLst>
              <a:gs pos="0">
                <a:srgbClr val="007BD3"/>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bg1"/>
                </a:solidFill>
                <a:latin typeface="黑体" panose="02010609060101010101" charset="-122"/>
                <a:ea typeface="黑体" panose="02010609060101010101" charset="-122"/>
                <a:sym typeface="+mn-ea"/>
              </a:rPr>
              <a:t>群众路线教育活动</a:t>
            </a:r>
            <a:endParaRPr lang="zh-CN" altLang="en-US">
              <a:solidFill>
                <a:schemeClr val="bg1"/>
              </a:solidFill>
              <a:latin typeface="黑体" panose="02010609060101010101" charset="-122"/>
              <a:ea typeface="黑体" panose="02010609060101010101" charset="-122"/>
              <a:sym typeface="+mn-ea"/>
            </a:endParaRPr>
          </a:p>
        </p:txBody>
      </p:sp>
      <p:sp>
        <p:nvSpPr>
          <p:cNvPr id="7" name="矩形 6"/>
          <p:cNvSpPr/>
          <p:nvPr/>
        </p:nvSpPr>
        <p:spPr>
          <a:xfrm>
            <a:off x="4507865" y="3253740"/>
            <a:ext cx="2792730" cy="478790"/>
          </a:xfrm>
          <a:prstGeom prst="rect">
            <a:avLst/>
          </a:prstGeom>
          <a:gradFill>
            <a:gsLst>
              <a:gs pos="0">
                <a:srgbClr val="007BD3"/>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bg1"/>
                </a:solidFill>
                <a:latin typeface="黑体" panose="02010609060101010101" charset="-122"/>
                <a:ea typeface="黑体" panose="02010609060101010101" charset="-122"/>
                <a:sym typeface="+mn-ea"/>
              </a:rPr>
              <a:t>科学发展观教育实践活动</a:t>
            </a:r>
            <a:endParaRPr lang="zh-CN" altLang="en-US">
              <a:solidFill>
                <a:schemeClr val="bg1"/>
              </a:solidFill>
              <a:latin typeface="黑体" panose="02010609060101010101" charset="-122"/>
              <a:ea typeface="黑体" panose="02010609060101010101" charset="-122"/>
              <a:sym typeface="+mn-ea"/>
            </a:endParaRPr>
          </a:p>
        </p:txBody>
      </p:sp>
      <p:sp>
        <p:nvSpPr>
          <p:cNvPr id="8" name="矩形 7"/>
          <p:cNvSpPr/>
          <p:nvPr/>
        </p:nvSpPr>
        <p:spPr>
          <a:xfrm>
            <a:off x="7712075" y="3253740"/>
            <a:ext cx="2410460" cy="478790"/>
          </a:xfrm>
          <a:prstGeom prst="rect">
            <a:avLst/>
          </a:prstGeom>
          <a:gradFill>
            <a:gsLst>
              <a:gs pos="0">
                <a:srgbClr val="007BD3"/>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bg1"/>
                </a:solidFill>
                <a:latin typeface="黑体" panose="02010609060101010101" charset="-122"/>
                <a:ea typeface="黑体" panose="02010609060101010101" charset="-122"/>
                <a:sym typeface="+mn-ea"/>
              </a:rPr>
              <a:t>创先争优活动</a:t>
            </a:r>
            <a:endParaRPr lang="zh-CN" altLang="en-US">
              <a:solidFill>
                <a:schemeClr val="bg1"/>
              </a:solidFill>
              <a:latin typeface="黑体" panose="02010609060101010101" charset="-122"/>
              <a:ea typeface="黑体" panose="02010609060101010101" charset="-122"/>
              <a:sym typeface="+mn-ea"/>
            </a:endParaRPr>
          </a:p>
        </p:txBody>
      </p:sp>
      <p:sp>
        <p:nvSpPr>
          <p:cNvPr id="9" name="矩形 8"/>
          <p:cNvSpPr/>
          <p:nvPr/>
        </p:nvSpPr>
        <p:spPr>
          <a:xfrm>
            <a:off x="4898390" y="4636770"/>
            <a:ext cx="2410460" cy="478790"/>
          </a:xfrm>
          <a:prstGeom prst="rect">
            <a:avLst/>
          </a:prstGeom>
          <a:gradFill>
            <a:gsLst>
              <a:gs pos="0">
                <a:srgbClr val="007BD3"/>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bg1"/>
                </a:solidFill>
                <a:latin typeface="黑体" panose="02010609060101010101" charset="-122"/>
                <a:ea typeface="黑体" panose="02010609060101010101" charset="-122"/>
                <a:sym typeface="+mn-ea"/>
              </a:rPr>
              <a:t>三严三实教育活动</a:t>
            </a:r>
            <a:endParaRPr lang="zh-CN" altLang="en-US">
              <a:solidFill>
                <a:schemeClr val="bg1"/>
              </a:solidFill>
              <a:latin typeface="黑体" panose="02010609060101010101" charset="-122"/>
              <a:ea typeface="黑体" panose="02010609060101010101" charset="-122"/>
              <a:sym typeface="+mn-ea"/>
            </a:endParaRPr>
          </a:p>
        </p:txBody>
      </p:sp>
      <p:sp>
        <p:nvSpPr>
          <p:cNvPr id="10" name="矩形 9"/>
          <p:cNvSpPr/>
          <p:nvPr/>
        </p:nvSpPr>
        <p:spPr>
          <a:xfrm>
            <a:off x="7712075" y="4636770"/>
            <a:ext cx="2410460" cy="478790"/>
          </a:xfrm>
          <a:prstGeom prst="rect">
            <a:avLst/>
          </a:prstGeom>
          <a:gradFill>
            <a:gsLst>
              <a:gs pos="0">
                <a:srgbClr val="007BD3"/>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bg1"/>
                </a:solidFill>
                <a:latin typeface="黑体" panose="02010609060101010101" charset="-122"/>
                <a:ea typeface="黑体" panose="02010609060101010101" charset="-122"/>
                <a:sym typeface="+mn-ea"/>
              </a:rPr>
              <a:t>两学一做教育活动</a:t>
            </a:r>
            <a:endParaRPr lang="zh-CN" altLang="en-US">
              <a:solidFill>
                <a:schemeClr val="bg1"/>
              </a:solidFill>
              <a:latin typeface="黑体" panose="02010609060101010101" charset="-122"/>
              <a:ea typeface="黑体" panose="02010609060101010101" charset="-122"/>
              <a:sym typeface="+mn-ea"/>
            </a:endParaRPr>
          </a:p>
        </p:txBody>
      </p:sp>
      <p:sp>
        <p:nvSpPr>
          <p:cNvPr id="11" name="右箭头 10"/>
          <p:cNvSpPr/>
          <p:nvPr/>
        </p:nvSpPr>
        <p:spPr>
          <a:xfrm>
            <a:off x="4020820" y="3253740"/>
            <a:ext cx="487045" cy="478790"/>
          </a:xfrm>
          <a:prstGeom prst="rightArrow">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右箭头 11"/>
          <p:cNvSpPr/>
          <p:nvPr/>
        </p:nvSpPr>
        <p:spPr>
          <a:xfrm>
            <a:off x="7308850" y="4636770"/>
            <a:ext cx="487045" cy="478790"/>
          </a:xfrm>
          <a:prstGeom prst="rightArrow">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右箭头 12"/>
          <p:cNvSpPr/>
          <p:nvPr/>
        </p:nvSpPr>
        <p:spPr>
          <a:xfrm>
            <a:off x="4507865" y="4636770"/>
            <a:ext cx="487045" cy="478790"/>
          </a:xfrm>
          <a:prstGeom prst="rightArrow">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右箭头 13"/>
          <p:cNvSpPr/>
          <p:nvPr/>
        </p:nvSpPr>
        <p:spPr>
          <a:xfrm>
            <a:off x="1610360" y="4636770"/>
            <a:ext cx="487045" cy="478790"/>
          </a:xfrm>
          <a:prstGeom prst="rightArrow">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右箭头 14"/>
          <p:cNvSpPr/>
          <p:nvPr/>
        </p:nvSpPr>
        <p:spPr>
          <a:xfrm>
            <a:off x="7308850" y="3253740"/>
            <a:ext cx="487045" cy="478790"/>
          </a:xfrm>
          <a:prstGeom prst="rightArrow">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par>
                                <p:cTn id="14" presetID="3"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0-#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par>
                                <p:cTn id="23" presetID="3"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0-#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par>
                                <p:cTn id="32" presetID="3" presetClass="entr" presetSubtype="1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linds(horizont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0-#ppt_w/2"/>
                                          </p:val>
                                        </p:tav>
                                        <p:tav tm="100000">
                                          <p:val>
                                            <p:strVal val="#ppt_x"/>
                                          </p:val>
                                        </p:tav>
                                      </p:tavLst>
                                    </p:anim>
                                    <p:anim calcmode="lin" valueType="num">
                                      <p:cBhvr additive="base">
                                        <p:cTn id="40" dur="500" fill="hold"/>
                                        <p:tgtEl>
                                          <p:spTgt spid="13"/>
                                        </p:tgtEl>
                                        <p:attrNameLst>
                                          <p:attrName>ppt_y</p:attrName>
                                        </p:attrNameLst>
                                      </p:cBhvr>
                                      <p:tavLst>
                                        <p:tav tm="0">
                                          <p:val>
                                            <p:strVal val="#ppt_y"/>
                                          </p:val>
                                        </p:tav>
                                        <p:tav tm="100000">
                                          <p:val>
                                            <p:strVal val="#ppt_y"/>
                                          </p:val>
                                        </p:tav>
                                      </p:tavLst>
                                    </p:anim>
                                  </p:childTnLst>
                                </p:cTn>
                              </p:par>
                              <p:par>
                                <p:cTn id="41" presetID="3" presetClass="entr" presetSubtype="1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linds(horizontal)">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0-#ppt_w/2"/>
                                          </p:val>
                                        </p:tav>
                                        <p:tav tm="100000">
                                          <p:val>
                                            <p:strVal val="#ppt_x"/>
                                          </p:val>
                                        </p:tav>
                                      </p:tavLst>
                                    </p:anim>
                                    <p:anim calcmode="lin" valueType="num">
                                      <p:cBhvr additive="base">
                                        <p:cTn id="49" dur="500" fill="hold"/>
                                        <p:tgtEl>
                                          <p:spTgt spid="12"/>
                                        </p:tgtEl>
                                        <p:attrNameLst>
                                          <p:attrName>ppt_y</p:attrName>
                                        </p:attrNameLst>
                                      </p:cBhvr>
                                      <p:tavLst>
                                        <p:tav tm="0">
                                          <p:val>
                                            <p:strVal val="#ppt_y"/>
                                          </p:val>
                                        </p:tav>
                                        <p:tav tm="100000">
                                          <p:val>
                                            <p:strVal val="#ppt_y"/>
                                          </p:val>
                                        </p:tav>
                                      </p:tavLst>
                                    </p:anim>
                                  </p:childTnLst>
                                </p:cTn>
                              </p:par>
                              <p:par>
                                <p:cTn id="50" presetID="3" presetClass="entr" presetSubtype="1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linds(horizont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7" grpId="0" animBg="1"/>
      <p:bldP spid="15" grpId="0" animBg="1"/>
      <p:bldP spid="8" grpId="0" animBg="1"/>
      <p:bldP spid="14" grpId="0" animBg="1"/>
      <p:bldP spid="6" grpId="0" animBg="1"/>
      <p:bldP spid="13" grpId="0" animBg="1"/>
      <p:bldP spid="9" grpId="0" animBg="1"/>
      <p:bldP spid="12" grpId="0" animBg="1"/>
      <p:bldP spid="10" grpId="0" animBg="1"/>
    </p:bldLst>
  </p:timing>
</p:sld>
</file>

<file path=ppt/theme/theme1.xml><?xml version="1.0" encoding="utf-8"?>
<a:theme xmlns:a="http://schemas.openxmlformats.org/drawingml/2006/main" name="A000120140530A78PPBG">
  <a:themeElements>
    <a:clrScheme name="自定义 1">
      <a:dk1>
        <a:srgbClr val="3D3F41"/>
      </a:dk1>
      <a:lt1>
        <a:srgbClr val="FFFFFF"/>
      </a:lt1>
      <a:dk2>
        <a:srgbClr val="3D3F41"/>
      </a:dk2>
      <a:lt2>
        <a:srgbClr val="FFFFFF"/>
      </a:lt2>
      <a:accent1>
        <a:srgbClr val="4F5A71"/>
      </a:accent1>
      <a:accent2>
        <a:srgbClr val="6A8F94"/>
      </a:accent2>
      <a:accent3>
        <a:srgbClr val="4E6363"/>
      </a:accent3>
      <a:accent4>
        <a:srgbClr val="8B695B"/>
      </a:accent4>
      <a:accent5>
        <a:srgbClr val="B2C6D2"/>
      </a:accent5>
      <a:accent6>
        <a:srgbClr val="FFC000"/>
      </a:accent6>
      <a:hlink>
        <a:srgbClr val="00B0F0"/>
      </a:hlink>
      <a:folHlink>
        <a:srgbClr val="AFB2B4"/>
      </a:folHlink>
    </a:clrScheme>
    <a:fontScheme name="自定义 2">
      <a:majorFont>
        <a:latin typeface="Baskerville Old Face"/>
        <a:ea typeface="微软雅黑"/>
        <a:cs typeface=""/>
      </a:majorFont>
      <a:minorFont>
        <a:latin typeface="Calibri"/>
        <a:ea typeface="幼圆"/>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lang="zh-CN" altLang="en-US"/>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130000"/>
          </a:lnSpc>
          <a:defRPr sz="1400" dirty="0" smtClean="0">
            <a:latin typeface="Arial" panose="020B0604020202020204" pitchFamily="34" charset="0"/>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5188</Words>
  <Application>WPS 演示</Application>
  <PresentationFormat>宽屏</PresentationFormat>
  <Paragraphs>474</Paragraphs>
  <Slides>36</Slides>
  <Notes>0</Notes>
  <HiddenSlides>0</HiddenSlides>
  <MMClips>0</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36</vt:i4>
      </vt:variant>
    </vt:vector>
  </HeadingPairs>
  <TitlesOfParts>
    <vt:vector size="60" baseType="lpstr">
      <vt:lpstr>Arial</vt:lpstr>
      <vt:lpstr>宋体</vt:lpstr>
      <vt:lpstr>Wingdings</vt:lpstr>
      <vt:lpstr>Calibri</vt:lpstr>
      <vt:lpstr>幼圆</vt:lpstr>
      <vt:lpstr>微软雅黑</vt:lpstr>
      <vt:lpstr>Arial Black</vt:lpstr>
      <vt:lpstr>幼圆</vt:lpstr>
      <vt:lpstr>方正兰亭超细黑简体</vt:lpstr>
      <vt:lpstr>楷体</vt:lpstr>
      <vt:lpstr>黑体</vt:lpstr>
      <vt:lpstr>华文仿宋</vt:lpstr>
      <vt:lpstr>仿宋_GB2312</vt:lpstr>
      <vt:lpstr>Verdana</vt:lpstr>
      <vt:lpstr>楷体_GB2312</vt:lpstr>
      <vt:lpstr>仿宋</vt:lpstr>
      <vt:lpstr>Arial Unicode MS</vt:lpstr>
      <vt:lpstr>华文新魏</vt:lpstr>
      <vt:lpstr>Times New Roman</vt:lpstr>
      <vt:lpstr>方正兰亭粗黑简体</vt:lpstr>
      <vt:lpstr>华文隶书</vt:lpstr>
      <vt:lpstr>华文楷体</vt:lpstr>
      <vt:lpstr>新宋体</vt:lpstr>
      <vt:lpstr>A000120140530A78PPBG</vt:lpstr>
      <vt:lpstr>高校基层党组织建设</vt:lpstr>
      <vt:lpstr>一。高校党建，任务艰巨</vt:lpstr>
      <vt:lpstr>PowerPoint 演示文稿</vt:lpstr>
      <vt:lpstr>PowerPoint 演示文稿</vt:lpstr>
      <vt:lpstr>3.走对了一条正确发展道路---中国特色的社会主义道路</vt:lpstr>
      <vt:lpstr>4.加强了一个伟大工程建设---加强和改进党的执政能力建设</vt:lpstr>
      <vt:lpstr>PowerPoint 演示文稿</vt:lpstr>
      <vt:lpstr>   怎样建设党？</vt:lpstr>
      <vt:lpstr>PowerPoint 演示文稿</vt:lpstr>
      <vt:lpstr>PowerPoint 演示文稿</vt:lpstr>
      <vt:lpstr>PowerPoint 演示文稿</vt:lpstr>
      <vt:lpstr>PowerPoint 演示文稿</vt:lpstr>
      <vt:lpstr>PowerPoint 演示文稿</vt:lpstr>
      <vt:lpstr>普通高等学校学生党建工作标准</vt:lpstr>
      <vt:lpstr>PowerPoint 演示文稿</vt:lpstr>
      <vt:lpstr>PowerPoint 演示文稿</vt:lpstr>
      <vt:lpstr>PowerPoint 演示文稿</vt:lpstr>
      <vt:lpstr>   二。切实加强基层党组织建设</vt:lpstr>
      <vt:lpstr>（一）组织机制创新</vt:lpstr>
      <vt:lpstr>PowerPoint 演示文稿</vt:lpstr>
      <vt:lpstr>PowerPoint 演示文稿</vt:lpstr>
      <vt:lpstr>  </vt:lpstr>
      <vt:lpstr>PowerPoint 演示文稿</vt:lpstr>
      <vt:lpstr>PowerPoint 演示文稿</vt:lpstr>
      <vt:lpstr>PowerPoint 演示文稿</vt:lpstr>
      <vt:lpstr>（二）工作平台创新 </vt:lpstr>
      <vt:lpstr>3.建设党建工作网站和自媒体， 优化工作手段，加强宣传教育，激发工作活力，推动党建工作创新 </vt:lpstr>
      <vt:lpstr>PowerPoint 演示文稿</vt:lpstr>
      <vt:lpstr>PowerPoint 演示文稿</vt:lpstr>
      <vt:lpstr>PowerPoint 演示文稿</vt:lpstr>
      <vt:lpstr>PowerPoint 演示文稿</vt:lpstr>
      <vt:lpstr>PowerPoint 演示文稿</vt:lpstr>
      <vt:lpstr>PowerPoint 演示文稿</vt:lpstr>
      <vt:lpstr>（四）强化保障支撑</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Hu lixiang</dc:creator>
  <cp:lastModifiedBy>卧月听泉</cp:lastModifiedBy>
  <cp:revision>29</cp:revision>
  <dcterms:created xsi:type="dcterms:W3CDTF">2015-11-10T12:42:00Z</dcterms:created>
  <dcterms:modified xsi:type="dcterms:W3CDTF">2018-05-22T22:11:37Z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2052-10.1.0.7346</vt:lpwstr>
  </property>
</Properties>
</file>