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90" r:id="rId3"/>
    <p:sldId id="257" r:id="rId4"/>
    <p:sldId id="334" r:id="rId5"/>
    <p:sldId id="335" r:id="rId6"/>
    <p:sldId id="336" r:id="rId7"/>
    <p:sldId id="337" r:id="rId8"/>
    <p:sldId id="338" r:id="rId9"/>
    <p:sldId id="339" r:id="rId10"/>
    <p:sldId id="340" r:id="rId11"/>
    <p:sldId id="341" r:id="rId12"/>
    <p:sldId id="342" r:id="rId13"/>
    <p:sldId id="258" r:id="rId14"/>
    <p:sldId id="265" r:id="rId15"/>
    <p:sldId id="264" r:id="rId16"/>
    <p:sldId id="266" r:id="rId17"/>
    <p:sldId id="267" r:id="rId18"/>
    <p:sldId id="268" r:id="rId19"/>
    <p:sldId id="306" r:id="rId20"/>
    <p:sldId id="333" r:id="rId21"/>
    <p:sldId id="314" r:id="rId22"/>
    <p:sldId id="317" r:id="rId23"/>
    <p:sldId id="318" r:id="rId24"/>
    <p:sldId id="319" r:id="rId25"/>
    <p:sldId id="320" r:id="rId26"/>
    <p:sldId id="321" r:id="rId27"/>
    <p:sldId id="322" r:id="rId28"/>
    <p:sldId id="324" r:id="rId29"/>
    <p:sldId id="323" r:id="rId30"/>
    <p:sldId id="325" r:id="rId31"/>
    <p:sldId id="260" r:id="rId32"/>
    <p:sldId id="283" r:id="rId33"/>
    <p:sldId id="344" r:id="rId34"/>
    <p:sldId id="299" r:id="rId35"/>
    <p:sldId id="284" r:id="rId36"/>
    <p:sldId id="286" r:id="rId37"/>
    <p:sldId id="326" r:id="rId38"/>
    <p:sldId id="327" r:id="rId39"/>
    <p:sldId id="328" r:id="rId40"/>
    <p:sldId id="329" r:id="rId41"/>
    <p:sldId id="343" r:id="rId42"/>
    <p:sldId id="261" r:id="rId43"/>
    <p:sldId id="285" r:id="rId44"/>
    <p:sldId id="287" r:id="rId45"/>
    <p:sldId id="263"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0167" autoAdjust="0"/>
  </p:normalViewPr>
  <p:slideViewPr>
    <p:cSldViewPr snapToGrid="0">
      <p:cViewPr varScale="1">
        <p:scale>
          <a:sx n="71" d="100"/>
          <a:sy n="71" d="100"/>
        </p:scale>
        <p:origin x="-1806" y="-96"/>
      </p:cViewPr>
      <p:guideLst>
        <p:guide orient="horz" pos="2160"/>
        <p:guide pos="2880"/>
      </p:guideLst>
    </p:cSldViewPr>
  </p:slideViewPr>
  <p:notesTextViewPr>
    <p:cViewPr>
      <p:scale>
        <a:sx n="1" d="1"/>
        <a:sy n="1" d="1"/>
      </p:scale>
      <p:origin x="0" y="0"/>
    </p:cViewPr>
  </p:notesText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D9370-9B8F-418A-851C-F87C3C84AC6F}" type="datetimeFigureOut">
              <a:rPr lang="zh-CN" altLang="en-US" smtClean="0"/>
              <a:pPr/>
              <a:t>2016/8/30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ACB6D-A1E0-43BB-98B6-CB245DEDA473}" type="slidenum">
              <a:rPr lang="zh-CN" altLang="en-US" smtClean="0"/>
              <a:pPr/>
              <a:t>‹#›</a:t>
            </a:fld>
            <a:endParaRPr lang="zh-CN" altLang="en-US"/>
          </a:p>
        </p:txBody>
      </p:sp>
    </p:spTree>
    <p:extLst>
      <p:ext uri="{BB962C8B-B14F-4D97-AF65-F5344CB8AC3E}">
        <p14:creationId xmlns:p14="http://schemas.microsoft.com/office/powerpoint/2010/main" val="28059155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399802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127516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223500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363007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2607409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317351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399198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2903499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255431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5013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pic>
        <p:nvPicPr>
          <p:cNvPr id="7" name="内容占位符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8809" b="85079"/>
          <a:stretch/>
        </p:blipFill>
        <p:spPr>
          <a:xfrm>
            <a:off x="5377542" y="0"/>
            <a:ext cx="3766457" cy="1023257"/>
          </a:xfrm>
          <a:prstGeom prst="rect">
            <a:avLst/>
          </a:prstGeom>
        </p:spPr>
      </p:pic>
    </p:spTree>
    <p:extLst>
      <p:ext uri="{BB962C8B-B14F-4D97-AF65-F5344CB8AC3E}">
        <p14:creationId xmlns:p14="http://schemas.microsoft.com/office/powerpoint/2010/main" val="394061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第一章">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8809" b="85079"/>
          <a:stretch/>
        </p:blipFill>
        <p:spPr>
          <a:xfrm>
            <a:off x="5377542" y="0"/>
            <a:ext cx="3766457" cy="1023257"/>
          </a:xfrm>
          <a:prstGeom prst="rect">
            <a:avLst/>
          </a:prstGeom>
        </p:spPr>
      </p:pic>
    </p:spTree>
    <p:extLst>
      <p:ext uri="{BB962C8B-B14F-4D97-AF65-F5344CB8AC3E}">
        <p14:creationId xmlns:p14="http://schemas.microsoft.com/office/powerpoint/2010/main" val="68914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第二章">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8809" b="85079"/>
          <a:stretch/>
        </p:blipFill>
        <p:spPr>
          <a:xfrm>
            <a:off x="5377542" y="0"/>
            <a:ext cx="3766457" cy="1023257"/>
          </a:xfrm>
          <a:prstGeom prst="rect">
            <a:avLst/>
          </a:prstGeom>
        </p:spPr>
      </p:pic>
    </p:spTree>
    <p:extLst>
      <p:ext uri="{BB962C8B-B14F-4D97-AF65-F5344CB8AC3E}">
        <p14:creationId xmlns:p14="http://schemas.microsoft.com/office/powerpoint/2010/main" val="385147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第三章">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8809" b="85079"/>
          <a:stretch/>
        </p:blipFill>
        <p:spPr>
          <a:xfrm>
            <a:off x="5377542" y="0"/>
            <a:ext cx="3766457" cy="1023257"/>
          </a:xfrm>
          <a:prstGeom prst="rect">
            <a:avLst/>
          </a:prstGeom>
        </p:spPr>
      </p:pic>
    </p:spTree>
    <p:extLst>
      <p:ext uri="{BB962C8B-B14F-4D97-AF65-F5344CB8AC3E}">
        <p14:creationId xmlns:p14="http://schemas.microsoft.com/office/powerpoint/2010/main" val="381359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第四章">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8809" b="85079"/>
          <a:stretch/>
        </p:blipFill>
        <p:spPr>
          <a:xfrm>
            <a:off x="5377542" y="0"/>
            <a:ext cx="3766457" cy="1023257"/>
          </a:xfrm>
          <a:prstGeom prst="rect">
            <a:avLst/>
          </a:prstGeom>
        </p:spPr>
      </p:pic>
    </p:spTree>
    <p:extLst>
      <p:ext uri="{BB962C8B-B14F-4D97-AF65-F5344CB8AC3E}">
        <p14:creationId xmlns:p14="http://schemas.microsoft.com/office/powerpoint/2010/main" val="395239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第五章">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8809" b="85079"/>
          <a:stretch/>
        </p:blipFill>
        <p:spPr>
          <a:xfrm>
            <a:off x="5377542" y="0"/>
            <a:ext cx="3766457" cy="1023257"/>
          </a:xfrm>
          <a:prstGeom prst="rect">
            <a:avLst/>
          </a:prstGeom>
        </p:spPr>
      </p:pic>
    </p:spTree>
    <p:extLst>
      <p:ext uri="{BB962C8B-B14F-4D97-AF65-F5344CB8AC3E}">
        <p14:creationId xmlns:p14="http://schemas.microsoft.com/office/powerpoint/2010/main" val="41947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第六章">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197881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第五章">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09069-3B9B-4E51-996E-482AC9B9B813}" type="slidenum">
              <a:rPr lang="zh-CN" altLang="en-US" smtClean="0"/>
              <a:pPr/>
              <a:t>‹#›</a:t>
            </a:fld>
            <a:endParaRPr lang="zh-CN" altLang="en-US"/>
          </a:p>
        </p:txBody>
      </p: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09" b="85079"/>
          <a:stretch/>
        </p:blipFill>
        <p:spPr>
          <a:xfrm>
            <a:off x="5377542" y="0"/>
            <a:ext cx="3766457" cy="1023257"/>
          </a:xfrm>
          <a:prstGeom prst="rect">
            <a:avLst/>
          </a:prstGeom>
        </p:spPr>
      </p:pic>
    </p:spTree>
    <p:extLst>
      <p:ext uri="{BB962C8B-B14F-4D97-AF65-F5344CB8AC3E}">
        <p14:creationId xmlns:p14="http://schemas.microsoft.com/office/powerpoint/2010/main" val="211880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8455F9-7D2F-4453-A4BF-C7D5D33AD1D1}" type="datetimeFigureOut">
              <a:rPr lang="zh-CN" altLang="en-US" smtClean="0"/>
              <a:pPr/>
              <a:t>2016/8/30</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C09069-3B9B-4E51-996E-482AC9B9B813}" type="slidenum">
              <a:rPr lang="zh-CN" altLang="en-US" smtClean="0"/>
              <a:pPr/>
              <a:t>‹#›</a:t>
            </a:fld>
            <a:endParaRPr lang="zh-CN" altLang="en-US"/>
          </a:p>
        </p:txBody>
      </p:sp>
    </p:spTree>
    <p:extLst>
      <p:ext uri="{BB962C8B-B14F-4D97-AF65-F5344CB8AC3E}">
        <p14:creationId xmlns:p14="http://schemas.microsoft.com/office/powerpoint/2010/main" val="293331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6" r:id="rId8"/>
    <p:sldLayoutId id="2147483665"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27743;&#33487;&#30465;&#39640;&#31561;&#32844;&#19994;&#38498;&#26657;&#20869;&#37096;&#36136;&#37327;&#20445;&#35777;&#20307;&#31995;&#35786;&#26029;&#19982;&#25913;&#36827;&#24037;&#20316;&#26041;&#26696;%5b2015%5d9&#21495;.doc"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27743;&#33487;&#32463;&#36152;&#32844;&#19994;&#25216;&#26415;&#23398;&#38498;&#19987;&#19994;&#32676;.docx" TargetMode="External"/><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hyperlink" Target="&#21313;&#19977;&#20116;&#19987;&#19994;&#32676;.doc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29579;&#20912;&#24072;&#22521;&#35838;&#39064;/&#23004;&#22823;&#28304;&#26041;&#27861;&#35770;&#24605;&#32771;150321.pdf"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29579;&#20912;&#24072;&#22521;&#35838;&#39064;/2015+0321+&#39640;&#32844;&#24072;&#36164;&#22521;&#35757;&#24037;&#20316;&#30340;&#30740;&#31350;&#19982;&#24605;&#32771;.pptx"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27743;&#33487;&#39640;&#26657;&#21697;&#29260;&#19987;&#19994;&#24314;&#35774;&#39033;&#30446;&#29702;&#24565;&#19982;&#35299;&#35835;.pdf"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26032;&#19987;&#19994;&#35774;&#32622;&#21150;&#27861;.doc" TargetMode="External"/><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hyperlink" Target="2016&#20154;&#25165;&#22521;&#20859;&#26041;&#26696;&#21407;&#21017;&#24847;&#35265;.doc" TargetMode="External"/><Relationship Id="rId4" Type="http://schemas.openxmlformats.org/officeDocument/2006/relationships/hyperlink" Target="&#19987;&#19994;&#35843;&#25972;&#21150;&#27861;.doc"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24494;&#35838;&#65306;&#25171;&#36896;&#33292;&#23574;&#19978;&#30340;&#25945;&#23398;.pdf"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36830;&#38145;&#32463;&#33829;&#31649;&#29702;&#19987;&#19994;&#21078;&#26512;&#65288;&#26368;&#32456;&#28436;&#31034;&#29256;&#65289;.pptx"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38468;&#20214;&#20108;&#65306;&#20889;&#20316;&#25351;&#21335;&#20043;2.doc" TargetMode="External"/><Relationship Id="rId2" Type="http://schemas.openxmlformats.org/officeDocument/2006/relationships/hyperlink" Target="&#38468;&#20214;&#19968;&#65306;&#20889;&#20316;&#25351;&#21335;&#20043;1.doc"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38376;&#24215;&#38144;&#21806;&#25216;&#24039;&#35828;&#35838;.ppt"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9432" y="1445342"/>
            <a:ext cx="7905135" cy="1822327"/>
          </a:xfrm>
          <a:effectLst>
            <a:glow rad="114300">
              <a:schemeClr val="bg1"/>
            </a:glow>
          </a:effectLst>
        </p:spPr>
        <p:txBody>
          <a:bodyPr>
            <a:normAutofit fontScale="90000"/>
          </a:bodyPr>
          <a:lstStyle/>
          <a:p>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zh-CN" altLang="en-US" sz="5500" b="1" dirty="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高职</a:t>
            </a:r>
            <a:r>
              <a:rPr lang="zh-CN" altLang="en-US"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教育评估指标下的专业与课程建设</a:t>
            </a:r>
            <a:endParaRPr lang="zh-CN" altLang="en-US" sz="5500" b="1" dirty="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3" name="TextBox 2"/>
          <p:cNvSpPr txBox="1"/>
          <p:nvPr/>
        </p:nvSpPr>
        <p:spPr>
          <a:xfrm>
            <a:off x="1076632" y="3878826"/>
            <a:ext cx="7064478" cy="584775"/>
          </a:xfrm>
          <a:prstGeom prst="rect">
            <a:avLst/>
          </a:prstGeom>
          <a:noFill/>
        </p:spPr>
        <p:txBody>
          <a:bodyPr wrap="square" rtlCol="0">
            <a:spAutoFit/>
          </a:bodyPr>
          <a:lstStyle/>
          <a:p>
            <a:r>
              <a:rPr lang="zh-CN" altLang="en-US" sz="3200" b="1" dirty="0" smtClean="0">
                <a:solidFill>
                  <a:srgbClr val="FF0000"/>
                </a:solidFill>
                <a:latin typeface="华文行楷" pitchFamily="2" charset="-122"/>
                <a:ea typeface="华文行楷" pitchFamily="2" charset="-122"/>
              </a:rPr>
              <a:t>江苏经贸职业技术学院教务处   沈跃云</a:t>
            </a:r>
            <a:endParaRPr lang="zh-CN" altLang="en-US" sz="3200" b="1" dirty="0">
              <a:solidFill>
                <a:srgbClr val="FF0000"/>
              </a:solidFill>
              <a:latin typeface="华文行楷" pitchFamily="2" charset="-122"/>
              <a:ea typeface="华文行楷" pitchFamily="2" charset="-122"/>
            </a:endParaRPr>
          </a:p>
        </p:txBody>
      </p:sp>
      <p:sp>
        <p:nvSpPr>
          <p:cNvPr id="4" name="TextBox 3"/>
          <p:cNvSpPr txBox="1"/>
          <p:nvPr/>
        </p:nvSpPr>
        <p:spPr>
          <a:xfrm>
            <a:off x="3270325" y="4616245"/>
            <a:ext cx="3204217" cy="523220"/>
          </a:xfrm>
          <a:prstGeom prst="rect">
            <a:avLst/>
          </a:prstGeom>
          <a:noFill/>
        </p:spPr>
        <p:txBody>
          <a:bodyPr wrap="square" rtlCol="0">
            <a:spAutoFit/>
          </a:bodyPr>
          <a:lstStyle/>
          <a:p>
            <a:r>
              <a:rPr lang="en-US" altLang="zh-CN" sz="2800" b="1" dirty="0">
                <a:solidFill>
                  <a:srgbClr val="FF0000"/>
                </a:solidFill>
                <a:latin typeface="华文行楷" pitchFamily="2" charset="-122"/>
                <a:ea typeface="华文行楷" pitchFamily="2" charset="-122"/>
              </a:rPr>
              <a:t>2016</a:t>
            </a:r>
            <a:r>
              <a:rPr lang="zh-CN" altLang="en-US" sz="2800" dirty="0" smtClean="0">
                <a:solidFill>
                  <a:srgbClr val="FF0000"/>
                </a:solidFill>
                <a:latin typeface="华文行楷" pitchFamily="2" charset="-122"/>
                <a:ea typeface="华文行楷" pitchFamily="2" charset="-122"/>
              </a:rPr>
              <a:t>年</a:t>
            </a:r>
            <a:r>
              <a:rPr lang="en-US" altLang="zh-CN" sz="2800" dirty="0">
                <a:solidFill>
                  <a:srgbClr val="FF0000"/>
                </a:solidFill>
                <a:latin typeface="华文行楷" pitchFamily="2" charset="-122"/>
                <a:ea typeface="华文行楷" pitchFamily="2" charset="-122"/>
              </a:rPr>
              <a:t>8</a:t>
            </a:r>
            <a:r>
              <a:rPr lang="zh-CN" altLang="en-US" sz="2800" dirty="0" smtClean="0">
                <a:solidFill>
                  <a:srgbClr val="FF0000"/>
                </a:solidFill>
                <a:latin typeface="华文行楷" pitchFamily="2" charset="-122"/>
                <a:ea typeface="华文行楷" pitchFamily="2" charset="-122"/>
              </a:rPr>
              <a:t>月</a:t>
            </a:r>
            <a:r>
              <a:rPr lang="en-US" altLang="zh-CN" sz="2800" dirty="0" smtClean="0">
                <a:solidFill>
                  <a:srgbClr val="FF0000"/>
                </a:solidFill>
                <a:latin typeface="华文行楷" pitchFamily="2" charset="-122"/>
                <a:ea typeface="华文行楷" pitchFamily="2" charset="-122"/>
              </a:rPr>
              <a:t>30</a:t>
            </a:r>
            <a:r>
              <a:rPr lang="zh-CN" altLang="en-US" sz="2800" dirty="0" smtClean="0">
                <a:solidFill>
                  <a:srgbClr val="FF0000"/>
                </a:solidFill>
                <a:latin typeface="华文行楷" pitchFamily="2" charset="-122"/>
                <a:ea typeface="华文行楷" pitchFamily="2" charset="-122"/>
              </a:rPr>
              <a:t>日</a:t>
            </a:r>
            <a:endParaRPr lang="zh-CN" altLang="en-US" sz="2800" dirty="0">
              <a:solidFill>
                <a:srgbClr val="FF0000"/>
              </a:solidFill>
              <a:latin typeface="华文行楷" pitchFamily="2" charset="-122"/>
              <a:ea typeface="华文行楷" pitchFamily="2" charset="-122"/>
            </a:endParaRPr>
          </a:p>
        </p:txBody>
      </p:sp>
    </p:spTree>
    <p:extLst>
      <p:ext uri="{BB962C8B-B14F-4D97-AF65-F5344CB8AC3E}">
        <p14:creationId xmlns:p14="http://schemas.microsoft.com/office/powerpoint/2010/main" val="3626129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sp>
        <p:nvSpPr>
          <p:cNvPr id="5" name="AutoShape 60"/>
          <p:cNvSpPr>
            <a:spLocks noChangeArrowheads="1"/>
          </p:cNvSpPr>
          <p:nvPr/>
        </p:nvSpPr>
        <p:spPr bwMode="auto">
          <a:xfrm>
            <a:off x="275359" y="1206040"/>
            <a:ext cx="2689068"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听老师说课</a:t>
            </a:r>
            <a:endParaRPr kumimoji="1" lang="zh-CN" altLang="zh-CN" sz="3200" dirty="0">
              <a:solidFill>
                <a:srgbClr val="C00000"/>
              </a:solidFill>
              <a:latin typeface="隶书" pitchFamily="49" charset="-122"/>
              <a:ea typeface="隶书" pitchFamily="49" charset="-122"/>
            </a:endParaRPr>
          </a:p>
        </p:txBody>
      </p:sp>
      <p:sp>
        <p:nvSpPr>
          <p:cNvPr id="6" name="TextBox 5"/>
          <p:cNvSpPr txBox="1"/>
          <p:nvPr/>
        </p:nvSpPr>
        <p:spPr>
          <a:xfrm>
            <a:off x="840657" y="1902542"/>
            <a:ext cx="6784258" cy="2015936"/>
          </a:xfrm>
          <a:prstGeom prst="rect">
            <a:avLst/>
          </a:prstGeom>
          <a:noFill/>
        </p:spPr>
        <p:txBody>
          <a:bodyPr wrap="square" rtlCol="0">
            <a:spAutoFit/>
          </a:bodyPr>
          <a:lstStyle/>
          <a:p>
            <a:pPr>
              <a:lnSpc>
                <a:spcPts val="5000"/>
              </a:lnSpc>
            </a:pPr>
            <a:r>
              <a:rPr lang="zh-CN" altLang="en-US" sz="2800" b="1" dirty="0" smtClean="0"/>
              <a:t>选择听取说课的数量不少于</a:t>
            </a:r>
            <a:r>
              <a:rPr lang="en-US" altLang="zh-CN" sz="2800" b="1" dirty="0" smtClean="0"/>
              <a:t>5</a:t>
            </a:r>
            <a:r>
              <a:rPr lang="zh-CN" altLang="en-US" sz="2800" b="1" dirty="0" smtClean="0"/>
              <a:t>门（包含公共基础课、实训课 以及剖析的专业要进行一门说课）</a:t>
            </a:r>
            <a:endParaRPr lang="zh-CN" altLang="en-US" sz="2800" b="1" dirty="0"/>
          </a:p>
        </p:txBody>
      </p:sp>
      <p:sp>
        <p:nvSpPr>
          <p:cNvPr id="7" name="TextBox 6"/>
          <p:cNvSpPr txBox="1"/>
          <p:nvPr/>
        </p:nvSpPr>
        <p:spPr>
          <a:xfrm>
            <a:off x="801329" y="3823199"/>
            <a:ext cx="6784258" cy="1943417"/>
          </a:xfrm>
          <a:prstGeom prst="rect">
            <a:avLst/>
          </a:prstGeom>
          <a:noFill/>
        </p:spPr>
        <p:txBody>
          <a:bodyPr wrap="square" rtlCol="0">
            <a:spAutoFit/>
          </a:bodyPr>
          <a:lstStyle/>
          <a:p>
            <a:pPr>
              <a:lnSpc>
                <a:spcPts val="5000"/>
              </a:lnSpc>
            </a:pPr>
            <a:r>
              <a:rPr lang="zh-CN" altLang="zh-CN" sz="2800" b="1" dirty="0" smtClean="0">
                <a:solidFill>
                  <a:srgbClr val="7030A0"/>
                </a:solidFill>
              </a:rPr>
              <a:t>课程负责人说课程</a:t>
            </a:r>
            <a:r>
              <a:rPr lang="en-US" altLang="zh-CN" sz="2800" b="1" dirty="0" smtClean="0">
                <a:solidFill>
                  <a:srgbClr val="7030A0"/>
                </a:solidFill>
              </a:rPr>
              <a:t>30</a:t>
            </a:r>
            <a:r>
              <a:rPr lang="zh-CN" altLang="zh-CN" sz="2800" b="1" dirty="0" smtClean="0">
                <a:solidFill>
                  <a:srgbClr val="7030A0"/>
                </a:solidFill>
              </a:rPr>
              <a:t>分钟——专家与说课者和同行教师等有关人员就本门课程的建设改革等内容展开交流、讨论。</a:t>
            </a:r>
            <a:endParaRPr lang="zh-CN" altLang="zh-CN" sz="2800" b="1" dirty="0">
              <a:solidFill>
                <a:srgbClr val="7030A0"/>
              </a:solidFill>
            </a:endParaRPr>
          </a:p>
        </p:txBody>
      </p:sp>
      <p:sp>
        <p:nvSpPr>
          <p:cNvPr id="8" name="矩形 7"/>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57698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sp>
        <p:nvSpPr>
          <p:cNvPr id="5" name="AutoShape 60"/>
          <p:cNvSpPr>
            <a:spLocks noChangeArrowheads="1"/>
          </p:cNvSpPr>
          <p:nvPr/>
        </p:nvSpPr>
        <p:spPr bwMode="auto">
          <a:xfrm>
            <a:off x="275359" y="1206040"/>
            <a:ext cx="2689068"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搞专业剖析</a:t>
            </a:r>
            <a:endParaRPr kumimoji="1" lang="zh-CN" altLang="zh-CN" sz="3200" dirty="0">
              <a:solidFill>
                <a:srgbClr val="C00000"/>
              </a:solidFill>
              <a:latin typeface="隶书" pitchFamily="49" charset="-122"/>
              <a:ea typeface="隶书" pitchFamily="49" charset="-122"/>
            </a:endParaRPr>
          </a:p>
        </p:txBody>
      </p:sp>
      <p:sp>
        <p:nvSpPr>
          <p:cNvPr id="6" name="TextBox 5"/>
          <p:cNvSpPr txBox="1"/>
          <p:nvPr/>
        </p:nvSpPr>
        <p:spPr>
          <a:xfrm>
            <a:off x="840657" y="1902542"/>
            <a:ext cx="6784258" cy="2015936"/>
          </a:xfrm>
          <a:prstGeom prst="rect">
            <a:avLst/>
          </a:prstGeom>
          <a:noFill/>
        </p:spPr>
        <p:txBody>
          <a:bodyPr wrap="square" rtlCol="0">
            <a:spAutoFit/>
          </a:bodyPr>
          <a:lstStyle/>
          <a:p>
            <a:pPr>
              <a:lnSpc>
                <a:spcPts val="5000"/>
              </a:lnSpc>
            </a:pPr>
            <a:r>
              <a:rPr lang="zh-CN" altLang="en-US" sz="2800" b="1" dirty="0" smtClean="0"/>
              <a:t>剖析的专业数量不少于</a:t>
            </a:r>
            <a:r>
              <a:rPr lang="en-US" altLang="zh-CN" sz="2800" b="1" dirty="0" smtClean="0"/>
              <a:t>2</a:t>
            </a:r>
            <a:r>
              <a:rPr lang="zh-CN" altLang="en-US" sz="2800" b="1" dirty="0" smtClean="0"/>
              <a:t>个，一般按照学校推荐</a:t>
            </a:r>
            <a:r>
              <a:rPr lang="en-US" altLang="zh-CN" sz="2800" b="1" dirty="0" smtClean="0"/>
              <a:t>1</a:t>
            </a:r>
            <a:r>
              <a:rPr lang="zh-CN" altLang="en-US" sz="2800" b="1" dirty="0" smtClean="0"/>
              <a:t>个特色专业、专家组随机抽取</a:t>
            </a:r>
            <a:r>
              <a:rPr lang="en-US" altLang="zh-CN" sz="2800" b="1" dirty="0" smtClean="0"/>
              <a:t>1</a:t>
            </a:r>
            <a:r>
              <a:rPr lang="zh-CN" altLang="en-US" sz="2800" b="1" dirty="0" smtClean="0"/>
              <a:t>个专业的原则。</a:t>
            </a:r>
            <a:endParaRPr lang="zh-CN" altLang="en-US" sz="2800" b="1" dirty="0"/>
          </a:p>
        </p:txBody>
      </p:sp>
      <p:sp>
        <p:nvSpPr>
          <p:cNvPr id="7" name="TextBox 6"/>
          <p:cNvSpPr txBox="1"/>
          <p:nvPr/>
        </p:nvSpPr>
        <p:spPr>
          <a:xfrm>
            <a:off x="870155" y="3790334"/>
            <a:ext cx="6936656" cy="2584618"/>
          </a:xfrm>
          <a:prstGeom prst="rect">
            <a:avLst/>
          </a:prstGeom>
          <a:noFill/>
        </p:spPr>
        <p:txBody>
          <a:bodyPr wrap="square" rtlCol="0">
            <a:spAutoFit/>
          </a:bodyPr>
          <a:lstStyle/>
          <a:p>
            <a:pPr>
              <a:lnSpc>
                <a:spcPts val="5000"/>
              </a:lnSpc>
            </a:pPr>
            <a:r>
              <a:rPr lang="zh-CN" altLang="zh-CN" sz="2800" b="1" dirty="0" smtClean="0">
                <a:solidFill>
                  <a:srgbClr val="7030A0"/>
                </a:solidFill>
              </a:rPr>
              <a:t>专业剖析的方法和步骤主要包括：听取专业带头人汇报</a:t>
            </a:r>
            <a:r>
              <a:rPr lang="en-US" altLang="zh-CN" sz="2800" b="1" dirty="0" smtClean="0">
                <a:solidFill>
                  <a:srgbClr val="7030A0"/>
                </a:solidFill>
              </a:rPr>
              <a:t>20</a:t>
            </a:r>
            <a:r>
              <a:rPr lang="zh-CN" altLang="zh-CN" sz="2800" b="1" dirty="0" smtClean="0">
                <a:solidFill>
                  <a:srgbClr val="7030A0"/>
                </a:solidFill>
              </a:rPr>
              <a:t>分钟、专家点评、查阅资料、深度访谈、座谈会或校内实训基地考察等。</a:t>
            </a:r>
            <a:endParaRPr lang="zh-CN" altLang="zh-CN" sz="2800" b="1" dirty="0">
              <a:solidFill>
                <a:srgbClr val="7030A0"/>
              </a:solidFill>
            </a:endParaRPr>
          </a:p>
        </p:txBody>
      </p:sp>
      <p:sp>
        <p:nvSpPr>
          <p:cNvPr id="8" name="矩形 7"/>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52241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sp>
        <p:nvSpPr>
          <p:cNvPr id="5" name="AutoShape 60"/>
          <p:cNvSpPr>
            <a:spLocks noChangeArrowheads="1"/>
          </p:cNvSpPr>
          <p:nvPr/>
        </p:nvSpPr>
        <p:spPr bwMode="auto">
          <a:xfrm>
            <a:off x="275359" y="1206040"/>
            <a:ext cx="2631614"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作深度访谈</a:t>
            </a:r>
            <a:endParaRPr kumimoji="1" lang="zh-CN" altLang="zh-CN" sz="3200" dirty="0">
              <a:solidFill>
                <a:srgbClr val="C00000"/>
              </a:solidFill>
              <a:latin typeface="隶书" pitchFamily="49" charset="-122"/>
              <a:ea typeface="隶书" pitchFamily="49" charset="-122"/>
            </a:endParaRPr>
          </a:p>
        </p:txBody>
      </p:sp>
      <p:sp>
        <p:nvSpPr>
          <p:cNvPr id="6" name="TextBox 5"/>
          <p:cNvSpPr txBox="1"/>
          <p:nvPr/>
        </p:nvSpPr>
        <p:spPr>
          <a:xfrm>
            <a:off x="840656" y="1902542"/>
            <a:ext cx="7403691" cy="3298339"/>
          </a:xfrm>
          <a:prstGeom prst="rect">
            <a:avLst/>
          </a:prstGeom>
          <a:noFill/>
        </p:spPr>
        <p:txBody>
          <a:bodyPr wrap="square" rtlCol="0">
            <a:spAutoFit/>
          </a:bodyPr>
          <a:lstStyle/>
          <a:p>
            <a:pPr>
              <a:lnSpc>
                <a:spcPts val="5000"/>
              </a:lnSpc>
            </a:pPr>
            <a:r>
              <a:rPr lang="zh-CN" altLang="zh-CN" sz="2800" b="1" dirty="0" smtClean="0"/>
              <a:t>访谈的对象具有广泛性和代表性。访谈对象涵盖学校全部的职能部门和相关系部，</a:t>
            </a:r>
            <a:r>
              <a:rPr lang="zh-CN" altLang="zh-CN" sz="2800" b="1" dirty="0" smtClean="0">
                <a:solidFill>
                  <a:srgbClr val="7030A0"/>
                </a:solidFill>
              </a:rPr>
              <a:t>特别注意涉及非剖析专业、公共基础课、非教学直接相关部门和人员。</a:t>
            </a:r>
            <a:r>
              <a:rPr lang="zh-CN" altLang="zh-CN" sz="2800" b="1" dirty="0" smtClean="0"/>
              <a:t>一般包含学校领导、中层干部、教职工、学生、毕业生、用人单位人员等。</a:t>
            </a:r>
            <a:endParaRPr lang="zh-CN" altLang="en-US" sz="2800" b="1" dirty="0"/>
          </a:p>
        </p:txBody>
      </p:sp>
      <p:sp>
        <p:nvSpPr>
          <p:cNvPr id="7" name="矩形 6"/>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84222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883228" y="511628"/>
            <a:ext cx="3693705" cy="41365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高职质量诊断的侧重点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sp>
        <p:nvSpPr>
          <p:cNvPr id="6" name="Line 19"/>
          <p:cNvSpPr>
            <a:spLocks noChangeShapeType="1"/>
          </p:cNvSpPr>
          <p:nvPr/>
        </p:nvSpPr>
        <p:spPr bwMode="auto">
          <a:xfrm flipV="1">
            <a:off x="2368550" y="2048791"/>
            <a:ext cx="381000" cy="381000"/>
          </a:xfrm>
          <a:prstGeom prst="line">
            <a:avLst/>
          </a:prstGeom>
          <a:noFill/>
          <a:ln w="12700" cap="rnd">
            <a:solidFill>
              <a:srgbClr val="003366"/>
            </a:solidFill>
            <a:prstDash val="sysDot"/>
            <a:round/>
            <a:headEnd/>
            <a:tailEnd/>
          </a:ln>
        </p:spPr>
        <p:txBody>
          <a:bodyPr/>
          <a:lstStyle/>
          <a:p>
            <a:endParaRPr lang="zh-CN" altLang="en-US"/>
          </a:p>
        </p:txBody>
      </p:sp>
      <p:sp>
        <p:nvSpPr>
          <p:cNvPr id="7" name="Line 20"/>
          <p:cNvSpPr>
            <a:spLocks noChangeShapeType="1"/>
          </p:cNvSpPr>
          <p:nvPr/>
        </p:nvSpPr>
        <p:spPr bwMode="auto">
          <a:xfrm>
            <a:off x="2292350" y="4715791"/>
            <a:ext cx="457200" cy="304800"/>
          </a:xfrm>
          <a:prstGeom prst="line">
            <a:avLst/>
          </a:prstGeom>
          <a:noFill/>
          <a:ln w="12700" cap="rnd">
            <a:solidFill>
              <a:srgbClr val="003366"/>
            </a:solidFill>
            <a:prstDash val="sysDot"/>
            <a:round/>
            <a:headEnd/>
            <a:tailEnd/>
          </a:ln>
        </p:spPr>
        <p:txBody>
          <a:bodyPr/>
          <a:lstStyle/>
          <a:p>
            <a:endParaRPr lang="zh-CN" altLang="en-US"/>
          </a:p>
        </p:txBody>
      </p:sp>
      <p:sp>
        <p:nvSpPr>
          <p:cNvPr id="8" name="Line 21"/>
          <p:cNvSpPr>
            <a:spLocks noChangeShapeType="1"/>
          </p:cNvSpPr>
          <p:nvPr/>
        </p:nvSpPr>
        <p:spPr bwMode="auto">
          <a:xfrm>
            <a:off x="3222113" y="5868854"/>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9" name="Line 22"/>
          <p:cNvSpPr>
            <a:spLocks noChangeShapeType="1"/>
          </p:cNvSpPr>
          <p:nvPr/>
        </p:nvSpPr>
        <p:spPr bwMode="auto">
          <a:xfrm>
            <a:off x="2749550" y="5020591"/>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10" name="Line 23"/>
          <p:cNvSpPr>
            <a:spLocks noChangeShapeType="1"/>
          </p:cNvSpPr>
          <p:nvPr/>
        </p:nvSpPr>
        <p:spPr bwMode="auto">
          <a:xfrm flipV="1">
            <a:off x="2673350" y="2810791"/>
            <a:ext cx="685800" cy="0"/>
          </a:xfrm>
          <a:prstGeom prst="line">
            <a:avLst/>
          </a:prstGeom>
          <a:noFill/>
          <a:ln w="12700" cap="rnd">
            <a:solidFill>
              <a:srgbClr val="003366"/>
            </a:solidFill>
            <a:prstDash val="sysDot"/>
            <a:round/>
            <a:headEnd/>
            <a:tailEnd/>
          </a:ln>
        </p:spPr>
        <p:txBody>
          <a:bodyPr/>
          <a:lstStyle/>
          <a:p>
            <a:endParaRPr lang="zh-CN" altLang="en-US"/>
          </a:p>
        </p:txBody>
      </p:sp>
      <p:sp>
        <p:nvSpPr>
          <p:cNvPr id="11" name="Line 24"/>
          <p:cNvSpPr>
            <a:spLocks noChangeShapeType="1"/>
          </p:cNvSpPr>
          <p:nvPr/>
        </p:nvSpPr>
        <p:spPr bwMode="auto">
          <a:xfrm>
            <a:off x="2749550" y="3572791"/>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12" name="Line 25"/>
          <p:cNvSpPr>
            <a:spLocks noChangeShapeType="1"/>
          </p:cNvSpPr>
          <p:nvPr/>
        </p:nvSpPr>
        <p:spPr bwMode="auto">
          <a:xfrm flipV="1">
            <a:off x="2673350" y="4258591"/>
            <a:ext cx="685800" cy="0"/>
          </a:xfrm>
          <a:prstGeom prst="line">
            <a:avLst/>
          </a:prstGeom>
          <a:noFill/>
          <a:ln w="12700" cap="rnd">
            <a:solidFill>
              <a:srgbClr val="003366"/>
            </a:solidFill>
            <a:prstDash val="sysDot"/>
            <a:round/>
            <a:headEnd/>
            <a:tailEnd/>
          </a:ln>
        </p:spPr>
        <p:txBody>
          <a:bodyPr/>
          <a:lstStyle/>
          <a:p>
            <a:endParaRPr lang="zh-CN" altLang="en-US"/>
          </a:p>
        </p:txBody>
      </p:sp>
      <p:sp>
        <p:nvSpPr>
          <p:cNvPr id="13" name="Oval 30"/>
          <p:cNvSpPr>
            <a:spLocks noChangeArrowheads="1"/>
          </p:cNvSpPr>
          <p:nvPr/>
        </p:nvSpPr>
        <p:spPr bwMode="gray">
          <a:xfrm>
            <a:off x="595313" y="2486941"/>
            <a:ext cx="2090737" cy="2089150"/>
          </a:xfrm>
          <a:prstGeom prst="ellipse">
            <a:avLst/>
          </a:prstGeom>
          <a:solidFill>
            <a:srgbClr val="000000"/>
          </a:solidFill>
          <a:ln w="38100" algn="ctr">
            <a:noFill/>
            <a:round/>
            <a:headEnd/>
            <a:tailEnd/>
          </a:ln>
        </p:spPr>
        <p:txBody>
          <a:bodyPr anchor="ctr">
            <a:spAutoFit/>
          </a:bodyPr>
          <a:lstStyle/>
          <a:p>
            <a:endParaRPr lang="zh-CN" altLang="en-US"/>
          </a:p>
        </p:txBody>
      </p:sp>
      <p:sp>
        <p:nvSpPr>
          <p:cNvPr id="14" name="Oval 31"/>
          <p:cNvSpPr>
            <a:spLocks noChangeArrowheads="1"/>
          </p:cNvSpPr>
          <p:nvPr/>
        </p:nvSpPr>
        <p:spPr bwMode="gray">
          <a:xfrm>
            <a:off x="628650" y="2520279"/>
            <a:ext cx="2025650" cy="202723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5" name="Oval 32"/>
          <p:cNvSpPr>
            <a:spLocks noChangeArrowheads="1"/>
          </p:cNvSpPr>
          <p:nvPr/>
        </p:nvSpPr>
        <p:spPr bwMode="gray">
          <a:xfrm>
            <a:off x="654050" y="2531391"/>
            <a:ext cx="1978025" cy="1978025"/>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6" name="Oval 33"/>
          <p:cNvSpPr>
            <a:spLocks noChangeArrowheads="1"/>
          </p:cNvSpPr>
          <p:nvPr/>
        </p:nvSpPr>
        <p:spPr bwMode="gray">
          <a:xfrm>
            <a:off x="676275" y="2550441"/>
            <a:ext cx="1879600" cy="184785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7" name="Oval 34"/>
          <p:cNvSpPr>
            <a:spLocks noChangeArrowheads="1"/>
          </p:cNvSpPr>
          <p:nvPr/>
        </p:nvSpPr>
        <p:spPr bwMode="gray">
          <a:xfrm>
            <a:off x="785813" y="2602829"/>
            <a:ext cx="1671637" cy="150018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sp>
        <p:nvSpPr>
          <p:cNvPr id="18" name="AutoShape 36"/>
          <p:cNvSpPr>
            <a:spLocks noChangeArrowheads="1"/>
          </p:cNvSpPr>
          <p:nvPr/>
        </p:nvSpPr>
        <p:spPr bwMode="gray">
          <a:xfrm>
            <a:off x="3348366" y="1820191"/>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19" name="Rectangle 37"/>
          <p:cNvSpPr>
            <a:spLocks noChangeArrowheads="1"/>
          </p:cNvSpPr>
          <p:nvPr/>
        </p:nvSpPr>
        <p:spPr bwMode="auto">
          <a:xfrm>
            <a:off x="3783013" y="1831304"/>
            <a:ext cx="2659702" cy="461665"/>
          </a:xfrm>
          <a:prstGeom prst="rect">
            <a:avLst/>
          </a:prstGeom>
          <a:noFill/>
          <a:ln w="9525">
            <a:noFill/>
            <a:miter lim="800000"/>
            <a:headEnd/>
            <a:tailEnd/>
          </a:ln>
        </p:spPr>
        <p:txBody>
          <a:bodyPr wrap="none">
            <a:spAutoFit/>
          </a:bodyPr>
          <a:lstStyle/>
          <a:p>
            <a:pPr eaLnBrk="0" hangingPunct="0"/>
            <a:r>
              <a:rPr kumimoji="1" lang="zh-CN" altLang="en-US" sz="2400" b="1" dirty="0" smtClean="0"/>
              <a:t>完善内部保证体系</a:t>
            </a:r>
            <a:endParaRPr kumimoji="1" lang="zh-CN" altLang="en-US" sz="2400" b="1" dirty="0"/>
          </a:p>
        </p:txBody>
      </p:sp>
      <p:sp>
        <p:nvSpPr>
          <p:cNvPr id="20" name="AutoShape 38"/>
          <p:cNvSpPr>
            <a:spLocks noChangeArrowheads="1"/>
          </p:cNvSpPr>
          <p:nvPr/>
        </p:nvSpPr>
        <p:spPr bwMode="gray">
          <a:xfrm>
            <a:off x="3352800" y="2569491"/>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1" name="Rectangle 39"/>
          <p:cNvSpPr>
            <a:spLocks noChangeArrowheads="1"/>
          </p:cNvSpPr>
          <p:nvPr/>
        </p:nvSpPr>
        <p:spPr bwMode="auto">
          <a:xfrm>
            <a:off x="3783013" y="2580604"/>
            <a:ext cx="3587842" cy="461665"/>
          </a:xfrm>
          <a:prstGeom prst="rect">
            <a:avLst/>
          </a:prstGeom>
          <a:noFill/>
          <a:ln w="9525">
            <a:noFill/>
            <a:miter lim="800000"/>
            <a:headEnd/>
            <a:tailEnd/>
          </a:ln>
        </p:spPr>
        <p:txBody>
          <a:bodyPr wrap="none">
            <a:spAutoFit/>
          </a:bodyPr>
          <a:lstStyle/>
          <a:p>
            <a:pPr eaLnBrk="0" hangingPunct="0"/>
            <a:r>
              <a:rPr kumimoji="1" lang="zh-CN" altLang="en-US" sz="2400" b="1" dirty="0" smtClean="0"/>
              <a:t>提升教学</a:t>
            </a:r>
            <a:r>
              <a:rPr kumimoji="1" lang="zh-CN" altLang="en-US" sz="2400" b="1" dirty="0"/>
              <a:t>管理信息化</a:t>
            </a:r>
            <a:r>
              <a:rPr kumimoji="1" lang="zh-CN" altLang="en-US" sz="2400" b="1" dirty="0" smtClean="0"/>
              <a:t>水平</a:t>
            </a:r>
            <a:endParaRPr kumimoji="1" lang="zh-CN" altLang="en-US" sz="2400" b="1" dirty="0"/>
          </a:p>
        </p:txBody>
      </p:sp>
      <p:sp>
        <p:nvSpPr>
          <p:cNvPr id="22" name="AutoShape 40"/>
          <p:cNvSpPr>
            <a:spLocks noChangeArrowheads="1"/>
          </p:cNvSpPr>
          <p:nvPr/>
        </p:nvSpPr>
        <p:spPr bwMode="gray">
          <a:xfrm>
            <a:off x="3349625" y="3312441"/>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0" hangingPunct="0"/>
            <a:r>
              <a:rPr kumimoji="1" lang="zh-CN" altLang="en-US" sz="2400" b="1" dirty="0"/>
              <a:t>     </a:t>
            </a:r>
            <a:r>
              <a:rPr kumimoji="1" lang="zh-CN" altLang="en-US" sz="2400" b="1" dirty="0" smtClean="0"/>
              <a:t>树立</a:t>
            </a:r>
            <a:r>
              <a:rPr kumimoji="1" lang="zh-CN" altLang="en-US" sz="2400" b="1" dirty="0"/>
              <a:t>现代质量文化</a:t>
            </a:r>
          </a:p>
        </p:txBody>
      </p:sp>
      <p:sp>
        <p:nvSpPr>
          <p:cNvPr id="24" name="Oval 42"/>
          <p:cNvSpPr>
            <a:spLocks noChangeArrowheads="1"/>
          </p:cNvSpPr>
          <p:nvPr/>
        </p:nvSpPr>
        <p:spPr bwMode="gray">
          <a:xfrm>
            <a:off x="3263900" y="193766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5" name="Oval 43"/>
          <p:cNvSpPr>
            <a:spLocks noChangeArrowheads="1"/>
          </p:cNvSpPr>
          <p:nvPr/>
        </p:nvSpPr>
        <p:spPr bwMode="gray">
          <a:xfrm>
            <a:off x="3276600" y="2702841"/>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6" name="Oval 44"/>
          <p:cNvSpPr>
            <a:spLocks noChangeArrowheads="1"/>
          </p:cNvSpPr>
          <p:nvPr/>
        </p:nvSpPr>
        <p:spPr bwMode="gray">
          <a:xfrm>
            <a:off x="3276600" y="3458491"/>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7" name="AutoShape 45"/>
          <p:cNvSpPr>
            <a:spLocks noChangeArrowheads="1"/>
          </p:cNvSpPr>
          <p:nvPr/>
        </p:nvSpPr>
        <p:spPr bwMode="gray">
          <a:xfrm>
            <a:off x="3352800" y="4044279"/>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dirty="0"/>
          </a:p>
        </p:txBody>
      </p:sp>
      <p:sp>
        <p:nvSpPr>
          <p:cNvPr id="28" name="Rectangle 46"/>
          <p:cNvSpPr>
            <a:spLocks noChangeArrowheads="1"/>
          </p:cNvSpPr>
          <p:nvPr/>
        </p:nvSpPr>
        <p:spPr bwMode="auto">
          <a:xfrm>
            <a:off x="3783013" y="4055391"/>
            <a:ext cx="3897221" cy="461665"/>
          </a:xfrm>
          <a:prstGeom prst="rect">
            <a:avLst/>
          </a:prstGeom>
          <a:noFill/>
          <a:ln w="9525">
            <a:noFill/>
            <a:miter lim="800000"/>
            <a:headEnd/>
            <a:tailEnd/>
          </a:ln>
        </p:spPr>
        <p:txBody>
          <a:bodyPr wrap="none">
            <a:spAutoFit/>
          </a:bodyPr>
          <a:lstStyle/>
          <a:p>
            <a:pPr eaLnBrk="0" hangingPunct="0"/>
            <a:r>
              <a:rPr kumimoji="1" lang="zh-CN" altLang="en-US" sz="2400" b="1" dirty="0" smtClean="0"/>
              <a:t>数据分析与实际调研相结合</a:t>
            </a:r>
            <a:endParaRPr kumimoji="1" lang="zh-CN" altLang="en-US" sz="2400" b="1" dirty="0"/>
          </a:p>
        </p:txBody>
      </p:sp>
      <p:sp>
        <p:nvSpPr>
          <p:cNvPr id="29" name="Oval 47"/>
          <p:cNvSpPr>
            <a:spLocks noChangeArrowheads="1"/>
          </p:cNvSpPr>
          <p:nvPr/>
        </p:nvSpPr>
        <p:spPr bwMode="gray">
          <a:xfrm>
            <a:off x="3263900" y="4182391"/>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30" name="AutoShape 48"/>
          <p:cNvSpPr>
            <a:spLocks noChangeArrowheads="1"/>
          </p:cNvSpPr>
          <p:nvPr/>
        </p:nvSpPr>
        <p:spPr bwMode="gray">
          <a:xfrm>
            <a:off x="3352800" y="4833266"/>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31" name="Rectangle 49"/>
          <p:cNvSpPr>
            <a:spLocks noChangeArrowheads="1"/>
          </p:cNvSpPr>
          <p:nvPr/>
        </p:nvSpPr>
        <p:spPr bwMode="auto">
          <a:xfrm>
            <a:off x="3783013" y="4844379"/>
            <a:ext cx="2659702" cy="461665"/>
          </a:xfrm>
          <a:prstGeom prst="rect">
            <a:avLst/>
          </a:prstGeom>
          <a:noFill/>
          <a:ln w="9525">
            <a:noFill/>
            <a:miter lim="800000"/>
            <a:headEnd/>
            <a:tailEnd/>
          </a:ln>
        </p:spPr>
        <p:txBody>
          <a:bodyPr wrap="none">
            <a:spAutoFit/>
          </a:bodyPr>
          <a:lstStyle/>
          <a:p>
            <a:pPr eaLnBrk="0" hangingPunct="0"/>
            <a:r>
              <a:rPr kumimoji="1" lang="zh-CN" altLang="en-US" sz="2400" b="1" dirty="0" smtClean="0"/>
              <a:t>标准与特色相结合</a:t>
            </a:r>
            <a:endParaRPr kumimoji="1" lang="zh-CN" altLang="en-US" sz="2400" b="1" dirty="0"/>
          </a:p>
        </p:txBody>
      </p:sp>
      <p:sp>
        <p:nvSpPr>
          <p:cNvPr id="32" name="Oval 50"/>
          <p:cNvSpPr>
            <a:spLocks noChangeArrowheads="1"/>
          </p:cNvSpPr>
          <p:nvPr/>
        </p:nvSpPr>
        <p:spPr bwMode="gray">
          <a:xfrm>
            <a:off x="3276600" y="4966616"/>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pic>
        <p:nvPicPr>
          <p:cNvPr id="33" name="Picture 51" descr="图片1"/>
          <p:cNvPicPr>
            <a:picLocks noChangeAspect="1" noChangeArrowheads="1"/>
          </p:cNvPicPr>
          <p:nvPr/>
        </p:nvPicPr>
        <p:blipFill>
          <a:blip r:embed="rId2" cstate="print"/>
          <a:srcRect/>
          <a:stretch>
            <a:fillRect/>
          </a:stretch>
        </p:blipFill>
        <p:spPr bwMode="auto">
          <a:xfrm>
            <a:off x="611188" y="2539329"/>
            <a:ext cx="2033587" cy="2033587"/>
          </a:xfrm>
          <a:prstGeom prst="rect">
            <a:avLst/>
          </a:prstGeom>
          <a:noFill/>
          <a:ln w="9525">
            <a:noFill/>
            <a:miter lim="800000"/>
            <a:headEnd/>
            <a:tailEnd/>
          </a:ln>
        </p:spPr>
      </p:pic>
      <p:sp>
        <p:nvSpPr>
          <p:cNvPr id="34" name="AutoShape 45"/>
          <p:cNvSpPr>
            <a:spLocks noChangeArrowheads="1"/>
          </p:cNvSpPr>
          <p:nvPr/>
        </p:nvSpPr>
        <p:spPr bwMode="gray">
          <a:xfrm>
            <a:off x="3387213" y="5597775"/>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35" name="Rectangle 46"/>
          <p:cNvSpPr>
            <a:spLocks noChangeArrowheads="1"/>
          </p:cNvSpPr>
          <p:nvPr/>
        </p:nvSpPr>
        <p:spPr bwMode="auto">
          <a:xfrm>
            <a:off x="3817426" y="5608887"/>
            <a:ext cx="3897221" cy="461665"/>
          </a:xfrm>
          <a:prstGeom prst="rect">
            <a:avLst/>
          </a:prstGeom>
          <a:noFill/>
          <a:ln w="9525">
            <a:noFill/>
            <a:miter lim="800000"/>
            <a:headEnd/>
            <a:tailEnd/>
          </a:ln>
        </p:spPr>
        <p:txBody>
          <a:bodyPr wrap="none">
            <a:spAutoFit/>
          </a:bodyPr>
          <a:lstStyle/>
          <a:p>
            <a:pPr eaLnBrk="0" hangingPunct="0"/>
            <a:r>
              <a:rPr kumimoji="1" lang="zh-CN" altLang="en-US" sz="2400" b="1" dirty="0" smtClean="0"/>
              <a:t>自主诊断与抽样复合相结合</a:t>
            </a:r>
            <a:endParaRPr kumimoji="1" lang="zh-CN" altLang="en-US" sz="2400" b="1" dirty="0"/>
          </a:p>
        </p:txBody>
      </p:sp>
      <p:sp>
        <p:nvSpPr>
          <p:cNvPr id="36" name="Oval 47"/>
          <p:cNvSpPr>
            <a:spLocks noChangeArrowheads="1"/>
          </p:cNvSpPr>
          <p:nvPr/>
        </p:nvSpPr>
        <p:spPr bwMode="gray">
          <a:xfrm>
            <a:off x="3298313" y="5735887"/>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37" name="Line 20"/>
          <p:cNvSpPr>
            <a:spLocks noChangeShapeType="1"/>
          </p:cNvSpPr>
          <p:nvPr/>
        </p:nvSpPr>
        <p:spPr bwMode="auto">
          <a:xfrm>
            <a:off x="1648337" y="4587971"/>
            <a:ext cx="1021122" cy="1258530"/>
          </a:xfrm>
          <a:prstGeom prst="line">
            <a:avLst/>
          </a:prstGeom>
          <a:noFill/>
          <a:ln w="12700" cap="rnd">
            <a:solidFill>
              <a:srgbClr val="003366"/>
            </a:solidFill>
            <a:prstDash val="sysDot"/>
            <a:round/>
            <a:headEnd/>
            <a:tailEnd/>
          </a:ln>
        </p:spPr>
        <p:txBody>
          <a:bodyPr/>
          <a:lstStyle/>
          <a:p>
            <a:endParaRPr lang="zh-CN" altLang="en-US"/>
          </a:p>
        </p:txBody>
      </p:sp>
      <p:sp>
        <p:nvSpPr>
          <p:cNvPr id="38" name="Line 22"/>
          <p:cNvSpPr>
            <a:spLocks noChangeShapeType="1"/>
          </p:cNvSpPr>
          <p:nvPr/>
        </p:nvSpPr>
        <p:spPr bwMode="auto">
          <a:xfrm>
            <a:off x="2651227" y="5866165"/>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39" name="矩形 38"/>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40" name="TextBox 39"/>
          <p:cNvSpPr txBox="1"/>
          <p:nvPr/>
        </p:nvSpPr>
        <p:spPr>
          <a:xfrm>
            <a:off x="1509726" y="118291"/>
            <a:ext cx="585267" cy="923330"/>
          </a:xfrm>
          <a:prstGeom prst="rect">
            <a:avLst/>
          </a:prstGeom>
          <a:noFill/>
        </p:spPr>
        <p:txBody>
          <a:bodyPr wrap="square" rtlCol="0">
            <a:spAutoFit/>
          </a:bodyPr>
          <a:lstStyle/>
          <a:p>
            <a:r>
              <a:rPr lang="en-US" altLang="zh-CN" sz="5400" b="1" dirty="0" smtClean="0">
                <a:effectLst>
                  <a:outerShdw blurRad="50800" dist="50800" dir="5400000" algn="ctr" rotWithShape="0">
                    <a:schemeClr val="bg1"/>
                  </a:outerShdw>
                </a:effectLst>
                <a:latin typeface="方正小标宋简体" pitchFamily="65" charset="-122"/>
                <a:ea typeface="方正小标宋简体" pitchFamily="65" charset="-122"/>
              </a:rPr>
              <a:t>2</a:t>
            </a:r>
            <a:endParaRPr lang="zh-CN" altLang="en-US" sz="5400" b="1" dirty="0">
              <a:effectLst>
                <a:outerShdw blurRad="50800" dist="50800" dir="5400000" algn="ctr" rotWithShape="0">
                  <a:schemeClr val="bg1"/>
                </a:outerShdw>
              </a:effectLst>
              <a:latin typeface="方正小标宋简体" pitchFamily="65" charset="-122"/>
              <a:ea typeface="方正小标宋简体" pitchFamily="65" charset="-122"/>
            </a:endParaRPr>
          </a:p>
        </p:txBody>
      </p:sp>
    </p:spTree>
    <p:extLst>
      <p:ext uri="{BB962C8B-B14F-4D97-AF65-F5344CB8AC3E}">
        <p14:creationId xmlns:p14="http://schemas.microsoft.com/office/powerpoint/2010/main" val="2796352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703755"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高职质量诊断的侧重点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grpSp>
        <p:nvGrpSpPr>
          <p:cNvPr id="5" name="Group 33"/>
          <p:cNvGrpSpPr>
            <a:grpSpLocks/>
          </p:cNvGrpSpPr>
          <p:nvPr/>
        </p:nvGrpSpPr>
        <p:grpSpPr bwMode="auto">
          <a:xfrm>
            <a:off x="0" y="4420932"/>
            <a:ext cx="9144000" cy="1463675"/>
            <a:chOff x="113" y="784"/>
            <a:chExt cx="5216" cy="922"/>
          </a:xfrm>
        </p:grpSpPr>
        <p:pic>
          <p:nvPicPr>
            <p:cNvPr id="6" name="Picture 12" descr="05"/>
            <p:cNvPicPr>
              <a:picLocks noChangeAspect="1" noChangeArrowheads="1"/>
            </p:cNvPicPr>
            <p:nvPr/>
          </p:nvPicPr>
          <p:blipFill>
            <a:blip r:embed="rId2" cstate="print"/>
            <a:srcRect/>
            <a:stretch>
              <a:fillRect/>
            </a:stretch>
          </p:blipFill>
          <p:spPr bwMode="auto">
            <a:xfrm>
              <a:off x="113" y="920"/>
              <a:ext cx="5216" cy="786"/>
            </a:xfrm>
            <a:prstGeom prst="rect">
              <a:avLst/>
            </a:prstGeom>
            <a:noFill/>
            <a:ln w="9525">
              <a:noFill/>
              <a:miter lim="800000"/>
              <a:headEnd/>
              <a:tailEnd/>
            </a:ln>
          </p:spPr>
        </p:pic>
        <p:sp>
          <p:nvSpPr>
            <p:cNvPr id="7" name="AutoShape 13"/>
            <p:cNvSpPr>
              <a:spLocks noChangeArrowheads="1"/>
            </p:cNvSpPr>
            <p:nvPr/>
          </p:nvSpPr>
          <p:spPr bwMode="auto">
            <a:xfrm>
              <a:off x="492" y="994"/>
              <a:ext cx="4837"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8" name="Group 14"/>
            <p:cNvGrpSpPr>
              <a:grpSpLocks/>
            </p:cNvGrpSpPr>
            <p:nvPr/>
          </p:nvGrpSpPr>
          <p:grpSpPr bwMode="auto">
            <a:xfrm>
              <a:off x="522" y="784"/>
              <a:ext cx="1134" cy="372"/>
              <a:chOff x="3440" y="2466"/>
              <a:chExt cx="1844" cy="372"/>
            </a:xfrm>
          </p:grpSpPr>
          <p:pic>
            <p:nvPicPr>
              <p:cNvPr id="10" name="Picture 15" descr="그림92"/>
              <p:cNvPicPr>
                <a:picLocks noChangeAspect="1" noChangeArrowheads="1"/>
              </p:cNvPicPr>
              <p:nvPr/>
            </p:nvPicPr>
            <p:blipFill>
              <a:blip r:embed="rId3" cstate="print"/>
              <a:srcRect/>
              <a:stretch>
                <a:fillRect/>
              </a:stretch>
            </p:blipFill>
            <p:spPr bwMode="auto">
              <a:xfrm>
                <a:off x="3440" y="2466"/>
                <a:ext cx="1844" cy="372"/>
              </a:xfrm>
              <a:prstGeom prst="rect">
                <a:avLst/>
              </a:prstGeom>
              <a:noFill/>
              <a:ln w="9525">
                <a:noFill/>
                <a:miter lim="800000"/>
                <a:headEnd/>
                <a:tailEnd/>
              </a:ln>
            </p:spPr>
          </p:pic>
          <p:sp>
            <p:nvSpPr>
              <p:cNvPr id="11" name="Rectangle 16"/>
              <p:cNvSpPr>
                <a:spLocks noChangeArrowheads="1"/>
              </p:cNvSpPr>
              <p:nvPr/>
            </p:nvSpPr>
            <p:spPr bwMode="auto">
              <a:xfrm>
                <a:off x="3591" y="2577"/>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ko-KR" sz="2200" b="1" dirty="0" smtClean="0">
                    <a:solidFill>
                      <a:schemeClr val="bg1"/>
                    </a:solidFill>
                    <a:ea typeface="HY견고딕" pitchFamily="2" charset="-127"/>
                  </a:rPr>
                  <a:t>3</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9" name="Rectangle 17"/>
            <p:cNvSpPr>
              <a:spLocks noChangeArrowheads="1"/>
            </p:cNvSpPr>
            <p:nvPr/>
          </p:nvSpPr>
          <p:spPr bwMode="auto">
            <a:xfrm>
              <a:off x="570" y="1260"/>
              <a:ext cx="4650" cy="310"/>
            </a:xfrm>
            <a:prstGeom prst="rect">
              <a:avLst/>
            </a:prstGeom>
            <a:noFill/>
            <a:ln w="9525">
              <a:noFill/>
              <a:miter lim="800000"/>
              <a:headEnd/>
              <a:tailEnd/>
            </a:ln>
          </p:spPr>
          <p:txBody>
            <a:bodyPr wrap="none" lIns="18000" tIns="10800" rIns="18000" bIns="10800"/>
            <a:lstStyle/>
            <a:p>
              <a:r>
                <a:rPr lang="zh-CN" altLang="en-US" sz="2000" b="1" dirty="0" smtClean="0"/>
                <a:t>实施宏观管理的重要途径和手段</a:t>
              </a:r>
              <a:r>
                <a:rPr lang="en-US" altLang="zh-CN" sz="2000" b="1" dirty="0" smtClean="0"/>
                <a:t>——</a:t>
              </a:r>
              <a:r>
                <a:rPr lang="zh-CN" altLang="en-US" sz="2000" b="1" dirty="0" smtClean="0">
                  <a:solidFill>
                    <a:srgbClr val="C00000"/>
                  </a:solidFill>
                </a:rPr>
                <a:t>实现管理科学化、信息化、规范化</a:t>
              </a:r>
            </a:p>
            <a:p>
              <a:r>
                <a:rPr lang="zh-CN" altLang="en-US" sz="2200" b="1" dirty="0" smtClean="0">
                  <a:solidFill>
                    <a:srgbClr val="FF0000"/>
                  </a:solidFill>
                </a:rPr>
                <a:t>   </a:t>
              </a:r>
              <a:r>
                <a:rPr lang="zh-CN" altLang="en-US" sz="2200" b="1" dirty="0" smtClean="0"/>
                <a:t> </a:t>
              </a:r>
              <a:endParaRPr lang="zh-CN" altLang="en-US" sz="2200" b="1" dirty="0"/>
            </a:p>
          </p:txBody>
        </p:sp>
      </p:grpSp>
      <p:grpSp>
        <p:nvGrpSpPr>
          <p:cNvPr id="12" name="Group 33"/>
          <p:cNvGrpSpPr>
            <a:grpSpLocks/>
          </p:cNvGrpSpPr>
          <p:nvPr/>
        </p:nvGrpSpPr>
        <p:grpSpPr bwMode="auto">
          <a:xfrm>
            <a:off x="468313" y="3050100"/>
            <a:ext cx="8675687" cy="1433513"/>
            <a:chOff x="113" y="803"/>
            <a:chExt cx="5216" cy="903"/>
          </a:xfrm>
        </p:grpSpPr>
        <p:pic>
          <p:nvPicPr>
            <p:cNvPr id="13" name="Picture 12" descr="05"/>
            <p:cNvPicPr>
              <a:picLocks noChangeAspect="1" noChangeArrowheads="1"/>
            </p:cNvPicPr>
            <p:nvPr/>
          </p:nvPicPr>
          <p:blipFill>
            <a:blip r:embed="rId2" cstate="print"/>
            <a:srcRect/>
            <a:stretch>
              <a:fillRect/>
            </a:stretch>
          </p:blipFill>
          <p:spPr bwMode="auto">
            <a:xfrm>
              <a:off x="113" y="920"/>
              <a:ext cx="5216" cy="786"/>
            </a:xfrm>
            <a:prstGeom prst="rect">
              <a:avLst/>
            </a:prstGeom>
            <a:noFill/>
            <a:ln w="9525">
              <a:noFill/>
              <a:miter lim="800000"/>
              <a:headEnd/>
              <a:tailEnd/>
            </a:ln>
          </p:spPr>
        </p:pic>
        <p:sp>
          <p:nvSpPr>
            <p:cNvPr id="14" name="AutoShape 13"/>
            <p:cNvSpPr>
              <a:spLocks noChangeArrowheads="1"/>
            </p:cNvSpPr>
            <p:nvPr/>
          </p:nvSpPr>
          <p:spPr bwMode="auto">
            <a:xfrm>
              <a:off x="230" y="966"/>
              <a:ext cx="4992"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15" name="Group 14"/>
            <p:cNvGrpSpPr>
              <a:grpSpLocks/>
            </p:cNvGrpSpPr>
            <p:nvPr/>
          </p:nvGrpSpPr>
          <p:grpSpPr bwMode="auto">
            <a:xfrm>
              <a:off x="248" y="803"/>
              <a:ext cx="1134" cy="372"/>
              <a:chOff x="2992" y="2485"/>
              <a:chExt cx="1843" cy="372"/>
            </a:xfrm>
          </p:grpSpPr>
          <p:pic>
            <p:nvPicPr>
              <p:cNvPr id="17" name="Picture 15" descr="그림92"/>
              <p:cNvPicPr>
                <a:picLocks noChangeAspect="1" noChangeArrowheads="1"/>
              </p:cNvPicPr>
              <p:nvPr/>
            </p:nvPicPr>
            <p:blipFill>
              <a:blip r:embed="rId3" cstate="print"/>
              <a:srcRect/>
              <a:stretch>
                <a:fillRect/>
              </a:stretch>
            </p:blipFill>
            <p:spPr bwMode="auto">
              <a:xfrm>
                <a:off x="2992" y="2485"/>
                <a:ext cx="1843" cy="372"/>
              </a:xfrm>
              <a:prstGeom prst="rect">
                <a:avLst/>
              </a:prstGeom>
              <a:noFill/>
              <a:ln w="9525">
                <a:noFill/>
                <a:miter lim="800000"/>
                <a:headEnd/>
                <a:tailEnd/>
              </a:ln>
            </p:spPr>
          </p:pic>
          <p:sp>
            <p:nvSpPr>
              <p:cNvPr id="18" name="Rectangle 16"/>
              <p:cNvSpPr>
                <a:spLocks noChangeArrowheads="1"/>
              </p:cNvSpPr>
              <p:nvPr/>
            </p:nvSpPr>
            <p:spPr bwMode="auto">
              <a:xfrm>
                <a:off x="3130" y="2586"/>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zh-CN" sz="2200" b="1" dirty="0" smtClean="0">
                    <a:solidFill>
                      <a:schemeClr val="bg1"/>
                    </a:solidFill>
                    <a:ea typeface="HY견고딕" pitchFamily="2" charset="-127"/>
                  </a:rPr>
                  <a:t>2</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16" name="Rectangle 17"/>
            <p:cNvSpPr>
              <a:spLocks noChangeArrowheads="1"/>
            </p:cNvSpPr>
            <p:nvPr/>
          </p:nvSpPr>
          <p:spPr bwMode="auto">
            <a:xfrm>
              <a:off x="310" y="1201"/>
              <a:ext cx="45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全面记录学校人才培养工作发展轨迹</a:t>
              </a:r>
              <a:r>
                <a:rPr lang="en-US" altLang="zh-CN" sz="2000" b="1" dirty="0" smtClean="0"/>
                <a:t>——</a:t>
              </a:r>
              <a:r>
                <a:rPr lang="zh-CN" altLang="en-US" sz="2000" b="1" dirty="0" smtClean="0">
                  <a:solidFill>
                    <a:srgbClr val="C00000"/>
                  </a:solidFill>
                </a:rPr>
                <a:t>反映发展趋势和存在问题</a:t>
              </a:r>
              <a:endParaRPr lang="zh-CN" altLang="en-US" sz="2000" b="1" dirty="0">
                <a:solidFill>
                  <a:srgbClr val="C00000"/>
                </a:solidFill>
              </a:endParaRPr>
            </a:p>
          </p:txBody>
        </p:sp>
      </p:grpSp>
      <p:grpSp>
        <p:nvGrpSpPr>
          <p:cNvPr id="19" name="Group 33"/>
          <p:cNvGrpSpPr>
            <a:grpSpLocks/>
          </p:cNvGrpSpPr>
          <p:nvPr/>
        </p:nvGrpSpPr>
        <p:grpSpPr bwMode="auto">
          <a:xfrm>
            <a:off x="678043" y="1501366"/>
            <a:ext cx="8677351" cy="1581150"/>
            <a:chOff x="112" y="710"/>
            <a:chExt cx="5217" cy="996"/>
          </a:xfrm>
        </p:grpSpPr>
        <p:pic>
          <p:nvPicPr>
            <p:cNvPr id="20" name="Picture 12" descr="05"/>
            <p:cNvPicPr>
              <a:picLocks noChangeAspect="1" noChangeArrowheads="1"/>
            </p:cNvPicPr>
            <p:nvPr/>
          </p:nvPicPr>
          <p:blipFill>
            <a:blip r:embed="rId2" cstate="print"/>
            <a:srcRect/>
            <a:stretch>
              <a:fillRect/>
            </a:stretch>
          </p:blipFill>
          <p:spPr bwMode="auto">
            <a:xfrm>
              <a:off x="113" y="920"/>
              <a:ext cx="5216" cy="786"/>
            </a:xfrm>
            <a:prstGeom prst="rect">
              <a:avLst/>
            </a:prstGeom>
            <a:noFill/>
            <a:ln w="9525">
              <a:noFill/>
              <a:miter lim="800000"/>
              <a:headEnd/>
              <a:tailEnd/>
            </a:ln>
          </p:spPr>
        </p:pic>
        <p:sp>
          <p:nvSpPr>
            <p:cNvPr id="21" name="AutoShape 13"/>
            <p:cNvSpPr>
              <a:spLocks noChangeArrowheads="1"/>
            </p:cNvSpPr>
            <p:nvPr/>
          </p:nvSpPr>
          <p:spPr bwMode="auto">
            <a:xfrm>
              <a:off x="112" y="1022"/>
              <a:ext cx="4938"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22" name="Group 14"/>
            <p:cNvGrpSpPr>
              <a:grpSpLocks/>
            </p:cNvGrpSpPr>
            <p:nvPr/>
          </p:nvGrpSpPr>
          <p:grpSpPr bwMode="auto">
            <a:xfrm>
              <a:off x="132" y="710"/>
              <a:ext cx="1134" cy="372"/>
              <a:chOff x="2805" y="2392"/>
              <a:chExt cx="1844" cy="372"/>
            </a:xfrm>
          </p:grpSpPr>
          <p:pic>
            <p:nvPicPr>
              <p:cNvPr id="24" name="Picture 15" descr="그림92"/>
              <p:cNvPicPr>
                <a:picLocks noChangeAspect="1" noChangeArrowheads="1"/>
              </p:cNvPicPr>
              <p:nvPr/>
            </p:nvPicPr>
            <p:blipFill>
              <a:blip r:embed="rId3" cstate="print"/>
              <a:srcRect/>
              <a:stretch>
                <a:fillRect/>
              </a:stretch>
            </p:blipFill>
            <p:spPr bwMode="auto">
              <a:xfrm>
                <a:off x="2805" y="2392"/>
                <a:ext cx="1844" cy="372"/>
              </a:xfrm>
              <a:prstGeom prst="rect">
                <a:avLst/>
              </a:prstGeom>
              <a:noFill/>
              <a:ln w="9525">
                <a:noFill/>
                <a:miter lim="800000"/>
                <a:headEnd/>
                <a:tailEnd/>
              </a:ln>
            </p:spPr>
          </p:pic>
          <p:sp>
            <p:nvSpPr>
              <p:cNvPr id="25" name="Rectangle 16"/>
              <p:cNvSpPr>
                <a:spLocks noChangeArrowheads="1"/>
              </p:cNvSpPr>
              <p:nvPr/>
            </p:nvSpPr>
            <p:spPr bwMode="auto">
              <a:xfrm>
                <a:off x="2985" y="2493"/>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zh-CN" sz="2200" b="1" dirty="0">
                    <a:solidFill>
                      <a:schemeClr val="bg1"/>
                    </a:solidFill>
                    <a:ea typeface="HY견고딕" pitchFamily="2" charset="-127"/>
                  </a:rPr>
                  <a:t>1</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23" name="Rectangle 17"/>
            <p:cNvSpPr>
              <a:spLocks noChangeArrowheads="1"/>
            </p:cNvSpPr>
            <p:nvPr/>
          </p:nvSpPr>
          <p:spPr bwMode="auto">
            <a:xfrm>
              <a:off x="210" y="1201"/>
              <a:ext cx="46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区别于</a:t>
              </a:r>
              <a:r>
                <a:rPr lang="zh-CN" altLang="en-US" sz="2000" b="1" dirty="0"/>
                <a:t>以往</a:t>
              </a:r>
              <a:r>
                <a:rPr lang="zh-CN" altLang="en-US" sz="2000" b="1" dirty="0" smtClean="0"/>
                <a:t>评估的最大创新之处</a:t>
              </a:r>
              <a:r>
                <a:rPr lang="en-US" altLang="zh-CN" sz="2000" b="1" dirty="0" smtClean="0"/>
                <a:t>——</a:t>
              </a:r>
              <a:r>
                <a:rPr lang="zh-CN" altLang="en-US" sz="2000" b="1" dirty="0" smtClean="0">
                  <a:solidFill>
                    <a:srgbClr val="C00000"/>
                  </a:solidFill>
                </a:rPr>
                <a:t>集成数据库资源</a:t>
              </a:r>
              <a:endParaRPr lang="zh-CN" altLang="en-US" sz="2000" b="1" dirty="0">
                <a:solidFill>
                  <a:srgbClr val="C00000"/>
                </a:solidFill>
              </a:endParaRPr>
            </a:p>
          </p:txBody>
        </p:sp>
      </p:grpSp>
      <p:grpSp>
        <p:nvGrpSpPr>
          <p:cNvPr id="26" name="Group 59"/>
          <p:cNvGrpSpPr>
            <a:grpSpLocks/>
          </p:cNvGrpSpPr>
          <p:nvPr/>
        </p:nvGrpSpPr>
        <p:grpSpPr bwMode="auto">
          <a:xfrm>
            <a:off x="0" y="946545"/>
            <a:ext cx="4174572" cy="514350"/>
            <a:chOff x="-175" y="846"/>
            <a:chExt cx="2885" cy="324"/>
          </a:xfrm>
        </p:grpSpPr>
        <p:sp>
          <p:nvSpPr>
            <p:cNvPr id="27" name="AutoShape 60"/>
            <p:cNvSpPr>
              <a:spLocks noChangeArrowheads="1"/>
            </p:cNvSpPr>
            <p:nvPr/>
          </p:nvSpPr>
          <p:spPr bwMode="auto">
            <a:xfrm>
              <a:off x="-175" y="864"/>
              <a:ext cx="2885" cy="272"/>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自主诊断特点</a:t>
              </a:r>
              <a:endParaRPr kumimoji="1" lang="zh-CN" altLang="zh-CN" sz="3200" dirty="0">
                <a:solidFill>
                  <a:srgbClr val="C00000"/>
                </a:solidFill>
                <a:latin typeface="隶书" pitchFamily="49" charset="-122"/>
                <a:ea typeface="隶书" pitchFamily="49" charset="-122"/>
              </a:endParaRPr>
            </a:p>
          </p:txBody>
        </p:sp>
        <p:pic>
          <p:nvPicPr>
            <p:cNvPr id="29" name="Picture 62" descr="05-1"/>
            <p:cNvPicPr>
              <a:picLocks noChangeAspect="1" noChangeArrowheads="1"/>
            </p:cNvPicPr>
            <p:nvPr/>
          </p:nvPicPr>
          <p:blipFill>
            <a:blip r:embed="rId4" cstate="print"/>
            <a:srcRect/>
            <a:stretch>
              <a:fillRect/>
            </a:stretch>
          </p:blipFill>
          <p:spPr bwMode="auto">
            <a:xfrm>
              <a:off x="125" y="846"/>
              <a:ext cx="324" cy="324"/>
            </a:xfrm>
            <a:prstGeom prst="rect">
              <a:avLst/>
            </a:prstGeom>
            <a:noFill/>
            <a:ln w="9525">
              <a:noFill/>
              <a:miter lim="800000"/>
              <a:headEnd/>
              <a:tailEnd/>
            </a:ln>
          </p:spPr>
        </p:pic>
      </p:grpSp>
      <p:sp>
        <p:nvSpPr>
          <p:cNvPr id="30" name="矩形 29"/>
          <p:cNvSpPr/>
          <p:nvPr/>
        </p:nvSpPr>
        <p:spPr>
          <a:xfrm>
            <a:off x="6238895" y="42152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28" name="TextBox 27"/>
          <p:cNvSpPr txBox="1"/>
          <p:nvPr/>
        </p:nvSpPr>
        <p:spPr>
          <a:xfrm>
            <a:off x="1509726" y="118291"/>
            <a:ext cx="585267" cy="923330"/>
          </a:xfrm>
          <a:prstGeom prst="rect">
            <a:avLst/>
          </a:prstGeom>
          <a:noFill/>
        </p:spPr>
        <p:txBody>
          <a:bodyPr wrap="square" rtlCol="0">
            <a:spAutoFit/>
          </a:bodyPr>
          <a:lstStyle/>
          <a:p>
            <a:r>
              <a:rPr lang="en-US" altLang="zh-CN" sz="5400" b="1" dirty="0" smtClean="0">
                <a:effectLst>
                  <a:outerShdw blurRad="50800" dist="50800" dir="5400000" algn="ctr" rotWithShape="0">
                    <a:schemeClr val="bg1"/>
                  </a:outerShdw>
                </a:effectLst>
                <a:latin typeface="方正小标宋简体" pitchFamily="65" charset="-122"/>
                <a:ea typeface="方正小标宋简体" pitchFamily="65" charset="-122"/>
              </a:rPr>
              <a:t>2</a:t>
            </a:r>
            <a:endParaRPr lang="zh-CN" altLang="en-US" sz="5400" b="1" dirty="0">
              <a:effectLst>
                <a:outerShdw blurRad="50800" dist="50800" dir="5400000" algn="ctr" rotWithShape="0">
                  <a:schemeClr val="bg1"/>
                </a:outerShdw>
              </a:effectLst>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574663"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高职质量诊断的侧重点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grpSp>
        <p:nvGrpSpPr>
          <p:cNvPr id="5" name="Group 59"/>
          <p:cNvGrpSpPr>
            <a:grpSpLocks/>
          </p:cNvGrpSpPr>
          <p:nvPr/>
        </p:nvGrpSpPr>
        <p:grpSpPr bwMode="auto">
          <a:xfrm>
            <a:off x="232135" y="1177465"/>
            <a:ext cx="3254042" cy="514350"/>
            <a:chOff x="125" y="846"/>
            <a:chExt cx="2108" cy="324"/>
          </a:xfrm>
        </p:grpSpPr>
        <p:sp>
          <p:nvSpPr>
            <p:cNvPr id="6" name="AutoShape 60"/>
            <p:cNvSpPr>
              <a:spLocks noChangeArrowheads="1"/>
            </p:cNvSpPr>
            <p:nvPr/>
          </p:nvSpPr>
          <p:spPr bwMode="auto">
            <a:xfrm>
              <a:off x="383" y="864"/>
              <a:ext cx="1850" cy="272"/>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自主诊断特点</a:t>
              </a:r>
              <a:endParaRPr kumimoji="1" lang="zh-CN" altLang="zh-CN" sz="3200" dirty="0">
                <a:solidFill>
                  <a:srgbClr val="C00000"/>
                </a:solidFill>
                <a:latin typeface="隶书" pitchFamily="49" charset="-122"/>
                <a:ea typeface="隶书" pitchFamily="49" charset="-122"/>
              </a:endParaRPr>
            </a:p>
          </p:txBody>
        </p:sp>
        <p:pic>
          <p:nvPicPr>
            <p:cNvPr id="8" name="Picture 62" descr="05-1"/>
            <p:cNvPicPr>
              <a:picLocks noChangeAspect="1" noChangeArrowheads="1"/>
            </p:cNvPicPr>
            <p:nvPr/>
          </p:nvPicPr>
          <p:blipFill>
            <a:blip r:embed="rId2" cstate="print"/>
            <a:srcRect/>
            <a:stretch>
              <a:fillRect/>
            </a:stretch>
          </p:blipFill>
          <p:spPr bwMode="auto">
            <a:xfrm>
              <a:off x="125" y="846"/>
              <a:ext cx="324" cy="324"/>
            </a:xfrm>
            <a:prstGeom prst="rect">
              <a:avLst/>
            </a:prstGeom>
            <a:noFill/>
            <a:ln w="9525">
              <a:noFill/>
              <a:miter lim="800000"/>
              <a:headEnd/>
              <a:tailEnd/>
            </a:ln>
          </p:spPr>
        </p:pic>
      </p:grpSp>
      <p:grpSp>
        <p:nvGrpSpPr>
          <p:cNvPr id="31" name="Group 33"/>
          <p:cNvGrpSpPr>
            <a:grpSpLocks/>
          </p:cNvGrpSpPr>
          <p:nvPr/>
        </p:nvGrpSpPr>
        <p:grpSpPr bwMode="auto">
          <a:xfrm>
            <a:off x="466649" y="1663599"/>
            <a:ext cx="8677351" cy="1581150"/>
            <a:chOff x="112" y="710"/>
            <a:chExt cx="5217" cy="996"/>
          </a:xfrm>
        </p:grpSpPr>
        <p:pic>
          <p:nvPicPr>
            <p:cNvPr id="32" name="Picture 12" descr="05"/>
            <p:cNvPicPr>
              <a:picLocks noChangeAspect="1" noChangeArrowheads="1"/>
            </p:cNvPicPr>
            <p:nvPr/>
          </p:nvPicPr>
          <p:blipFill>
            <a:blip r:embed="rId3" cstate="print"/>
            <a:srcRect/>
            <a:stretch>
              <a:fillRect/>
            </a:stretch>
          </p:blipFill>
          <p:spPr bwMode="auto">
            <a:xfrm>
              <a:off x="113" y="920"/>
              <a:ext cx="5216" cy="786"/>
            </a:xfrm>
            <a:prstGeom prst="rect">
              <a:avLst/>
            </a:prstGeom>
            <a:noFill/>
            <a:ln w="9525">
              <a:noFill/>
              <a:miter lim="800000"/>
              <a:headEnd/>
              <a:tailEnd/>
            </a:ln>
          </p:spPr>
        </p:pic>
        <p:sp>
          <p:nvSpPr>
            <p:cNvPr id="33" name="AutoShape 13"/>
            <p:cNvSpPr>
              <a:spLocks noChangeArrowheads="1"/>
            </p:cNvSpPr>
            <p:nvPr/>
          </p:nvSpPr>
          <p:spPr bwMode="auto">
            <a:xfrm>
              <a:off x="112" y="1022"/>
              <a:ext cx="4938"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34" name="Group 14"/>
            <p:cNvGrpSpPr>
              <a:grpSpLocks/>
            </p:cNvGrpSpPr>
            <p:nvPr/>
          </p:nvGrpSpPr>
          <p:grpSpPr bwMode="auto">
            <a:xfrm>
              <a:off x="132" y="710"/>
              <a:ext cx="1134" cy="372"/>
              <a:chOff x="2805" y="2392"/>
              <a:chExt cx="1844" cy="372"/>
            </a:xfrm>
          </p:grpSpPr>
          <p:pic>
            <p:nvPicPr>
              <p:cNvPr id="36" name="Picture 15" descr="그림92"/>
              <p:cNvPicPr>
                <a:picLocks noChangeAspect="1" noChangeArrowheads="1"/>
              </p:cNvPicPr>
              <p:nvPr/>
            </p:nvPicPr>
            <p:blipFill>
              <a:blip r:embed="rId4" cstate="print"/>
              <a:srcRect/>
              <a:stretch>
                <a:fillRect/>
              </a:stretch>
            </p:blipFill>
            <p:spPr bwMode="auto">
              <a:xfrm>
                <a:off x="2805" y="2392"/>
                <a:ext cx="1844" cy="372"/>
              </a:xfrm>
              <a:prstGeom prst="rect">
                <a:avLst/>
              </a:prstGeom>
              <a:noFill/>
              <a:ln w="9525">
                <a:noFill/>
                <a:miter lim="800000"/>
                <a:headEnd/>
                <a:tailEnd/>
              </a:ln>
            </p:spPr>
          </p:pic>
          <p:sp>
            <p:nvSpPr>
              <p:cNvPr id="37" name="Rectangle 16"/>
              <p:cNvSpPr>
                <a:spLocks noChangeArrowheads="1"/>
              </p:cNvSpPr>
              <p:nvPr/>
            </p:nvSpPr>
            <p:spPr bwMode="auto">
              <a:xfrm>
                <a:off x="2985" y="2493"/>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zh-CN" sz="2200" b="1" dirty="0" smtClean="0">
                    <a:solidFill>
                      <a:schemeClr val="bg1"/>
                    </a:solidFill>
                    <a:ea typeface="HY견고딕" pitchFamily="2" charset="-127"/>
                  </a:rPr>
                  <a:t>4</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35" name="Rectangle 17"/>
            <p:cNvSpPr>
              <a:spLocks noChangeArrowheads="1"/>
            </p:cNvSpPr>
            <p:nvPr/>
          </p:nvSpPr>
          <p:spPr bwMode="auto">
            <a:xfrm>
              <a:off x="210" y="1201"/>
              <a:ext cx="46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专家开展分析评估的主要依据</a:t>
              </a:r>
              <a:r>
                <a:rPr lang="en-US" altLang="zh-CN" sz="2000" b="1" dirty="0" smtClean="0"/>
                <a:t>——</a:t>
              </a:r>
              <a:r>
                <a:rPr lang="zh-CN" altLang="en-US" sz="2000" b="1" dirty="0" smtClean="0">
                  <a:solidFill>
                    <a:srgbClr val="C00000"/>
                  </a:solidFill>
                </a:rPr>
                <a:t>状态数据平台</a:t>
              </a:r>
              <a:endParaRPr lang="zh-CN" altLang="en-US" sz="2000" b="1" dirty="0">
                <a:solidFill>
                  <a:srgbClr val="C00000"/>
                </a:solidFill>
              </a:endParaRPr>
            </a:p>
          </p:txBody>
        </p:sp>
      </p:grpSp>
      <p:grpSp>
        <p:nvGrpSpPr>
          <p:cNvPr id="38" name="Group 33"/>
          <p:cNvGrpSpPr>
            <a:grpSpLocks/>
          </p:cNvGrpSpPr>
          <p:nvPr/>
        </p:nvGrpSpPr>
        <p:grpSpPr bwMode="auto">
          <a:xfrm>
            <a:off x="466649" y="2995870"/>
            <a:ext cx="8677351" cy="1581150"/>
            <a:chOff x="112" y="710"/>
            <a:chExt cx="5217" cy="996"/>
          </a:xfrm>
        </p:grpSpPr>
        <p:pic>
          <p:nvPicPr>
            <p:cNvPr id="39" name="Picture 12" descr="05"/>
            <p:cNvPicPr>
              <a:picLocks noChangeAspect="1" noChangeArrowheads="1"/>
            </p:cNvPicPr>
            <p:nvPr/>
          </p:nvPicPr>
          <p:blipFill>
            <a:blip r:embed="rId3" cstate="print"/>
            <a:srcRect/>
            <a:stretch>
              <a:fillRect/>
            </a:stretch>
          </p:blipFill>
          <p:spPr bwMode="auto">
            <a:xfrm>
              <a:off x="113" y="920"/>
              <a:ext cx="5216" cy="786"/>
            </a:xfrm>
            <a:prstGeom prst="rect">
              <a:avLst/>
            </a:prstGeom>
            <a:noFill/>
            <a:ln w="9525">
              <a:noFill/>
              <a:miter lim="800000"/>
              <a:headEnd/>
              <a:tailEnd/>
            </a:ln>
          </p:spPr>
        </p:pic>
        <p:sp>
          <p:nvSpPr>
            <p:cNvPr id="40" name="AutoShape 13"/>
            <p:cNvSpPr>
              <a:spLocks noChangeArrowheads="1"/>
            </p:cNvSpPr>
            <p:nvPr/>
          </p:nvSpPr>
          <p:spPr bwMode="auto">
            <a:xfrm>
              <a:off x="112" y="1022"/>
              <a:ext cx="4938"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41" name="Group 14"/>
            <p:cNvGrpSpPr>
              <a:grpSpLocks/>
            </p:cNvGrpSpPr>
            <p:nvPr/>
          </p:nvGrpSpPr>
          <p:grpSpPr bwMode="auto">
            <a:xfrm>
              <a:off x="132" y="710"/>
              <a:ext cx="1134" cy="372"/>
              <a:chOff x="2805" y="2392"/>
              <a:chExt cx="1844" cy="372"/>
            </a:xfrm>
          </p:grpSpPr>
          <p:pic>
            <p:nvPicPr>
              <p:cNvPr id="43" name="Picture 15" descr="그림92"/>
              <p:cNvPicPr>
                <a:picLocks noChangeAspect="1" noChangeArrowheads="1"/>
              </p:cNvPicPr>
              <p:nvPr/>
            </p:nvPicPr>
            <p:blipFill>
              <a:blip r:embed="rId4" cstate="print"/>
              <a:srcRect/>
              <a:stretch>
                <a:fillRect/>
              </a:stretch>
            </p:blipFill>
            <p:spPr bwMode="auto">
              <a:xfrm>
                <a:off x="2805" y="2392"/>
                <a:ext cx="1844" cy="372"/>
              </a:xfrm>
              <a:prstGeom prst="rect">
                <a:avLst/>
              </a:prstGeom>
              <a:noFill/>
              <a:ln w="9525">
                <a:noFill/>
                <a:miter lim="800000"/>
                <a:headEnd/>
                <a:tailEnd/>
              </a:ln>
            </p:spPr>
          </p:pic>
          <p:sp>
            <p:nvSpPr>
              <p:cNvPr id="44" name="Rectangle 16"/>
              <p:cNvSpPr>
                <a:spLocks noChangeArrowheads="1"/>
              </p:cNvSpPr>
              <p:nvPr/>
            </p:nvSpPr>
            <p:spPr bwMode="auto">
              <a:xfrm>
                <a:off x="2985" y="2493"/>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ko-KR" sz="2200" b="1" dirty="0" smtClean="0">
                    <a:solidFill>
                      <a:schemeClr val="bg1"/>
                    </a:solidFill>
                    <a:ea typeface="HY견고딕" pitchFamily="2" charset="-127"/>
                  </a:rPr>
                  <a:t>5</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42" name="Rectangle 17"/>
            <p:cNvSpPr>
              <a:spLocks noChangeArrowheads="1"/>
            </p:cNvSpPr>
            <p:nvPr/>
          </p:nvSpPr>
          <p:spPr bwMode="auto">
            <a:xfrm>
              <a:off x="210" y="1201"/>
              <a:ext cx="46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从被动到常态的转变</a:t>
              </a:r>
              <a:r>
                <a:rPr lang="en-US" altLang="zh-CN" sz="2000" b="1" dirty="0" smtClean="0"/>
                <a:t>——</a:t>
              </a:r>
              <a:r>
                <a:rPr lang="zh-CN" altLang="en-US" sz="2000" b="1" dirty="0" smtClean="0">
                  <a:solidFill>
                    <a:srgbClr val="C00000"/>
                  </a:solidFill>
                </a:rPr>
                <a:t>履行人才培养工作质量保证主体的责任</a:t>
              </a:r>
              <a:endParaRPr lang="zh-CN" altLang="en-US" sz="2000" b="1" dirty="0">
                <a:solidFill>
                  <a:srgbClr val="C00000"/>
                </a:solidFill>
              </a:endParaRPr>
            </a:p>
          </p:txBody>
        </p:sp>
      </p:grpSp>
      <p:sp>
        <p:nvSpPr>
          <p:cNvPr id="21" name="矩形 20"/>
          <p:cNvSpPr/>
          <p:nvPr/>
        </p:nvSpPr>
        <p:spPr>
          <a:xfrm>
            <a:off x="6238895" y="424659"/>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22" name="TextBox 21"/>
          <p:cNvSpPr txBox="1"/>
          <p:nvPr/>
        </p:nvSpPr>
        <p:spPr>
          <a:xfrm>
            <a:off x="1509726" y="118291"/>
            <a:ext cx="585267" cy="923330"/>
          </a:xfrm>
          <a:prstGeom prst="rect">
            <a:avLst/>
          </a:prstGeom>
          <a:noFill/>
        </p:spPr>
        <p:txBody>
          <a:bodyPr wrap="square" rtlCol="0">
            <a:spAutoFit/>
          </a:bodyPr>
          <a:lstStyle/>
          <a:p>
            <a:r>
              <a:rPr lang="en-US" altLang="zh-CN" sz="5400" b="1" dirty="0" smtClean="0">
                <a:effectLst>
                  <a:outerShdw blurRad="50800" dist="50800" dir="5400000" algn="ctr" rotWithShape="0">
                    <a:schemeClr val="bg1"/>
                  </a:outerShdw>
                </a:effectLst>
                <a:latin typeface="方正小标宋简体" pitchFamily="65" charset="-122"/>
                <a:ea typeface="方正小标宋简体" pitchFamily="65" charset="-122"/>
              </a:rPr>
              <a:t>2</a:t>
            </a:r>
            <a:endParaRPr lang="zh-CN" altLang="en-US" sz="5400" b="1" dirty="0">
              <a:effectLst>
                <a:outerShdw blurRad="50800" dist="50800" dir="5400000" algn="ctr" rotWithShape="0">
                  <a:schemeClr val="bg1"/>
                </a:outerShdw>
              </a:effectLst>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542390"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高职质量诊断的侧重点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grpSp>
        <p:nvGrpSpPr>
          <p:cNvPr id="5" name="Group 59"/>
          <p:cNvGrpSpPr>
            <a:grpSpLocks/>
          </p:cNvGrpSpPr>
          <p:nvPr/>
        </p:nvGrpSpPr>
        <p:grpSpPr bwMode="auto">
          <a:xfrm>
            <a:off x="232135" y="1177465"/>
            <a:ext cx="3544250" cy="514350"/>
            <a:chOff x="125" y="846"/>
            <a:chExt cx="2296" cy="324"/>
          </a:xfrm>
        </p:grpSpPr>
        <p:sp>
          <p:nvSpPr>
            <p:cNvPr id="6" name="AutoShape 60"/>
            <p:cNvSpPr>
              <a:spLocks noChangeArrowheads="1"/>
            </p:cNvSpPr>
            <p:nvPr/>
          </p:nvSpPr>
          <p:spPr bwMode="auto">
            <a:xfrm>
              <a:off x="153" y="864"/>
              <a:ext cx="2268" cy="272"/>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抽样复核材料</a:t>
              </a:r>
              <a:endParaRPr kumimoji="1" lang="zh-CN" altLang="zh-CN" sz="3200" dirty="0">
                <a:solidFill>
                  <a:srgbClr val="C00000"/>
                </a:solidFill>
                <a:latin typeface="隶书" pitchFamily="49" charset="-122"/>
                <a:ea typeface="隶书" pitchFamily="49" charset="-122"/>
              </a:endParaRPr>
            </a:p>
          </p:txBody>
        </p:sp>
        <p:pic>
          <p:nvPicPr>
            <p:cNvPr id="8" name="Picture 62" descr="05-1"/>
            <p:cNvPicPr>
              <a:picLocks noChangeAspect="1" noChangeArrowheads="1"/>
            </p:cNvPicPr>
            <p:nvPr/>
          </p:nvPicPr>
          <p:blipFill>
            <a:blip r:embed="rId2" cstate="print"/>
            <a:srcRect/>
            <a:stretch>
              <a:fillRect/>
            </a:stretch>
          </p:blipFill>
          <p:spPr bwMode="auto">
            <a:xfrm>
              <a:off x="125" y="846"/>
              <a:ext cx="324" cy="324"/>
            </a:xfrm>
            <a:prstGeom prst="rect">
              <a:avLst/>
            </a:prstGeom>
            <a:noFill/>
            <a:ln w="9525">
              <a:noFill/>
              <a:miter lim="800000"/>
              <a:headEnd/>
              <a:tailEnd/>
            </a:ln>
          </p:spPr>
        </p:pic>
      </p:grpSp>
      <p:sp>
        <p:nvSpPr>
          <p:cNvPr id="9" name="矩形 8"/>
          <p:cNvSpPr/>
          <p:nvPr/>
        </p:nvSpPr>
        <p:spPr>
          <a:xfrm>
            <a:off x="1454191" y="2690926"/>
            <a:ext cx="6209071"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学校人才培养质量年度报告</a:t>
            </a:r>
          </a:p>
        </p:txBody>
      </p:sp>
      <p:sp>
        <p:nvSpPr>
          <p:cNvPr id="10" name="矩形 9"/>
          <p:cNvSpPr/>
          <p:nvPr/>
        </p:nvSpPr>
        <p:spPr>
          <a:xfrm>
            <a:off x="1460091" y="3248627"/>
            <a:ext cx="545690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人才培养工作状态数据分析报告</a:t>
            </a:r>
          </a:p>
        </p:txBody>
      </p:sp>
      <p:sp>
        <p:nvSpPr>
          <p:cNvPr id="11" name="矩形 10"/>
          <p:cNvSpPr/>
          <p:nvPr/>
        </p:nvSpPr>
        <p:spPr>
          <a:xfrm>
            <a:off x="1445341" y="2132442"/>
            <a:ext cx="631092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学校内部质量保证体系自我诊断报告</a:t>
            </a:r>
          </a:p>
        </p:txBody>
      </p:sp>
      <p:sp>
        <p:nvSpPr>
          <p:cNvPr id="12" name="矩形 11"/>
          <p:cNvSpPr/>
          <p:nvPr/>
        </p:nvSpPr>
        <p:spPr>
          <a:xfrm>
            <a:off x="1460091" y="3806473"/>
            <a:ext cx="6764594" cy="830997"/>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学校事业发展中长期规划、内部质量保证体系建设规划及其其他相关子规划</a:t>
            </a:r>
          </a:p>
        </p:txBody>
      </p:sp>
      <p:sp>
        <p:nvSpPr>
          <p:cNvPr id="13" name="矩形 12"/>
          <p:cNvSpPr/>
          <p:nvPr/>
        </p:nvSpPr>
        <p:spPr>
          <a:xfrm>
            <a:off x="1460091" y="4729366"/>
            <a:ext cx="7318151"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近两年学校职能部门、院系的年度自我诊改报告</a:t>
            </a:r>
          </a:p>
        </p:txBody>
      </p:sp>
      <p:sp>
        <p:nvSpPr>
          <p:cNvPr id="14" name="矩形 13"/>
          <p:cNvSpPr/>
          <p:nvPr/>
        </p:nvSpPr>
        <p:spPr>
          <a:xfrm>
            <a:off x="6249112" y="40193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15" name="矩形 14"/>
          <p:cNvSpPr/>
          <p:nvPr/>
        </p:nvSpPr>
        <p:spPr>
          <a:xfrm>
            <a:off x="1460091" y="5266335"/>
            <a:ext cx="7318151"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学校所在地区的区域经济社会事业发展规划</a:t>
            </a:r>
          </a:p>
        </p:txBody>
      </p:sp>
      <p:sp>
        <p:nvSpPr>
          <p:cNvPr id="16" name="TextBox 15"/>
          <p:cNvSpPr txBox="1"/>
          <p:nvPr/>
        </p:nvSpPr>
        <p:spPr>
          <a:xfrm>
            <a:off x="1509726" y="118291"/>
            <a:ext cx="585267" cy="923330"/>
          </a:xfrm>
          <a:prstGeom prst="rect">
            <a:avLst/>
          </a:prstGeom>
          <a:noFill/>
        </p:spPr>
        <p:txBody>
          <a:bodyPr wrap="square" rtlCol="0">
            <a:spAutoFit/>
          </a:bodyPr>
          <a:lstStyle/>
          <a:p>
            <a:r>
              <a:rPr lang="en-US" altLang="zh-CN" sz="5400" b="1" dirty="0" smtClean="0">
                <a:effectLst>
                  <a:outerShdw blurRad="50800" dist="50800" dir="5400000" algn="ctr" rotWithShape="0">
                    <a:schemeClr val="bg1"/>
                  </a:outerShdw>
                </a:effectLst>
                <a:latin typeface="方正小标宋简体" pitchFamily="65" charset="-122"/>
                <a:ea typeface="方正小标宋简体" pitchFamily="65" charset="-122"/>
              </a:rPr>
              <a:t>2</a:t>
            </a:r>
            <a:endParaRPr lang="zh-CN" altLang="en-US" sz="5400" b="1" dirty="0">
              <a:effectLst>
                <a:outerShdw blurRad="50800" dist="50800" dir="5400000" algn="ctr" rotWithShape="0">
                  <a:schemeClr val="bg1"/>
                </a:outerShdw>
              </a:effectLst>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628451"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高职质量诊断</a:t>
            </a:r>
            <a:r>
              <a:rPr kumimoji="0" lang="zh-CN" altLang="en-US" sz="2500" b="1" i="0" u="none" strike="noStrike" kern="1200" cap="none" spc="0" normalizeH="0" baseline="0" noProof="0" dirty="0" smtClean="0">
                <a:ln>
                  <a:noFill/>
                </a:ln>
                <a:solidFill>
                  <a:srgbClr val="FFC000"/>
                </a:solidFill>
                <a:effectLst>
                  <a:outerShdw blurRad="50800" dist="38100" dir="2700000" algn="tl" rotWithShape="0">
                    <a:prstClr val="black">
                      <a:alpha val="40000"/>
                    </a:prstClr>
                  </a:outerShdw>
                </a:effectLst>
                <a:uLnTx/>
                <a:uFillTx/>
                <a:latin typeface="+mn-ea"/>
                <a:ea typeface="+mn-ea"/>
                <a:cs typeface="+mj-cs"/>
              </a:rPr>
              <a:t>的侧重点</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75358" y="1206040"/>
            <a:ext cx="3559223"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endParaRPr kumimoji="1" lang="zh-CN" altLang="zh-CN" sz="3200" dirty="0">
              <a:solidFill>
                <a:srgbClr val="C00000"/>
              </a:solidFill>
              <a:latin typeface="隶书" pitchFamily="49" charset="-122"/>
              <a:ea typeface="隶书" pitchFamily="49" charset="-122"/>
            </a:endParaRPr>
          </a:p>
        </p:txBody>
      </p:sp>
      <p:sp>
        <p:nvSpPr>
          <p:cNvPr id="6" name="TextBox 5"/>
          <p:cNvSpPr txBox="1"/>
          <p:nvPr/>
        </p:nvSpPr>
        <p:spPr>
          <a:xfrm>
            <a:off x="840657" y="1902542"/>
            <a:ext cx="6784258" cy="733534"/>
          </a:xfrm>
          <a:prstGeom prst="rect">
            <a:avLst/>
          </a:prstGeom>
          <a:noFill/>
        </p:spPr>
        <p:txBody>
          <a:bodyPr wrap="square" rtlCol="0">
            <a:spAutoFit/>
          </a:bodyPr>
          <a:lstStyle/>
          <a:p>
            <a:pPr>
              <a:lnSpc>
                <a:spcPts val="5000"/>
              </a:lnSpc>
            </a:pPr>
            <a:r>
              <a:rPr lang="zh-CN" altLang="en-US" sz="2800" b="1" dirty="0" smtClean="0"/>
              <a:t>结论三种：有效、异常、待改进</a:t>
            </a:r>
            <a:endParaRPr lang="zh-CN" altLang="en-US" sz="2800" b="1" dirty="0"/>
          </a:p>
        </p:txBody>
      </p:sp>
      <p:sp>
        <p:nvSpPr>
          <p:cNvPr id="3" name="矩形 2"/>
          <p:cNvSpPr/>
          <p:nvPr/>
        </p:nvSpPr>
        <p:spPr>
          <a:xfrm>
            <a:off x="623835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32135" y="1177465"/>
            <a:ext cx="500147" cy="514350"/>
          </a:xfrm>
          <a:prstGeom prst="rect">
            <a:avLst/>
          </a:prstGeom>
          <a:noFill/>
          <a:ln w="9525">
            <a:noFill/>
            <a:miter lim="800000"/>
            <a:headEnd/>
            <a:tailEnd/>
          </a:ln>
        </p:spPr>
      </p:pic>
      <p:sp>
        <p:nvSpPr>
          <p:cNvPr id="10" name="AutoShape 60"/>
          <p:cNvSpPr>
            <a:spLocks noChangeArrowheads="1"/>
          </p:cNvSpPr>
          <p:nvPr/>
        </p:nvSpPr>
        <p:spPr bwMode="auto">
          <a:xfrm>
            <a:off x="691548" y="1218740"/>
            <a:ext cx="387743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抽样复核结论与使用</a:t>
            </a:r>
            <a:endParaRPr kumimoji="1" lang="zh-CN" altLang="zh-CN" sz="3200" dirty="0">
              <a:solidFill>
                <a:srgbClr val="C00000"/>
              </a:solidFill>
              <a:latin typeface="隶书" pitchFamily="49" charset="-122"/>
              <a:ea typeface="隶书" pitchFamily="49" charset="-122"/>
            </a:endParaRPr>
          </a:p>
        </p:txBody>
      </p:sp>
      <p:sp>
        <p:nvSpPr>
          <p:cNvPr id="2" name="TextBox 1"/>
          <p:cNvSpPr txBox="1"/>
          <p:nvPr/>
        </p:nvSpPr>
        <p:spPr>
          <a:xfrm>
            <a:off x="840657" y="2753957"/>
            <a:ext cx="7906870" cy="830997"/>
          </a:xfrm>
          <a:prstGeom prst="rect">
            <a:avLst/>
          </a:prstGeom>
          <a:noFill/>
        </p:spPr>
        <p:txBody>
          <a:bodyPr wrap="square" rtlCol="0">
            <a:spAutoFit/>
          </a:bodyPr>
          <a:lstStyle/>
          <a:p>
            <a:r>
              <a:rPr lang="zh-CN" altLang="en-US" sz="2400" b="1" dirty="0" smtClean="0">
                <a:solidFill>
                  <a:srgbClr val="FF0000"/>
                </a:solidFill>
              </a:rPr>
              <a:t>有效</a:t>
            </a:r>
            <a:r>
              <a:rPr lang="en-US" altLang="zh-CN" sz="2400" b="1" dirty="0" smtClean="0"/>
              <a:t>——</a:t>
            </a:r>
            <a:r>
              <a:rPr lang="en-US" altLang="zh-CN" sz="2400" b="1" dirty="0" smtClean="0">
                <a:solidFill>
                  <a:srgbClr val="0070C0"/>
                </a:solidFill>
                <a:hlinkClick r:id="rId3" action="ppaction://hlinkfile"/>
              </a:rPr>
              <a:t>16</a:t>
            </a:r>
            <a:r>
              <a:rPr lang="zh-CN" altLang="en-US" sz="2400" b="1" dirty="0" smtClean="0">
                <a:solidFill>
                  <a:srgbClr val="0070C0"/>
                </a:solidFill>
                <a:hlinkClick r:id="rId3" action="ppaction://hlinkfile"/>
              </a:rPr>
              <a:t>项</a:t>
            </a:r>
            <a:r>
              <a:rPr lang="zh-CN" altLang="en-US" sz="2400" b="1" dirty="0" smtClean="0"/>
              <a:t>诊断要素中，自主诊断结果与复核结果相符</a:t>
            </a:r>
            <a:r>
              <a:rPr lang="en-US" altLang="zh-CN" sz="2400" b="1" dirty="0" smtClean="0">
                <a:solidFill>
                  <a:srgbClr val="0070C0"/>
                </a:solidFill>
              </a:rPr>
              <a:t>≥13</a:t>
            </a:r>
            <a:r>
              <a:rPr lang="zh-CN" altLang="en-US" sz="2400" b="1" dirty="0" smtClean="0">
                <a:solidFill>
                  <a:srgbClr val="0070C0"/>
                </a:solidFill>
              </a:rPr>
              <a:t>项</a:t>
            </a:r>
            <a:r>
              <a:rPr lang="en-US" altLang="zh-CN" sz="2400" b="1" dirty="0" smtClean="0"/>
              <a:t>,</a:t>
            </a:r>
            <a:r>
              <a:rPr lang="zh-CN" altLang="en-US" sz="2400" b="1" dirty="0" smtClean="0"/>
              <a:t>改进措施针对性强、切实可行、成效明显</a:t>
            </a:r>
            <a:endParaRPr lang="zh-CN" altLang="en-US" sz="2400" b="1" dirty="0"/>
          </a:p>
        </p:txBody>
      </p:sp>
      <p:sp>
        <p:nvSpPr>
          <p:cNvPr id="11" name="TextBox 10"/>
          <p:cNvSpPr txBox="1"/>
          <p:nvPr/>
        </p:nvSpPr>
        <p:spPr>
          <a:xfrm>
            <a:off x="847364" y="3737354"/>
            <a:ext cx="7906870" cy="830997"/>
          </a:xfrm>
          <a:prstGeom prst="rect">
            <a:avLst/>
          </a:prstGeom>
          <a:noFill/>
        </p:spPr>
        <p:txBody>
          <a:bodyPr wrap="square" rtlCol="0">
            <a:spAutoFit/>
          </a:bodyPr>
          <a:lstStyle/>
          <a:p>
            <a:r>
              <a:rPr lang="zh-CN" altLang="en-US" sz="2400" b="1" dirty="0">
                <a:solidFill>
                  <a:srgbClr val="FF0000"/>
                </a:solidFill>
              </a:rPr>
              <a:t>异常</a:t>
            </a:r>
            <a:r>
              <a:rPr lang="en-US" altLang="zh-CN" sz="2400" b="1" dirty="0" smtClean="0"/>
              <a:t>——</a:t>
            </a:r>
            <a:r>
              <a:rPr lang="en-US" altLang="zh-CN" sz="2400" b="1" dirty="0" smtClean="0">
                <a:solidFill>
                  <a:srgbClr val="0070C0"/>
                </a:solidFill>
              </a:rPr>
              <a:t>16</a:t>
            </a:r>
            <a:r>
              <a:rPr lang="zh-CN" altLang="en-US" sz="2400" b="1" dirty="0" smtClean="0">
                <a:solidFill>
                  <a:srgbClr val="0070C0"/>
                </a:solidFill>
              </a:rPr>
              <a:t>项</a:t>
            </a:r>
            <a:r>
              <a:rPr lang="zh-CN" altLang="en-US" sz="2400" b="1" dirty="0" smtClean="0"/>
              <a:t>诊断要素中，自主诊断结果与复核结果相符</a:t>
            </a:r>
            <a:r>
              <a:rPr lang="en-US" altLang="zh-CN" sz="2400" b="1" dirty="0">
                <a:solidFill>
                  <a:srgbClr val="0070C0"/>
                </a:solidFill>
              </a:rPr>
              <a:t>≤</a:t>
            </a:r>
            <a:r>
              <a:rPr lang="en-US" altLang="zh-CN" sz="2400" b="1" dirty="0" smtClean="0">
                <a:solidFill>
                  <a:srgbClr val="0070C0"/>
                </a:solidFill>
              </a:rPr>
              <a:t>10</a:t>
            </a:r>
            <a:r>
              <a:rPr lang="zh-CN" altLang="en-US" sz="2400" b="1" dirty="0" smtClean="0">
                <a:solidFill>
                  <a:srgbClr val="0070C0"/>
                </a:solidFill>
              </a:rPr>
              <a:t>项</a:t>
            </a:r>
            <a:r>
              <a:rPr lang="en-US" altLang="zh-CN" sz="2400" b="1" dirty="0" smtClean="0"/>
              <a:t>,</a:t>
            </a:r>
            <a:r>
              <a:rPr lang="zh-CN" altLang="en-US" sz="2400" b="1" dirty="0" smtClean="0"/>
              <a:t>改进措施针对性不强、力度不够</a:t>
            </a:r>
            <a:endParaRPr lang="zh-CN" altLang="en-US" sz="2400" b="1" dirty="0"/>
          </a:p>
        </p:txBody>
      </p:sp>
      <p:sp>
        <p:nvSpPr>
          <p:cNvPr id="12" name="TextBox 11"/>
          <p:cNvSpPr txBox="1"/>
          <p:nvPr/>
        </p:nvSpPr>
        <p:spPr>
          <a:xfrm>
            <a:off x="871536" y="4842733"/>
            <a:ext cx="7906870" cy="461665"/>
          </a:xfrm>
          <a:prstGeom prst="rect">
            <a:avLst/>
          </a:prstGeom>
          <a:noFill/>
        </p:spPr>
        <p:txBody>
          <a:bodyPr wrap="square" rtlCol="0">
            <a:spAutoFit/>
          </a:bodyPr>
          <a:lstStyle/>
          <a:p>
            <a:r>
              <a:rPr lang="zh-CN" altLang="en-US" sz="2400" b="1" dirty="0" smtClean="0">
                <a:solidFill>
                  <a:srgbClr val="FF0000"/>
                </a:solidFill>
              </a:rPr>
              <a:t>待改进</a:t>
            </a:r>
            <a:r>
              <a:rPr lang="en-US" altLang="zh-CN" sz="2400" b="1" dirty="0" smtClean="0"/>
              <a:t>——</a:t>
            </a:r>
            <a:r>
              <a:rPr lang="zh-CN" altLang="en-US" sz="2400" b="1" dirty="0" smtClean="0"/>
              <a:t>上述标准以外的其他情况</a:t>
            </a:r>
            <a:endParaRPr lang="zh-CN" altLang="en-US" sz="2400" b="1" dirty="0"/>
          </a:p>
        </p:txBody>
      </p:sp>
      <p:sp>
        <p:nvSpPr>
          <p:cNvPr id="13" name="TextBox 12"/>
          <p:cNvSpPr txBox="1"/>
          <p:nvPr/>
        </p:nvSpPr>
        <p:spPr>
          <a:xfrm>
            <a:off x="1509726" y="118291"/>
            <a:ext cx="585267" cy="923330"/>
          </a:xfrm>
          <a:prstGeom prst="rect">
            <a:avLst/>
          </a:prstGeom>
          <a:noFill/>
        </p:spPr>
        <p:txBody>
          <a:bodyPr wrap="square" rtlCol="0">
            <a:spAutoFit/>
          </a:bodyPr>
          <a:lstStyle/>
          <a:p>
            <a:r>
              <a:rPr lang="en-US" altLang="zh-CN" sz="5400" b="1" dirty="0" smtClean="0">
                <a:effectLst>
                  <a:outerShdw blurRad="50800" dist="50800" dir="5400000" algn="ctr" rotWithShape="0">
                    <a:schemeClr val="bg1"/>
                  </a:outerShdw>
                </a:effectLst>
                <a:latin typeface="方正小标宋简体" pitchFamily="65" charset="-122"/>
                <a:ea typeface="方正小标宋简体" pitchFamily="65" charset="-122"/>
              </a:rPr>
              <a:t>2</a:t>
            </a:r>
            <a:endParaRPr lang="zh-CN" altLang="en-US" sz="5400" b="1" dirty="0">
              <a:effectLst>
                <a:outerShdw blurRad="50800" dist="50800" dir="5400000" algn="ctr" rotWithShape="0">
                  <a:schemeClr val="bg1"/>
                </a:outerShdw>
              </a:effectLst>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574663"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高职质量诊断的侧重点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sp>
        <p:nvSpPr>
          <p:cNvPr id="5" name="AutoShape 60"/>
          <p:cNvSpPr>
            <a:spLocks noChangeArrowheads="1"/>
          </p:cNvSpPr>
          <p:nvPr/>
        </p:nvSpPr>
        <p:spPr bwMode="auto">
          <a:xfrm>
            <a:off x="275359" y="1206040"/>
            <a:ext cx="2689068"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endParaRPr kumimoji="1" lang="zh-CN" altLang="zh-CN" sz="3200" dirty="0">
              <a:solidFill>
                <a:srgbClr val="C00000"/>
              </a:solidFill>
              <a:latin typeface="隶书" pitchFamily="49" charset="-122"/>
              <a:ea typeface="隶书" pitchFamily="49" charset="-122"/>
            </a:endParaRPr>
          </a:p>
        </p:txBody>
      </p:sp>
      <p:sp>
        <p:nvSpPr>
          <p:cNvPr id="6" name="TextBox 5"/>
          <p:cNvSpPr txBox="1"/>
          <p:nvPr/>
        </p:nvSpPr>
        <p:spPr>
          <a:xfrm>
            <a:off x="791779" y="1988603"/>
            <a:ext cx="8045159" cy="1374735"/>
          </a:xfrm>
          <a:prstGeom prst="rect">
            <a:avLst/>
          </a:prstGeom>
          <a:noFill/>
        </p:spPr>
        <p:txBody>
          <a:bodyPr wrap="square" rtlCol="0">
            <a:spAutoFit/>
          </a:bodyPr>
          <a:lstStyle/>
          <a:p>
            <a:pPr>
              <a:lnSpc>
                <a:spcPts val="5000"/>
              </a:lnSpc>
            </a:pPr>
            <a:r>
              <a:rPr lang="zh-CN" altLang="en-US" sz="2400" b="1" dirty="0" smtClean="0">
                <a:solidFill>
                  <a:srgbClr val="C00000"/>
                </a:solidFill>
              </a:rPr>
              <a:t>改进周期</a:t>
            </a:r>
            <a:r>
              <a:rPr lang="en-US" altLang="zh-CN" sz="2400" b="1" dirty="0" smtClean="0"/>
              <a:t>——</a:t>
            </a:r>
            <a:r>
              <a:rPr lang="zh-CN" altLang="en-US" sz="2400" b="1" dirty="0" smtClean="0"/>
              <a:t>“待改进”和“异常”的学校改进期为</a:t>
            </a:r>
            <a:r>
              <a:rPr lang="en-US" altLang="zh-CN" sz="2400" b="1" dirty="0" smtClean="0"/>
              <a:t>1</a:t>
            </a:r>
            <a:r>
              <a:rPr lang="zh-CN" altLang="en-US" sz="2400" b="1" dirty="0" smtClean="0"/>
              <a:t>年，重新提出复核申请</a:t>
            </a:r>
            <a:endParaRPr lang="zh-CN" altLang="en-US" sz="2400" b="1" dirty="0"/>
          </a:p>
        </p:txBody>
      </p:sp>
      <p:sp>
        <p:nvSpPr>
          <p:cNvPr id="8" name="矩形 7"/>
          <p:cNvSpPr/>
          <p:nvPr/>
        </p:nvSpPr>
        <p:spPr>
          <a:xfrm>
            <a:off x="6238895" y="369971"/>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7" name="Picture 62" descr="05-1"/>
          <p:cNvPicPr>
            <a:picLocks noChangeAspect="1" noChangeArrowheads="1"/>
          </p:cNvPicPr>
          <p:nvPr/>
        </p:nvPicPr>
        <p:blipFill>
          <a:blip r:embed="rId2" cstate="print"/>
          <a:srcRect/>
          <a:stretch>
            <a:fillRect/>
          </a:stretch>
        </p:blipFill>
        <p:spPr bwMode="auto">
          <a:xfrm>
            <a:off x="232135" y="1177465"/>
            <a:ext cx="500147" cy="514350"/>
          </a:xfrm>
          <a:prstGeom prst="rect">
            <a:avLst/>
          </a:prstGeom>
          <a:noFill/>
          <a:ln w="9525">
            <a:noFill/>
            <a:miter lim="800000"/>
            <a:headEnd/>
            <a:tailEnd/>
          </a:ln>
        </p:spPr>
      </p:pic>
      <p:sp>
        <p:nvSpPr>
          <p:cNvPr id="10" name="AutoShape 60"/>
          <p:cNvSpPr>
            <a:spLocks noChangeArrowheads="1"/>
          </p:cNvSpPr>
          <p:nvPr/>
        </p:nvSpPr>
        <p:spPr bwMode="auto">
          <a:xfrm>
            <a:off x="691548" y="1218740"/>
            <a:ext cx="387743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抽样复核结论与使用</a:t>
            </a:r>
            <a:endParaRPr kumimoji="1" lang="zh-CN" altLang="zh-CN" sz="3200" dirty="0">
              <a:solidFill>
                <a:srgbClr val="C00000"/>
              </a:solidFill>
              <a:latin typeface="隶书" pitchFamily="49" charset="-122"/>
              <a:ea typeface="隶书" pitchFamily="49" charset="-122"/>
            </a:endParaRPr>
          </a:p>
        </p:txBody>
      </p:sp>
      <p:sp>
        <p:nvSpPr>
          <p:cNvPr id="11" name="TextBox 10"/>
          <p:cNvSpPr txBox="1"/>
          <p:nvPr/>
        </p:nvSpPr>
        <p:spPr>
          <a:xfrm>
            <a:off x="865523" y="3743893"/>
            <a:ext cx="8045159" cy="1374735"/>
          </a:xfrm>
          <a:prstGeom prst="rect">
            <a:avLst/>
          </a:prstGeom>
          <a:noFill/>
        </p:spPr>
        <p:txBody>
          <a:bodyPr wrap="square" rtlCol="0">
            <a:spAutoFit/>
          </a:bodyPr>
          <a:lstStyle/>
          <a:p>
            <a:pPr>
              <a:lnSpc>
                <a:spcPts val="5000"/>
              </a:lnSpc>
            </a:pPr>
            <a:r>
              <a:rPr lang="zh-CN" altLang="en-US" sz="2400" b="1" dirty="0" smtClean="0">
                <a:solidFill>
                  <a:srgbClr val="C00000"/>
                </a:solidFill>
              </a:rPr>
              <a:t>结论使用</a:t>
            </a:r>
            <a:r>
              <a:rPr lang="en-US" altLang="zh-CN" sz="2400" b="1" dirty="0" smtClean="0"/>
              <a:t>——</a:t>
            </a:r>
            <a:r>
              <a:rPr lang="zh-CN" altLang="en-US" sz="2400" b="1" dirty="0" smtClean="0"/>
              <a:t>复核结论作为省级及以上项目申报、新专业备案、招生计划安排等重要参考指标</a:t>
            </a:r>
            <a:endParaRPr lang="zh-CN" altLang="en-US" sz="2400" b="1" dirty="0"/>
          </a:p>
        </p:txBody>
      </p:sp>
      <p:sp>
        <p:nvSpPr>
          <p:cNvPr id="9" name="TextBox 8"/>
          <p:cNvSpPr txBox="1"/>
          <p:nvPr/>
        </p:nvSpPr>
        <p:spPr>
          <a:xfrm>
            <a:off x="1509726" y="118291"/>
            <a:ext cx="585267" cy="923330"/>
          </a:xfrm>
          <a:prstGeom prst="rect">
            <a:avLst/>
          </a:prstGeom>
          <a:noFill/>
        </p:spPr>
        <p:txBody>
          <a:bodyPr wrap="square" rtlCol="0">
            <a:spAutoFit/>
          </a:bodyPr>
          <a:lstStyle/>
          <a:p>
            <a:r>
              <a:rPr lang="en-US" altLang="zh-CN" sz="5400" b="1" dirty="0" smtClean="0">
                <a:effectLst>
                  <a:outerShdw blurRad="50800" dist="50800" dir="5400000" algn="ctr" rotWithShape="0">
                    <a:schemeClr val="bg1"/>
                  </a:outerShdw>
                </a:effectLst>
                <a:latin typeface="方正小标宋简体" pitchFamily="65" charset="-122"/>
                <a:ea typeface="方正小标宋简体" pitchFamily="65" charset="-122"/>
              </a:rPr>
              <a:t>2</a:t>
            </a:r>
            <a:endParaRPr lang="zh-CN" altLang="en-US" sz="5400" b="1" dirty="0">
              <a:effectLst>
                <a:outerShdw blurRad="50800" dist="50800" dir="5400000" algn="ctr" rotWithShape="0">
                  <a:schemeClr val="bg1"/>
                </a:outerShdw>
              </a:effectLst>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6712629"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职业教育专业建设存在以下问题</a:t>
            </a:r>
            <a:endParaRPr kumimoji="1" lang="zh-CN" altLang="zh-CN" sz="3200" dirty="0" smtClean="0">
              <a:solidFill>
                <a:srgbClr val="C00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8" name="TextBox 7"/>
          <p:cNvSpPr txBox="1"/>
          <p:nvPr/>
        </p:nvSpPr>
        <p:spPr>
          <a:xfrm>
            <a:off x="648817" y="1676631"/>
            <a:ext cx="8061960" cy="4801314"/>
          </a:xfrm>
          <a:prstGeom prst="rect">
            <a:avLst/>
          </a:prstGeom>
          <a:solidFill>
            <a:schemeClr val="accent5">
              <a:lumMod val="75000"/>
            </a:schemeClr>
          </a:solidFill>
        </p:spPr>
        <p:txBody>
          <a:bodyPr wrap="square" rtlCol="0">
            <a:spAutoFit/>
          </a:bodyPr>
          <a:lstStyle/>
          <a:p>
            <a:r>
              <a:rPr lang="zh-CN" altLang="zh-CN" sz="2800" b="1" dirty="0" smtClean="0">
                <a:solidFill>
                  <a:schemeClr val="bg1"/>
                </a:solidFill>
              </a:rPr>
              <a:t>一</a:t>
            </a:r>
            <a:r>
              <a:rPr lang="zh-CN" altLang="en-US" sz="2800" b="1" dirty="0" smtClean="0">
                <a:solidFill>
                  <a:schemeClr val="bg1"/>
                </a:solidFill>
              </a:rPr>
              <a:t>、</a:t>
            </a:r>
            <a:r>
              <a:rPr lang="zh-CN" altLang="zh-CN" sz="2800" b="1" dirty="0" smtClean="0">
                <a:solidFill>
                  <a:schemeClr val="bg1"/>
                </a:solidFill>
              </a:rPr>
              <a:t>专业</a:t>
            </a:r>
            <a:r>
              <a:rPr lang="zh-CN" altLang="zh-CN" sz="2800" b="1" dirty="0">
                <a:solidFill>
                  <a:schemeClr val="bg1"/>
                </a:solidFill>
              </a:rPr>
              <a:t>设置规模过大，专业内涵建设相对滞后；</a:t>
            </a:r>
          </a:p>
          <a:p>
            <a:r>
              <a:rPr lang="zh-CN" altLang="zh-CN" sz="2800" b="1" dirty="0" smtClean="0">
                <a:solidFill>
                  <a:schemeClr val="bg1"/>
                </a:solidFill>
              </a:rPr>
              <a:t>二</a:t>
            </a:r>
            <a:r>
              <a:rPr lang="zh-CN" altLang="en-US" sz="2800" b="1" dirty="0" smtClean="0">
                <a:solidFill>
                  <a:schemeClr val="bg1"/>
                </a:solidFill>
              </a:rPr>
              <a:t>、</a:t>
            </a:r>
            <a:r>
              <a:rPr lang="zh-CN" altLang="zh-CN" sz="2800" b="1" dirty="0" smtClean="0">
                <a:solidFill>
                  <a:schemeClr val="bg1"/>
                </a:solidFill>
              </a:rPr>
              <a:t>专业</a:t>
            </a:r>
            <a:r>
              <a:rPr lang="zh-CN" altLang="zh-CN" sz="2800" b="1" dirty="0">
                <a:solidFill>
                  <a:schemeClr val="bg1"/>
                </a:solidFill>
              </a:rPr>
              <a:t>发展不平衡，人才培养与社会需求之间矛盾凸显；</a:t>
            </a:r>
          </a:p>
          <a:p>
            <a:r>
              <a:rPr lang="zh-CN" altLang="zh-CN" sz="2800" b="1" dirty="0" smtClean="0">
                <a:solidFill>
                  <a:schemeClr val="bg1"/>
                </a:solidFill>
              </a:rPr>
              <a:t>三</a:t>
            </a:r>
            <a:r>
              <a:rPr lang="zh-CN" altLang="en-US" sz="2800" b="1" dirty="0" smtClean="0">
                <a:solidFill>
                  <a:schemeClr val="bg1"/>
                </a:solidFill>
              </a:rPr>
              <a:t>、</a:t>
            </a:r>
            <a:r>
              <a:rPr lang="zh-CN" altLang="zh-CN" sz="2800" b="1" dirty="0" smtClean="0">
                <a:solidFill>
                  <a:schemeClr val="bg1"/>
                </a:solidFill>
              </a:rPr>
              <a:t>贪大求全</a:t>
            </a:r>
            <a:r>
              <a:rPr lang="zh-CN" altLang="zh-CN" sz="2800" b="1" dirty="0">
                <a:solidFill>
                  <a:schemeClr val="bg1"/>
                </a:solidFill>
              </a:rPr>
              <a:t>，“综合性”办学趋势明显；</a:t>
            </a:r>
          </a:p>
          <a:p>
            <a:r>
              <a:rPr lang="zh-CN" altLang="zh-CN" sz="2800" b="1" dirty="0" smtClean="0">
                <a:solidFill>
                  <a:schemeClr val="bg1"/>
                </a:solidFill>
              </a:rPr>
              <a:t>四</a:t>
            </a:r>
            <a:r>
              <a:rPr lang="zh-CN" altLang="en-US" sz="2800" b="1" dirty="0" smtClean="0">
                <a:solidFill>
                  <a:schemeClr val="bg1"/>
                </a:solidFill>
              </a:rPr>
              <a:t>、</a:t>
            </a:r>
            <a:r>
              <a:rPr lang="zh-CN" altLang="zh-CN" sz="2800" b="1" dirty="0" smtClean="0">
                <a:solidFill>
                  <a:schemeClr val="bg1"/>
                </a:solidFill>
              </a:rPr>
              <a:t>专业</a:t>
            </a:r>
            <a:r>
              <a:rPr lang="zh-CN" altLang="zh-CN" sz="2800" b="1" dirty="0">
                <a:solidFill>
                  <a:schemeClr val="bg1"/>
                </a:solidFill>
              </a:rPr>
              <a:t>设置“同质化”现象严重，专业特色和办学特色弱化；</a:t>
            </a:r>
          </a:p>
          <a:p>
            <a:r>
              <a:rPr lang="zh-CN" altLang="zh-CN" sz="2800" b="1" dirty="0" smtClean="0">
                <a:solidFill>
                  <a:schemeClr val="bg1"/>
                </a:solidFill>
              </a:rPr>
              <a:t>五</a:t>
            </a:r>
            <a:r>
              <a:rPr lang="zh-CN" altLang="en-US" sz="2800" b="1" dirty="0" smtClean="0">
                <a:solidFill>
                  <a:schemeClr val="bg1"/>
                </a:solidFill>
              </a:rPr>
              <a:t>、</a:t>
            </a:r>
            <a:r>
              <a:rPr lang="zh-CN" altLang="zh-CN" sz="2800" b="1" dirty="0" smtClean="0">
                <a:solidFill>
                  <a:schemeClr val="bg1"/>
                </a:solidFill>
              </a:rPr>
              <a:t>专业</a:t>
            </a:r>
            <a:r>
              <a:rPr lang="zh-CN" altLang="zh-CN" sz="2800" b="1" dirty="0">
                <a:solidFill>
                  <a:schemeClr val="bg1"/>
                </a:solidFill>
              </a:rPr>
              <a:t>门类多，关联度低，基础设施建设成本大；</a:t>
            </a:r>
          </a:p>
          <a:p>
            <a:pPr>
              <a:lnSpc>
                <a:spcPts val="3300"/>
              </a:lnSpc>
            </a:pPr>
            <a:r>
              <a:rPr lang="zh-CN" altLang="zh-CN" sz="2800" b="1" dirty="0" smtClean="0">
                <a:solidFill>
                  <a:schemeClr val="bg1"/>
                </a:solidFill>
              </a:rPr>
              <a:t>六</a:t>
            </a:r>
            <a:r>
              <a:rPr lang="zh-CN" altLang="en-US" sz="2800" b="1" dirty="0" smtClean="0">
                <a:solidFill>
                  <a:schemeClr val="bg1"/>
                </a:solidFill>
              </a:rPr>
              <a:t>、</a:t>
            </a:r>
            <a:r>
              <a:rPr lang="zh-CN" altLang="zh-CN" sz="2800" b="1" dirty="0" smtClean="0">
                <a:solidFill>
                  <a:schemeClr val="bg1"/>
                </a:solidFill>
              </a:rPr>
              <a:t>专业</a:t>
            </a:r>
            <a:r>
              <a:rPr lang="zh-CN" altLang="zh-CN" sz="2800" b="1" dirty="0">
                <a:solidFill>
                  <a:schemeClr val="bg1"/>
                </a:solidFill>
              </a:rPr>
              <a:t>师生比不均衡，教师转型和发展机构不</a:t>
            </a:r>
            <a:r>
              <a:rPr lang="zh-CN" altLang="zh-CN" sz="2800" b="1" dirty="0" smtClean="0">
                <a:solidFill>
                  <a:schemeClr val="bg1"/>
                </a:solidFill>
              </a:rPr>
              <a:t>完善</a:t>
            </a:r>
            <a:r>
              <a:rPr lang="zh-CN" altLang="en-US" sz="2800" b="1" dirty="0">
                <a:solidFill>
                  <a:schemeClr val="bg1"/>
                </a:solidFill>
              </a:rPr>
              <a:t>；</a:t>
            </a:r>
            <a:endParaRPr lang="en-US" altLang="zh-CN" sz="2800" b="1" dirty="0" smtClean="0">
              <a:solidFill>
                <a:schemeClr val="bg1"/>
              </a:solidFill>
            </a:endParaRPr>
          </a:p>
          <a:p>
            <a:pPr>
              <a:lnSpc>
                <a:spcPts val="3300"/>
              </a:lnSpc>
            </a:pPr>
            <a:r>
              <a:rPr lang="zh-CN" altLang="en-US" sz="2800" b="1" dirty="0" smtClean="0">
                <a:solidFill>
                  <a:schemeClr val="bg1"/>
                </a:solidFill>
              </a:rPr>
              <a:t>七、专业培养目标太过专一。</a:t>
            </a:r>
            <a:endParaRPr lang="en-US" altLang="zh-CN" sz="2800" b="1" dirty="0" smtClean="0">
              <a:solidFill>
                <a:schemeClr val="bg1"/>
              </a:solidFill>
            </a:endParaRPr>
          </a:p>
          <a:p>
            <a:pPr>
              <a:lnSpc>
                <a:spcPts val="3300"/>
              </a:lnSpc>
            </a:pPr>
            <a:endParaRPr lang="zh-CN" altLang="zh-CN" sz="2800" b="1" dirty="0">
              <a:solidFill>
                <a:schemeClr val="bg1"/>
              </a:solidFill>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Tree>
    <p:extLst>
      <p:ext uri="{BB962C8B-B14F-4D97-AF65-F5344CB8AC3E}">
        <p14:creationId xmlns:p14="http://schemas.microsoft.com/office/powerpoint/2010/main" val="80915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799571" y="1613645"/>
            <a:ext cx="7905135" cy="4507456"/>
          </a:xfrm>
          <a:prstGeom prst="rect">
            <a:avLst/>
          </a:prstGeom>
          <a:effectLst>
            <a:glow rad="114300">
              <a:schemeClr val="bg1"/>
            </a:glow>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endParaRPr lang="en-US" altLang="zh-CN" sz="36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endParaRPr>
          </a:p>
          <a:p>
            <a:endParaRPr lang="zh-CN" altLang="en-US" sz="3600" b="1" dirty="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7" name="标题 1"/>
          <p:cNvSpPr>
            <a:spLocks noGrp="1"/>
          </p:cNvSpPr>
          <p:nvPr>
            <p:ph type="ctrTitle"/>
          </p:nvPr>
        </p:nvSpPr>
        <p:spPr>
          <a:xfrm>
            <a:off x="674807" y="1095718"/>
            <a:ext cx="7905135" cy="4014164"/>
          </a:xfrm>
          <a:effectLst>
            <a:glow rad="114300">
              <a:schemeClr val="bg1"/>
            </a:glow>
          </a:effectLst>
        </p:spPr>
        <p:txBody>
          <a:bodyPr>
            <a:normAutofit fontScale="90000"/>
          </a:bodyPr>
          <a:lstStyle/>
          <a:p>
            <a:pPr>
              <a:lnSpc>
                <a:spcPts val="5500"/>
              </a:lnSpc>
            </a:pPr>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5500" b="1" dirty="0" smtClean="0">
                <a:solidFill>
                  <a:srgbClr val="FF000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zh-CN" altLang="en-US" sz="36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高职评估</a:t>
            </a:r>
            <a:r>
              <a:rPr lang="zh-CN" altLang="en-US" sz="36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各</a:t>
            </a:r>
            <a:r>
              <a:rPr lang="zh-CN" altLang="en-US" sz="36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阶段</a:t>
            </a:r>
            <a:r>
              <a:rPr lang="en-US" altLang="zh-CN" sz="36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36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第一轮</a:t>
            </a:r>
            <a:r>
              <a:rPr lang="zh-CN" altLang="en-US"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人才培养工作水平评估（</a:t>
            </a:r>
            <a: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2004-2007</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a:t>
            </a:r>
            <a: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zh-CN" altLang="en-US"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第</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二轮：人才培养工作评估（</a:t>
            </a:r>
            <a: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2009-2010</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试点，</a:t>
            </a:r>
            <a: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2011</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年全面推开）</a:t>
            </a:r>
            <a: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r>
            <a:b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br>
            <a: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 </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第</a:t>
            </a:r>
            <a:r>
              <a:rPr lang="zh-CN" altLang="en-US"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三轮</a:t>
            </a:r>
            <a:r>
              <a:rPr lang="en-US" altLang="zh-CN"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a:t>
            </a:r>
            <a:r>
              <a:rPr lang="zh-CN" altLang="en-US"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内部质量保证体系诊断与改进</a:t>
            </a:r>
            <a:r>
              <a:rPr lang="en-US" altLang="zh-CN"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a:t>
            </a:r>
            <a:r>
              <a:rPr lang="zh-CN" altLang="en-US"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（专业评估</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a:t>
            </a:r>
            <a:r>
              <a:rPr lang="en-US" altLang="zh-CN"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2016</a:t>
            </a:r>
            <a:r>
              <a:rPr lang="zh-CN" altLang="en-US" sz="3100" b="1" dirty="0" smtClean="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年开始）</a:t>
            </a:r>
            <a:endParaRPr lang="zh-CN" altLang="en-US" sz="3100" b="1" dirty="0">
              <a:solidFill>
                <a:srgbClr val="7030A0"/>
              </a:solidFill>
              <a:effectLst>
                <a:glow rad="63500">
                  <a:schemeClr val="bg1"/>
                </a:glow>
                <a:outerShdw blurRad="50800" dist="38100" dir="2700000" algn="tl" rotWithShape="0">
                  <a:prstClr val="black">
                    <a:alpha val="40000"/>
                  </a:prst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08476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600" y="946960"/>
            <a:ext cx="4389198"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专业建设三大特性</a:t>
            </a:r>
            <a:endParaRPr kumimoji="1" lang="zh-CN" altLang="zh-CN" sz="3200" dirty="0" smtClean="0">
              <a:solidFill>
                <a:srgbClr val="C00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2" name="TextBox 1"/>
          <p:cNvSpPr txBox="1"/>
          <p:nvPr/>
        </p:nvSpPr>
        <p:spPr>
          <a:xfrm>
            <a:off x="1519518" y="2380129"/>
            <a:ext cx="2985247" cy="646331"/>
          </a:xfrm>
          <a:prstGeom prst="rect">
            <a:avLst/>
          </a:prstGeom>
          <a:noFill/>
        </p:spPr>
        <p:txBody>
          <a:bodyPr wrap="square" rtlCol="0">
            <a:spAutoFit/>
          </a:bodyPr>
          <a:lstStyle/>
          <a:p>
            <a:pPr marL="571500" indent="-571500">
              <a:buFont typeface="Wingdings" pitchFamily="2" charset="2"/>
              <a:buChar char="p"/>
            </a:pPr>
            <a:r>
              <a:rPr lang="zh-CN" altLang="en-US" sz="3600" b="1" dirty="0" smtClean="0">
                <a:solidFill>
                  <a:srgbClr val="0070C0"/>
                </a:solidFill>
              </a:rPr>
              <a:t>规范化</a:t>
            </a:r>
            <a:endParaRPr lang="zh-CN" altLang="en-US" sz="3600" b="1" dirty="0">
              <a:solidFill>
                <a:srgbClr val="0070C0"/>
              </a:solidFill>
            </a:endParaRPr>
          </a:p>
        </p:txBody>
      </p:sp>
      <p:sp>
        <p:nvSpPr>
          <p:cNvPr id="4" name="TextBox 3"/>
          <p:cNvSpPr txBox="1"/>
          <p:nvPr/>
        </p:nvSpPr>
        <p:spPr>
          <a:xfrm>
            <a:off x="1519518" y="3469340"/>
            <a:ext cx="2850776" cy="646331"/>
          </a:xfrm>
          <a:prstGeom prst="rect">
            <a:avLst/>
          </a:prstGeom>
          <a:noFill/>
        </p:spPr>
        <p:txBody>
          <a:bodyPr wrap="square" rtlCol="0">
            <a:spAutoFit/>
          </a:bodyPr>
          <a:lstStyle/>
          <a:p>
            <a:pPr marL="571500" indent="-571500">
              <a:buFont typeface="Wingdings" pitchFamily="2" charset="2"/>
              <a:buChar char="p"/>
            </a:pPr>
            <a:r>
              <a:rPr lang="zh-CN" altLang="en-US" sz="3600" b="1" dirty="0" smtClean="0">
                <a:solidFill>
                  <a:srgbClr val="0070C0"/>
                </a:solidFill>
              </a:rPr>
              <a:t>特色化</a:t>
            </a:r>
            <a:endParaRPr lang="zh-CN" altLang="en-US" sz="3600" b="1" dirty="0">
              <a:solidFill>
                <a:srgbClr val="0070C0"/>
              </a:solidFill>
            </a:endParaRPr>
          </a:p>
        </p:txBody>
      </p:sp>
      <p:sp>
        <p:nvSpPr>
          <p:cNvPr id="6" name="TextBox 5"/>
          <p:cNvSpPr txBox="1"/>
          <p:nvPr/>
        </p:nvSpPr>
        <p:spPr>
          <a:xfrm>
            <a:off x="1519518" y="4572000"/>
            <a:ext cx="2850776" cy="646331"/>
          </a:xfrm>
          <a:prstGeom prst="rect">
            <a:avLst/>
          </a:prstGeom>
          <a:noFill/>
        </p:spPr>
        <p:txBody>
          <a:bodyPr wrap="square" rtlCol="0">
            <a:spAutoFit/>
          </a:bodyPr>
          <a:lstStyle/>
          <a:p>
            <a:pPr marL="571500" indent="-571500">
              <a:buFont typeface="Wingdings" pitchFamily="2" charset="2"/>
              <a:buChar char="p"/>
            </a:pPr>
            <a:r>
              <a:rPr lang="zh-CN" altLang="en-US" sz="3600" b="1" dirty="0" smtClean="0">
                <a:solidFill>
                  <a:srgbClr val="0070C0"/>
                </a:solidFill>
              </a:rPr>
              <a:t>品牌化</a:t>
            </a:r>
            <a:endParaRPr lang="zh-CN" altLang="en-US" sz="3600" b="1" dirty="0">
              <a:solidFill>
                <a:srgbClr val="0070C0"/>
              </a:solidFill>
            </a:endParaRPr>
          </a:p>
        </p:txBody>
      </p:sp>
    </p:spTree>
    <p:extLst>
      <p:ext uri="{BB962C8B-B14F-4D97-AF65-F5344CB8AC3E}">
        <p14:creationId xmlns:p14="http://schemas.microsoft.com/office/powerpoint/2010/main" val="3184869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4206097"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a:solidFill>
                  <a:srgbClr val="C00000"/>
                </a:solidFill>
                <a:latin typeface="隶书" pitchFamily="49" charset="-122"/>
                <a:ea typeface="隶书" pitchFamily="49" charset="-122"/>
              </a:rPr>
              <a:t>高职专业建设标准</a:t>
            </a:r>
            <a:endParaRPr kumimoji="1" lang="zh-CN" altLang="zh-CN" sz="3200" dirty="0">
              <a:solidFill>
                <a:srgbClr val="C00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graphicFrame>
        <p:nvGraphicFramePr>
          <p:cNvPr id="4" name="表格 3"/>
          <p:cNvGraphicFramePr>
            <a:graphicFrameLocks noGrp="1"/>
          </p:cNvGraphicFramePr>
          <p:nvPr>
            <p:extLst>
              <p:ext uri="{D42A27DB-BD31-4B8C-83A1-F6EECF244321}">
                <p14:modId xmlns:p14="http://schemas.microsoft.com/office/powerpoint/2010/main" val="523139986"/>
              </p:ext>
            </p:extLst>
          </p:nvPr>
        </p:nvGraphicFramePr>
        <p:xfrm>
          <a:off x="208734" y="1567441"/>
          <a:ext cx="8701548" cy="5070409"/>
        </p:xfrm>
        <a:graphic>
          <a:graphicData uri="http://schemas.openxmlformats.org/drawingml/2006/table">
            <a:tbl>
              <a:tblPr firstRow="1" bandRow="1">
                <a:tableStyleId>{5C22544A-7EE6-4342-B048-85BDC9FD1C3A}</a:tableStyleId>
              </a:tblPr>
              <a:tblGrid>
                <a:gridCol w="2175387"/>
                <a:gridCol w="2175387"/>
                <a:gridCol w="2175387"/>
                <a:gridCol w="2175387"/>
              </a:tblGrid>
              <a:tr h="1156447">
                <a:tc>
                  <a:txBody>
                    <a:bodyPr/>
                    <a:lstStyle/>
                    <a:p>
                      <a:pPr algn="just">
                        <a:lnSpc>
                          <a:spcPts val="2500"/>
                        </a:lnSpc>
                        <a:spcAft>
                          <a:spcPts val="0"/>
                        </a:spcAft>
                      </a:pPr>
                      <a:r>
                        <a:rPr lang="zh-CN" altLang="en-US" sz="2000" kern="100" dirty="0" smtClean="0">
                          <a:latin typeface="+mn-ea"/>
                          <a:ea typeface="+mn-ea"/>
                        </a:rPr>
                        <a:t>主要评估指标</a:t>
                      </a:r>
                      <a:endParaRPr lang="zh-CN" sz="2000" kern="100" dirty="0">
                        <a:latin typeface="+mn-ea"/>
                        <a:ea typeface="+mn-ea"/>
                      </a:endParaRPr>
                    </a:p>
                  </a:txBody>
                  <a:tcPr marL="68580" marR="68580" marT="0" marB="0" anchor="ctr">
                    <a:solidFill>
                      <a:schemeClr val="accent2"/>
                    </a:solidFill>
                  </a:tcPr>
                </a:tc>
                <a:tc>
                  <a:txBody>
                    <a:bodyPr/>
                    <a:lstStyle/>
                    <a:p>
                      <a:pPr algn="just">
                        <a:lnSpc>
                          <a:spcPts val="2500"/>
                        </a:lnSpc>
                        <a:spcAft>
                          <a:spcPts val="0"/>
                        </a:spcAft>
                      </a:pPr>
                      <a:r>
                        <a:rPr lang="zh-CN" altLang="en-US" sz="2000" kern="100" dirty="0" smtClean="0">
                          <a:latin typeface="+mn-ea"/>
                          <a:ea typeface="+mn-ea"/>
                        </a:rPr>
                        <a:t>关键评估要素</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说明</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建议重点</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考察内容</a:t>
                      </a:r>
                      <a:endParaRPr lang="zh-CN" sz="2000" kern="100" dirty="0">
                        <a:latin typeface="+mn-ea"/>
                        <a:ea typeface="+mn-ea"/>
                      </a:endParaRPr>
                    </a:p>
                  </a:txBody>
                  <a:tcPr marL="68580" marR="68580" marT="0" marB="0" anchor="ctr"/>
                </a:tc>
              </a:tr>
              <a:tr h="3913962">
                <a:tc>
                  <a:txBody>
                    <a:bodyPr/>
                    <a:lstStyle/>
                    <a:p>
                      <a:pPr algn="just">
                        <a:lnSpc>
                          <a:spcPts val="2500"/>
                        </a:lnSpc>
                        <a:spcAft>
                          <a:spcPts val="0"/>
                        </a:spcAft>
                      </a:pPr>
                      <a:r>
                        <a:rPr lang="zh-CN" sz="2000" b="1" kern="100" dirty="0" smtClean="0">
                          <a:latin typeface="+mn-ea"/>
                          <a:ea typeface="+mn-ea"/>
                        </a:rPr>
                        <a:t>专业</a:t>
                      </a:r>
                      <a:r>
                        <a:rPr lang="zh-CN" sz="2000" b="1" kern="100" dirty="0">
                          <a:latin typeface="+mn-ea"/>
                          <a:ea typeface="+mn-ea"/>
                        </a:rPr>
                        <a:t>建设与特色</a:t>
                      </a:r>
                      <a:endParaRPr lang="zh-CN" sz="2000" kern="100" dirty="0">
                        <a:latin typeface="+mn-ea"/>
                        <a:ea typeface="+mn-ea"/>
                      </a:endParaRPr>
                    </a:p>
                  </a:txBody>
                  <a:tcPr marL="68580" marR="68580" marT="0" marB="0" anchor="ctr">
                    <a:solidFill>
                      <a:schemeClr val="accent2"/>
                    </a:solidFill>
                  </a:tcPr>
                </a:tc>
                <a:tc>
                  <a:txBody>
                    <a:bodyPr/>
                    <a:lstStyle/>
                    <a:p>
                      <a:pPr algn="just">
                        <a:lnSpc>
                          <a:spcPts val="2500"/>
                        </a:lnSpc>
                        <a:spcAft>
                          <a:spcPts val="0"/>
                        </a:spcAft>
                      </a:pPr>
                      <a:r>
                        <a:rPr lang="zh-CN" sz="2000" b="1" kern="100" dirty="0" smtClean="0">
                          <a:latin typeface="+mn-ea"/>
                          <a:ea typeface="+mn-ea"/>
                        </a:rPr>
                        <a:t>专业</a:t>
                      </a:r>
                      <a:r>
                        <a:rPr lang="zh-CN" sz="2000" b="1" kern="100" dirty="0">
                          <a:latin typeface="+mn-ea"/>
                          <a:ea typeface="+mn-ea"/>
                        </a:rPr>
                        <a:t>规划、建设、管理、特色</a:t>
                      </a:r>
                    </a:p>
                  </a:txBody>
                  <a:tcPr marL="68580" marR="68580" marT="0" marB="0" anchor="ctr"/>
                </a:tc>
                <a:tc>
                  <a:txBody>
                    <a:bodyPr/>
                    <a:lstStyle/>
                    <a:p>
                      <a:pPr algn="just">
                        <a:lnSpc>
                          <a:spcPts val="2500"/>
                        </a:lnSpc>
                        <a:spcAft>
                          <a:spcPts val="0"/>
                        </a:spcAft>
                      </a:pPr>
                      <a:r>
                        <a:rPr lang="zh-CN" sz="2000" b="1" kern="100" dirty="0">
                          <a:latin typeface="+mn-ea"/>
                          <a:ea typeface="+mn-ea"/>
                        </a:rPr>
                        <a:t>专业建设规划科学，重点建设专业及其</a:t>
                      </a:r>
                      <a:r>
                        <a:rPr lang="zh-CN" sz="2000" b="1" kern="100" dirty="0">
                          <a:solidFill>
                            <a:srgbClr val="FF0000"/>
                          </a:solidFill>
                          <a:latin typeface="+mn-ea"/>
                          <a:ea typeface="+mn-ea"/>
                        </a:rPr>
                        <a:t>专业群</a:t>
                      </a:r>
                      <a:r>
                        <a:rPr lang="zh-CN" sz="2000" b="1" kern="100" dirty="0">
                          <a:latin typeface="+mn-ea"/>
                          <a:ea typeface="+mn-ea"/>
                        </a:rPr>
                        <a:t>符合学校办学定位，具有鲜明的特色；主动</a:t>
                      </a:r>
                      <a:r>
                        <a:rPr lang="zh-CN" sz="2000" b="1" kern="100" dirty="0">
                          <a:solidFill>
                            <a:srgbClr val="FF0000"/>
                          </a:solidFill>
                          <a:latin typeface="+mn-ea"/>
                          <a:ea typeface="+mn-ea"/>
                        </a:rPr>
                        <a:t>适应区域或行业发展</a:t>
                      </a:r>
                      <a:r>
                        <a:rPr lang="zh-CN" sz="2000" b="1" kern="100" dirty="0">
                          <a:latin typeface="+mn-ea"/>
                          <a:ea typeface="+mn-ea"/>
                        </a:rPr>
                        <a:t>需要，及时更新专业设置；专业设置与调整的管理制度完善</a:t>
                      </a:r>
                      <a:r>
                        <a:rPr lang="zh-CN" sz="2000" kern="100" dirty="0">
                          <a:latin typeface="+mn-ea"/>
                          <a:ea typeface="+mn-ea"/>
                        </a:rPr>
                        <a:t>。</a:t>
                      </a:r>
                    </a:p>
                  </a:txBody>
                  <a:tcPr marL="68580" marR="68580" marT="0" marB="0" anchor="ctr"/>
                </a:tc>
                <a:tc>
                  <a:txBody>
                    <a:bodyPr/>
                    <a:lstStyle/>
                    <a:p>
                      <a:pPr algn="just">
                        <a:lnSpc>
                          <a:spcPts val="2500"/>
                        </a:lnSpc>
                        <a:spcAft>
                          <a:spcPts val="0"/>
                        </a:spcAft>
                      </a:pPr>
                      <a:r>
                        <a:rPr lang="zh-CN" sz="2000" b="1" kern="100" dirty="0">
                          <a:latin typeface="+mn-ea"/>
                          <a:ea typeface="+mn-ea"/>
                        </a:rPr>
                        <a:t>专业建设规划</a:t>
                      </a:r>
                      <a:endParaRPr lang="zh-CN" sz="2000" kern="100" dirty="0">
                        <a:latin typeface="+mn-ea"/>
                        <a:ea typeface="+mn-ea"/>
                      </a:endParaRPr>
                    </a:p>
                    <a:p>
                      <a:pPr algn="just">
                        <a:lnSpc>
                          <a:spcPts val="2500"/>
                        </a:lnSpc>
                        <a:spcAft>
                          <a:spcPts val="0"/>
                        </a:spcAft>
                      </a:pPr>
                      <a:r>
                        <a:rPr lang="zh-CN" sz="2000" b="1" kern="100" dirty="0">
                          <a:latin typeface="+mn-ea"/>
                          <a:ea typeface="+mn-ea"/>
                        </a:rPr>
                        <a:t>重点建设</a:t>
                      </a:r>
                      <a:r>
                        <a:rPr lang="zh-CN" sz="2000" b="1" kern="100" dirty="0">
                          <a:solidFill>
                            <a:schemeClr val="tx1"/>
                          </a:solidFill>
                          <a:latin typeface="+mn-ea"/>
                          <a:ea typeface="+mn-ea"/>
                        </a:rPr>
                        <a:t>专业（专业群）及其</a:t>
                      </a:r>
                      <a:r>
                        <a:rPr lang="zh-CN" sz="2000" b="1" kern="100" dirty="0">
                          <a:solidFill>
                            <a:srgbClr val="FF0000"/>
                          </a:solidFill>
                          <a:latin typeface="+mn-ea"/>
                          <a:ea typeface="+mn-ea"/>
                        </a:rPr>
                        <a:t>特色</a:t>
                      </a:r>
                      <a:endParaRPr lang="zh-CN" sz="2000" kern="100" dirty="0">
                        <a:solidFill>
                          <a:srgbClr val="FF0000"/>
                        </a:solidFill>
                        <a:latin typeface="+mn-ea"/>
                        <a:ea typeface="+mn-ea"/>
                      </a:endParaRPr>
                    </a:p>
                    <a:p>
                      <a:pPr algn="just">
                        <a:lnSpc>
                          <a:spcPts val="2500"/>
                        </a:lnSpc>
                        <a:spcAft>
                          <a:spcPts val="0"/>
                        </a:spcAft>
                      </a:pPr>
                      <a:r>
                        <a:rPr lang="zh-CN" sz="2000" b="1" kern="100" dirty="0">
                          <a:solidFill>
                            <a:srgbClr val="FF0000"/>
                          </a:solidFill>
                          <a:latin typeface="+mn-ea"/>
                          <a:ea typeface="+mn-ea"/>
                        </a:rPr>
                        <a:t>专业设置、调整</a:t>
                      </a:r>
                      <a:r>
                        <a:rPr lang="zh-CN" sz="2000" b="1" kern="100" dirty="0">
                          <a:latin typeface="+mn-ea"/>
                          <a:ea typeface="+mn-ea"/>
                        </a:rPr>
                        <a:t>管理制度</a:t>
                      </a:r>
                      <a:endParaRPr lang="zh-CN" sz="2000" kern="100" dirty="0">
                        <a:latin typeface="+mn-ea"/>
                        <a:ea typeface="+mn-ea"/>
                      </a:endParaRPr>
                    </a:p>
                    <a:p>
                      <a:pPr algn="just">
                        <a:lnSpc>
                          <a:spcPts val="2500"/>
                        </a:lnSpc>
                        <a:spcAft>
                          <a:spcPts val="0"/>
                        </a:spcAft>
                      </a:pPr>
                      <a:r>
                        <a:rPr lang="zh-CN" sz="2000" b="1" kern="100" dirty="0">
                          <a:latin typeface="+mn-ea"/>
                          <a:ea typeface="+mn-ea"/>
                        </a:rPr>
                        <a:t>现场</a:t>
                      </a:r>
                      <a:r>
                        <a:rPr lang="zh-CN" sz="2000" b="1" kern="100" dirty="0">
                          <a:solidFill>
                            <a:srgbClr val="FF0000"/>
                          </a:solidFill>
                          <a:latin typeface="+mn-ea"/>
                          <a:ea typeface="+mn-ea"/>
                        </a:rPr>
                        <a:t>专业剖析</a:t>
                      </a:r>
                    </a:p>
                  </a:txBody>
                  <a:tcPr marL="68580" marR="68580" marT="0" marB="0" anchor="ctr"/>
                </a:tc>
              </a:tr>
            </a:tbl>
          </a:graphicData>
        </a:graphic>
      </p:graphicFrame>
    </p:spTree>
    <p:extLst>
      <p:ext uri="{BB962C8B-B14F-4D97-AF65-F5344CB8AC3E}">
        <p14:creationId xmlns:p14="http://schemas.microsoft.com/office/powerpoint/2010/main" val="2049434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4206097"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专业群建设必要性</a:t>
            </a:r>
            <a:endParaRPr kumimoji="1" lang="zh-CN" altLang="zh-CN" sz="3200" dirty="0">
              <a:solidFill>
                <a:srgbClr val="C00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graphicFrame>
        <p:nvGraphicFramePr>
          <p:cNvPr id="2" name="表格 1"/>
          <p:cNvGraphicFramePr>
            <a:graphicFrameLocks noGrp="1"/>
          </p:cNvGraphicFramePr>
          <p:nvPr>
            <p:extLst>
              <p:ext uri="{D42A27DB-BD31-4B8C-83A1-F6EECF244321}">
                <p14:modId xmlns:p14="http://schemas.microsoft.com/office/powerpoint/2010/main" val="3914226271"/>
              </p:ext>
            </p:extLst>
          </p:nvPr>
        </p:nvGraphicFramePr>
        <p:xfrm>
          <a:off x="208734" y="1599714"/>
          <a:ext cx="8519161" cy="4589780"/>
        </p:xfrm>
        <a:graphic>
          <a:graphicData uri="http://schemas.openxmlformats.org/drawingml/2006/table">
            <a:tbl>
              <a:tblPr firstRow="1" bandRow="1">
                <a:tableStyleId>{5C22544A-7EE6-4342-B048-85BDC9FD1C3A}</a:tableStyleId>
              </a:tblPr>
              <a:tblGrid>
                <a:gridCol w="8519161"/>
              </a:tblGrid>
              <a:tr h="960120">
                <a:tc>
                  <a:txBody>
                    <a:bodyPr/>
                    <a:lstStyle/>
                    <a:p>
                      <a:pPr>
                        <a:lnSpc>
                          <a:spcPts val="2500"/>
                        </a:lnSpc>
                      </a:pPr>
                      <a:r>
                        <a:rPr lang="zh-CN" altLang="zh-CN" sz="2000" b="1" kern="1200" dirty="0" smtClean="0">
                          <a:solidFill>
                            <a:schemeClr val="bg1"/>
                          </a:solidFill>
                          <a:latin typeface="+mn-lt"/>
                          <a:ea typeface="+mn-ea"/>
                          <a:cs typeface="+mn-cs"/>
                        </a:rPr>
                        <a:t>有利于引导职业院校根据自身行业和地方经济发展需求明确学校重点服务域，优化布局，错位发展，突出优势，彰显特色，逐步解决</a:t>
                      </a:r>
                      <a:r>
                        <a:rPr lang="zh-CN" altLang="en-US" sz="2000" b="1" kern="1200" dirty="0" smtClean="0">
                          <a:solidFill>
                            <a:schemeClr val="bg1"/>
                          </a:solidFill>
                          <a:latin typeface="+mn-lt"/>
                          <a:ea typeface="+mn-ea"/>
                          <a:cs typeface="+mn-cs"/>
                        </a:rPr>
                        <a:t>职业</a:t>
                      </a:r>
                      <a:r>
                        <a:rPr lang="zh-CN" altLang="zh-CN" sz="2000" b="1" kern="1200" dirty="0" smtClean="0">
                          <a:solidFill>
                            <a:schemeClr val="bg1"/>
                          </a:solidFill>
                          <a:latin typeface="+mn-lt"/>
                          <a:ea typeface="+mn-ea"/>
                          <a:cs typeface="+mn-cs"/>
                        </a:rPr>
                        <a:t>院校间专业设置“同质化”问题；</a:t>
                      </a:r>
                      <a:endParaRPr lang="zh-CN" altLang="en-US" sz="2000" dirty="0">
                        <a:solidFill>
                          <a:schemeClr val="bg1"/>
                        </a:solidFill>
                      </a:endParaRPr>
                    </a:p>
                  </a:txBody>
                  <a:tcPr/>
                </a:tc>
              </a:tr>
              <a:tr h="731520">
                <a:tc>
                  <a:txBody>
                    <a:bodyPr/>
                    <a:lstStyle/>
                    <a:p>
                      <a:pPr marL="0" algn="l" defTabSz="685800" rtl="0" eaLnBrk="1" latinLnBrk="0" hangingPunct="1">
                        <a:lnSpc>
                          <a:spcPts val="2500"/>
                        </a:lnSpc>
                      </a:pPr>
                      <a:r>
                        <a:rPr lang="zh-CN" altLang="zh-CN" sz="2000" b="1" kern="1200" dirty="0" smtClean="0">
                          <a:solidFill>
                            <a:schemeClr val="bg1"/>
                          </a:solidFill>
                          <a:latin typeface="+mn-lt"/>
                          <a:ea typeface="+mn-ea"/>
                          <a:cs typeface="+mn-cs"/>
                        </a:rPr>
                        <a:t>有利于促进教育资源的优化整合与共享，发挥优势专业的引领辐射作用，促进相关专业的提升，解决专业建设整体效益不高的问题；</a:t>
                      </a:r>
                      <a:endParaRPr lang="zh-CN" altLang="en-US" sz="2000" b="1" kern="1200" dirty="0" smtClean="0">
                        <a:solidFill>
                          <a:schemeClr val="bg1"/>
                        </a:solidFill>
                        <a:latin typeface="+mn-lt"/>
                        <a:ea typeface="+mn-ea"/>
                        <a:cs typeface="+mn-cs"/>
                      </a:endParaRPr>
                    </a:p>
                  </a:txBody>
                  <a:tcPr>
                    <a:solidFill>
                      <a:schemeClr val="accent2"/>
                    </a:solidFill>
                  </a:tcPr>
                </a:tc>
              </a:tr>
              <a:tr h="702378">
                <a:tc>
                  <a:txBody>
                    <a:bodyPr/>
                    <a:lstStyle/>
                    <a:p>
                      <a:pPr marL="0" algn="l" defTabSz="685800" rtl="0" eaLnBrk="1" latinLnBrk="0" hangingPunct="1">
                        <a:lnSpc>
                          <a:spcPts val="2500"/>
                        </a:lnSpc>
                      </a:pPr>
                      <a:r>
                        <a:rPr lang="zh-CN" altLang="zh-CN" sz="2000" b="1" kern="1200" dirty="0" smtClean="0">
                          <a:solidFill>
                            <a:schemeClr val="bg1"/>
                          </a:solidFill>
                          <a:latin typeface="+mn-lt"/>
                          <a:ea typeface="+mn-ea"/>
                          <a:cs typeface="+mn-cs"/>
                        </a:rPr>
                        <a:t>有利于</a:t>
                      </a:r>
                      <a:r>
                        <a:rPr lang="zh-CN" altLang="zh-CN" sz="2000" kern="1200" dirty="0" smtClean="0">
                          <a:solidFill>
                            <a:schemeClr val="bg1"/>
                          </a:solidFill>
                          <a:latin typeface="+mn-lt"/>
                          <a:ea typeface="+mn-ea"/>
                          <a:cs typeface="+mn-cs"/>
                        </a:rPr>
                        <a:t>形成专业群体适应市场的优势，灵活地调整专业方向以适应市场变化，积极培育急需的新兴专业，强化与战略性新兴产业紧密相关的专业，解决专业布局与产业发展的</a:t>
                      </a:r>
                      <a:r>
                        <a:rPr lang="zh-CN" altLang="zh-CN" sz="2000" b="1" kern="1200" dirty="0" smtClean="0">
                          <a:solidFill>
                            <a:schemeClr val="bg1"/>
                          </a:solidFill>
                          <a:latin typeface="+mn-lt"/>
                          <a:ea typeface="+mn-ea"/>
                          <a:cs typeface="+mn-cs"/>
                        </a:rPr>
                        <a:t>匹配度不高</a:t>
                      </a:r>
                      <a:r>
                        <a:rPr lang="zh-CN" altLang="zh-CN" sz="2000" kern="1200" dirty="0" smtClean="0">
                          <a:solidFill>
                            <a:schemeClr val="bg1"/>
                          </a:solidFill>
                          <a:latin typeface="+mn-lt"/>
                          <a:ea typeface="+mn-ea"/>
                          <a:cs typeface="+mn-cs"/>
                        </a:rPr>
                        <a:t>的问题；</a:t>
                      </a:r>
                      <a:endParaRPr lang="zh-CN" altLang="en-US" sz="2000" b="1" kern="1200" dirty="0" smtClean="0">
                        <a:solidFill>
                          <a:schemeClr val="bg1"/>
                        </a:solidFill>
                        <a:latin typeface="+mn-lt"/>
                        <a:ea typeface="+mn-ea"/>
                        <a:cs typeface="+mn-cs"/>
                      </a:endParaRPr>
                    </a:p>
                  </a:txBody>
                  <a:tcPr>
                    <a:solidFill>
                      <a:schemeClr val="accent5"/>
                    </a:solidFill>
                  </a:tcPr>
                </a:tc>
              </a:tr>
              <a:tr h="881877">
                <a:tc>
                  <a:txBody>
                    <a:bodyPr/>
                    <a:lstStyle/>
                    <a:p>
                      <a:pPr marL="0" algn="l" defTabSz="685800" rtl="0" eaLnBrk="1" latinLnBrk="0" hangingPunct="1">
                        <a:lnSpc>
                          <a:spcPts val="2500"/>
                        </a:lnSpc>
                      </a:pPr>
                      <a:r>
                        <a:rPr lang="zh-CN" altLang="zh-CN" sz="2000" b="1" kern="1200" dirty="0" smtClean="0">
                          <a:solidFill>
                            <a:schemeClr val="bg1"/>
                          </a:solidFill>
                          <a:latin typeface="+mn-lt"/>
                          <a:ea typeface="+mn-ea"/>
                          <a:cs typeface="+mn-cs"/>
                        </a:rPr>
                        <a:t>有利于</a:t>
                      </a:r>
                      <a:r>
                        <a:rPr lang="zh-CN" altLang="zh-CN" sz="2000" kern="1200" dirty="0" smtClean="0">
                          <a:solidFill>
                            <a:schemeClr val="bg1"/>
                          </a:solidFill>
                          <a:latin typeface="+mn-lt"/>
                          <a:ea typeface="+mn-ea"/>
                          <a:cs typeface="+mn-cs"/>
                        </a:rPr>
                        <a:t>专业间形成合力，发挥专业的集群优势，提升服务产业的能力，促进校企合作的深入开展，解决</a:t>
                      </a:r>
                      <a:r>
                        <a:rPr lang="zh-CN" altLang="en-US" sz="2000" kern="1200" dirty="0" smtClean="0">
                          <a:solidFill>
                            <a:schemeClr val="bg1"/>
                          </a:solidFill>
                          <a:latin typeface="+mn-lt"/>
                          <a:ea typeface="+mn-ea"/>
                          <a:cs typeface="+mn-cs"/>
                        </a:rPr>
                        <a:t>职业</a:t>
                      </a:r>
                      <a:r>
                        <a:rPr lang="zh-CN" altLang="zh-CN" sz="2000" kern="1200" dirty="0" smtClean="0">
                          <a:solidFill>
                            <a:schemeClr val="bg1"/>
                          </a:solidFill>
                          <a:latin typeface="+mn-lt"/>
                          <a:ea typeface="+mn-ea"/>
                          <a:cs typeface="+mn-cs"/>
                        </a:rPr>
                        <a:t>院校</a:t>
                      </a:r>
                      <a:r>
                        <a:rPr lang="zh-CN" altLang="zh-CN" sz="2000" b="1" kern="1200" dirty="0" smtClean="0">
                          <a:solidFill>
                            <a:schemeClr val="bg1"/>
                          </a:solidFill>
                          <a:latin typeface="+mn-lt"/>
                          <a:ea typeface="+mn-ea"/>
                          <a:cs typeface="+mn-cs"/>
                        </a:rPr>
                        <a:t>专业服务能力不强</a:t>
                      </a:r>
                      <a:r>
                        <a:rPr lang="zh-CN" altLang="zh-CN" sz="2000" kern="1200" dirty="0" smtClean="0">
                          <a:solidFill>
                            <a:schemeClr val="bg1"/>
                          </a:solidFill>
                          <a:latin typeface="+mn-lt"/>
                          <a:ea typeface="+mn-ea"/>
                          <a:cs typeface="+mn-cs"/>
                        </a:rPr>
                        <a:t>、</a:t>
                      </a:r>
                      <a:r>
                        <a:rPr lang="zh-CN" altLang="zh-CN" sz="2000" b="1" kern="1200" dirty="0" smtClean="0">
                          <a:solidFill>
                            <a:schemeClr val="bg1"/>
                          </a:solidFill>
                          <a:latin typeface="+mn-lt"/>
                          <a:ea typeface="+mn-ea"/>
                          <a:cs typeface="+mn-cs"/>
                        </a:rPr>
                        <a:t>校企合作的广度与深度不够</a:t>
                      </a:r>
                      <a:r>
                        <a:rPr lang="zh-CN" altLang="zh-CN" sz="2000" kern="1200" dirty="0" smtClean="0">
                          <a:solidFill>
                            <a:schemeClr val="bg1"/>
                          </a:solidFill>
                          <a:latin typeface="+mn-lt"/>
                          <a:ea typeface="+mn-ea"/>
                          <a:cs typeface="+mn-cs"/>
                        </a:rPr>
                        <a:t>的问题；</a:t>
                      </a:r>
                      <a:endParaRPr lang="zh-CN" altLang="en-US" sz="2000" b="1" kern="1200" dirty="0" smtClean="0">
                        <a:solidFill>
                          <a:schemeClr val="bg1"/>
                        </a:solidFill>
                        <a:latin typeface="+mn-lt"/>
                        <a:ea typeface="+mn-ea"/>
                        <a:cs typeface="+mn-cs"/>
                      </a:endParaRPr>
                    </a:p>
                  </a:txBody>
                  <a:tcPr>
                    <a:solidFill>
                      <a:schemeClr val="accent2"/>
                    </a:solidFill>
                  </a:tcPr>
                </a:tc>
              </a:tr>
              <a:tr h="682537">
                <a:tc>
                  <a:txBody>
                    <a:bodyPr/>
                    <a:lstStyle/>
                    <a:p>
                      <a:pPr marL="0" algn="l" defTabSz="685800" rtl="0" eaLnBrk="1" latinLnBrk="0" hangingPunct="1">
                        <a:lnSpc>
                          <a:spcPts val="2500"/>
                        </a:lnSpc>
                      </a:pPr>
                      <a:r>
                        <a:rPr lang="zh-CN" altLang="zh-CN" sz="2000" b="1" kern="1200" dirty="0" smtClean="0">
                          <a:solidFill>
                            <a:schemeClr val="bg1"/>
                          </a:solidFill>
                          <a:latin typeface="+mn-lt"/>
                          <a:ea typeface="+mn-ea"/>
                          <a:cs typeface="+mn-cs"/>
                        </a:rPr>
                        <a:t>有利于</a:t>
                      </a:r>
                      <a:r>
                        <a:rPr lang="zh-CN" altLang="zh-CN" sz="2000" kern="1200" dirty="0" smtClean="0">
                          <a:solidFill>
                            <a:schemeClr val="bg1"/>
                          </a:solidFill>
                          <a:latin typeface="+mn-lt"/>
                          <a:ea typeface="+mn-ea"/>
                          <a:cs typeface="+mn-cs"/>
                        </a:rPr>
                        <a:t>增强毕业生的岗位适应性和职业迁移能力，解决学生</a:t>
                      </a:r>
                      <a:r>
                        <a:rPr lang="zh-CN" altLang="zh-CN" sz="2000" b="1" kern="1200" dirty="0" smtClean="0">
                          <a:solidFill>
                            <a:schemeClr val="bg1"/>
                          </a:solidFill>
                          <a:latin typeface="+mn-lt"/>
                          <a:ea typeface="+mn-ea"/>
                          <a:cs typeface="+mn-cs"/>
                        </a:rPr>
                        <a:t>持续发展的后劲不足</a:t>
                      </a:r>
                      <a:r>
                        <a:rPr lang="zh-CN" altLang="zh-CN" sz="2000" kern="1200" dirty="0" smtClean="0">
                          <a:solidFill>
                            <a:schemeClr val="bg1"/>
                          </a:solidFill>
                          <a:latin typeface="+mn-lt"/>
                          <a:ea typeface="+mn-ea"/>
                          <a:cs typeface="+mn-cs"/>
                        </a:rPr>
                        <a:t>等问题。</a:t>
                      </a:r>
                      <a:endParaRPr lang="zh-CN" altLang="en-US" sz="2000" b="1" kern="1200" dirty="0" smtClean="0">
                        <a:solidFill>
                          <a:schemeClr val="bg1"/>
                        </a:solidFill>
                        <a:latin typeface="+mn-lt"/>
                        <a:ea typeface="+mn-ea"/>
                        <a:cs typeface="+mn-cs"/>
                      </a:endParaRPr>
                    </a:p>
                  </a:txBody>
                  <a:tcPr>
                    <a:solidFill>
                      <a:schemeClr val="accent5"/>
                    </a:solidFill>
                  </a:tcPr>
                </a:tc>
              </a:tr>
            </a:tbl>
          </a:graphicData>
        </a:graphic>
      </p:graphicFrame>
    </p:spTree>
    <p:extLst>
      <p:ext uri="{BB962C8B-B14F-4D97-AF65-F5344CB8AC3E}">
        <p14:creationId xmlns:p14="http://schemas.microsoft.com/office/powerpoint/2010/main" val="3410010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7293542"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a:solidFill>
                  <a:srgbClr val="C00000"/>
                </a:solidFill>
                <a:latin typeface="隶书" pitchFamily="49" charset="-122"/>
                <a:ea typeface="隶书" pitchFamily="49" charset="-122"/>
              </a:rPr>
              <a:t>科学规划院校发展，合理组建专业群</a:t>
            </a:r>
            <a:endParaRPr kumimoji="1" lang="zh-CN" altLang="zh-CN" sz="3200" dirty="0">
              <a:solidFill>
                <a:srgbClr val="C00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8" name="TextBox 7"/>
          <p:cNvSpPr txBox="1"/>
          <p:nvPr/>
        </p:nvSpPr>
        <p:spPr>
          <a:xfrm>
            <a:off x="458807" y="1665874"/>
            <a:ext cx="8061960" cy="2657138"/>
          </a:xfrm>
          <a:prstGeom prst="rect">
            <a:avLst/>
          </a:prstGeom>
          <a:solidFill>
            <a:schemeClr val="accent5">
              <a:lumMod val="75000"/>
            </a:schemeClr>
          </a:solidFill>
        </p:spPr>
        <p:txBody>
          <a:bodyPr wrap="square" rtlCol="0">
            <a:spAutoFit/>
          </a:bodyPr>
          <a:lstStyle/>
          <a:p>
            <a:pPr>
              <a:lnSpc>
                <a:spcPts val="5000"/>
              </a:lnSpc>
            </a:pPr>
            <a:r>
              <a:rPr lang="zh-CN" altLang="zh-CN" sz="2800" b="1" dirty="0" smtClean="0">
                <a:solidFill>
                  <a:schemeClr val="bg1"/>
                </a:solidFill>
              </a:rPr>
              <a:t>依托院校特色或优势专业，将具有相同或相近行业基础、技术基础的专业进行组合。</a:t>
            </a:r>
            <a:r>
              <a:rPr lang="zh-CN" altLang="zh-CN" sz="2800" b="1" dirty="0" smtClean="0">
                <a:solidFill>
                  <a:schemeClr val="accent4"/>
                </a:solidFill>
              </a:rPr>
              <a:t>通过核心专业的带动和专业之间的互补，</a:t>
            </a:r>
            <a:r>
              <a:rPr lang="zh-CN" altLang="zh-CN" sz="2800" b="1" dirty="0" smtClean="0">
                <a:solidFill>
                  <a:schemeClr val="bg1"/>
                </a:solidFill>
              </a:rPr>
              <a:t>促进资源整合，形成合力，提高专业群的建设水平。</a:t>
            </a:r>
            <a:endParaRPr lang="zh-CN" altLang="en-US" sz="2800" b="1" dirty="0">
              <a:solidFill>
                <a:schemeClr val="bg1"/>
              </a:solidFill>
            </a:endParaRPr>
          </a:p>
        </p:txBody>
      </p:sp>
      <p:sp>
        <p:nvSpPr>
          <p:cNvPr id="10" name="TextBox 9"/>
          <p:cNvSpPr txBox="1"/>
          <p:nvPr/>
        </p:nvSpPr>
        <p:spPr>
          <a:xfrm>
            <a:off x="457684" y="4798071"/>
            <a:ext cx="7915701" cy="461665"/>
          </a:xfrm>
          <a:prstGeom prst="rect">
            <a:avLst/>
          </a:prstGeom>
          <a:noFill/>
        </p:spPr>
        <p:txBody>
          <a:bodyPr wrap="square" rtlCol="0">
            <a:spAutoFit/>
          </a:bodyPr>
          <a:lstStyle/>
          <a:p>
            <a:r>
              <a:rPr lang="zh-CN" altLang="en-US" sz="2400" b="1" dirty="0" smtClean="0">
                <a:solidFill>
                  <a:srgbClr val="FF0000"/>
                </a:solidFill>
              </a:rPr>
              <a:t>江苏经贸职业技术学院“十二五”</a:t>
            </a:r>
            <a:r>
              <a:rPr lang="zh-CN" altLang="en-US" sz="2400" b="1" dirty="0" smtClean="0">
                <a:solidFill>
                  <a:srgbClr val="FF0000"/>
                </a:solidFill>
                <a:hlinkClick r:id="rId3" action="ppaction://hlinkfile"/>
              </a:rPr>
              <a:t>专业群</a:t>
            </a:r>
            <a:r>
              <a:rPr lang="zh-CN" altLang="en-US" sz="2400" b="1" dirty="0" smtClean="0">
                <a:solidFill>
                  <a:srgbClr val="FF0000"/>
                </a:solidFill>
              </a:rPr>
              <a:t>一览表</a:t>
            </a:r>
            <a:endParaRPr lang="zh-CN" altLang="en-US" sz="2400" b="1" dirty="0">
              <a:solidFill>
                <a:srgbClr val="FF0000"/>
              </a:solidFill>
            </a:endParaRPr>
          </a:p>
        </p:txBody>
      </p:sp>
      <p:sp>
        <p:nvSpPr>
          <p:cNvPr id="2" name="TextBox 1"/>
          <p:cNvSpPr txBox="1"/>
          <p:nvPr/>
        </p:nvSpPr>
        <p:spPr>
          <a:xfrm>
            <a:off x="458807" y="5507915"/>
            <a:ext cx="6648226" cy="461665"/>
          </a:xfrm>
          <a:prstGeom prst="rect">
            <a:avLst/>
          </a:prstGeom>
          <a:noFill/>
        </p:spPr>
        <p:txBody>
          <a:bodyPr wrap="square" rtlCol="0">
            <a:spAutoFit/>
          </a:bodyPr>
          <a:lstStyle/>
          <a:p>
            <a:r>
              <a:rPr lang="zh-CN" altLang="en-US" sz="2400" b="1" dirty="0" smtClean="0">
                <a:solidFill>
                  <a:srgbClr val="FF0000"/>
                </a:solidFill>
              </a:rPr>
              <a:t>江苏经贸职业技术学院“十三五”</a:t>
            </a:r>
            <a:r>
              <a:rPr lang="zh-CN" altLang="en-US" sz="2400" b="1" dirty="0" smtClean="0">
                <a:solidFill>
                  <a:srgbClr val="FF0000"/>
                </a:solidFill>
                <a:hlinkClick r:id="rId4" action="ppaction://hlinkfile"/>
              </a:rPr>
              <a:t>专业群</a:t>
            </a:r>
            <a:r>
              <a:rPr lang="zh-CN" altLang="en-US" sz="2400" b="1" dirty="0" smtClean="0">
                <a:solidFill>
                  <a:srgbClr val="FF0000"/>
                </a:solidFill>
              </a:rPr>
              <a:t>一览表</a:t>
            </a:r>
            <a:endParaRPr lang="zh-CN" altLang="en-US" sz="2400" b="1" dirty="0">
              <a:solidFill>
                <a:srgbClr val="FF0000"/>
              </a:solidFill>
            </a:endParaRPr>
          </a:p>
        </p:txBody>
      </p:sp>
    </p:spTree>
    <p:extLst>
      <p:ext uri="{BB962C8B-B14F-4D97-AF65-F5344CB8AC3E}">
        <p14:creationId xmlns:p14="http://schemas.microsoft.com/office/powerpoint/2010/main" val="1328843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8" y="946960"/>
            <a:ext cx="88534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zh-CN" sz="3200" dirty="0">
                <a:solidFill>
                  <a:srgbClr val="C00000"/>
                </a:solidFill>
                <a:latin typeface="隶书" pitchFamily="49" charset="-122"/>
                <a:ea typeface="隶书" pitchFamily="49" charset="-122"/>
              </a:rPr>
              <a:t>系统设计专业群的课程体系，构建核心课程群</a:t>
            </a: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11" name="TextBox 10"/>
          <p:cNvSpPr txBox="1"/>
          <p:nvPr/>
        </p:nvSpPr>
        <p:spPr>
          <a:xfrm>
            <a:off x="457200" y="1569720"/>
            <a:ext cx="8305800" cy="5156412"/>
          </a:xfrm>
          <a:prstGeom prst="rect">
            <a:avLst/>
          </a:prstGeom>
          <a:solidFill>
            <a:schemeClr val="accent5">
              <a:lumMod val="75000"/>
            </a:schemeClr>
          </a:solidFill>
        </p:spPr>
        <p:txBody>
          <a:bodyPr wrap="square" rtlCol="0">
            <a:spAutoFit/>
          </a:bodyPr>
          <a:lstStyle/>
          <a:p>
            <a:pPr hangingPunct="0">
              <a:lnSpc>
                <a:spcPts val="5000"/>
              </a:lnSpc>
            </a:pPr>
            <a:r>
              <a:rPr lang="zh-CN" altLang="zh-CN" sz="2800" b="1" dirty="0" smtClean="0">
                <a:solidFill>
                  <a:schemeClr val="bg1"/>
                </a:solidFill>
              </a:rPr>
              <a:t>以保证专业群的基本规格和全面发展的共性要求的</a:t>
            </a:r>
            <a:r>
              <a:rPr lang="zh-CN" altLang="zh-CN" sz="2800" b="1" dirty="0" smtClean="0">
                <a:solidFill>
                  <a:srgbClr val="FFC000"/>
                </a:solidFill>
              </a:rPr>
              <a:t>“平台”课程</a:t>
            </a:r>
            <a:r>
              <a:rPr lang="zh-CN" altLang="zh-CN" sz="2800" b="1" dirty="0" smtClean="0">
                <a:solidFill>
                  <a:schemeClr val="bg1"/>
                </a:solidFill>
              </a:rPr>
              <a:t>和实现不同专业（方向）人才分流培养的</a:t>
            </a:r>
            <a:r>
              <a:rPr lang="zh-CN" altLang="zh-CN" sz="2800" b="1" dirty="0" smtClean="0">
                <a:solidFill>
                  <a:srgbClr val="FFC000"/>
                </a:solidFill>
              </a:rPr>
              <a:t>“模块”课程</a:t>
            </a:r>
            <a:r>
              <a:rPr lang="zh-CN" altLang="zh-CN" sz="2800" b="1" dirty="0" smtClean="0">
                <a:solidFill>
                  <a:schemeClr val="bg1"/>
                </a:solidFill>
              </a:rPr>
              <a:t>为主要形式，按照由简单到综合、由易到难，分级别开发的原则，进行核心课程群的整体设计。通过课程群的</a:t>
            </a:r>
            <a:r>
              <a:rPr lang="zh-CN" altLang="zh-CN" sz="2800" b="1" dirty="0" smtClean="0">
                <a:solidFill>
                  <a:srgbClr val="FFC000"/>
                </a:solidFill>
              </a:rPr>
              <a:t>底层共享，中层分立，高层互选</a:t>
            </a:r>
            <a:r>
              <a:rPr lang="zh-CN" altLang="zh-CN" sz="2800" b="1" dirty="0" smtClean="0">
                <a:solidFill>
                  <a:schemeClr val="bg1"/>
                </a:solidFill>
              </a:rPr>
              <a:t>，凸显专业群的适应性，发挥专业群在拓展新专业（或专业方向）方面的集群优势。</a:t>
            </a:r>
            <a:endParaRPr lang="en-US" altLang="zh-CN" sz="2800" b="1" dirty="0" smtClean="0">
              <a:solidFill>
                <a:schemeClr val="bg1"/>
              </a:solidFill>
            </a:endParaRPr>
          </a:p>
          <a:p>
            <a:pPr hangingPunct="0">
              <a:lnSpc>
                <a:spcPts val="5000"/>
              </a:lnSpc>
            </a:pPr>
            <a:endParaRPr lang="zh-CN" altLang="zh-CN" sz="2800" b="1" dirty="0">
              <a:solidFill>
                <a:schemeClr val="bg1"/>
              </a:solidFill>
            </a:endParaRPr>
          </a:p>
        </p:txBody>
      </p:sp>
    </p:spTree>
    <p:extLst>
      <p:ext uri="{BB962C8B-B14F-4D97-AF65-F5344CB8AC3E}">
        <p14:creationId xmlns:p14="http://schemas.microsoft.com/office/powerpoint/2010/main" val="115585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8" y="946960"/>
            <a:ext cx="88534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zh-CN" sz="3200" dirty="0">
                <a:solidFill>
                  <a:srgbClr val="C00000"/>
                </a:solidFill>
                <a:latin typeface="隶书" pitchFamily="49" charset="-122"/>
                <a:ea typeface="隶书" pitchFamily="49" charset="-122"/>
              </a:rPr>
              <a:t>整合实训资源，建设面向专业群的实训体系</a:t>
            </a: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8" name="TextBox 7"/>
          <p:cNvSpPr txBox="1"/>
          <p:nvPr/>
        </p:nvSpPr>
        <p:spPr>
          <a:xfrm>
            <a:off x="381000" y="1569720"/>
            <a:ext cx="8519160" cy="5194114"/>
          </a:xfrm>
          <a:prstGeom prst="rect">
            <a:avLst/>
          </a:prstGeom>
          <a:solidFill>
            <a:schemeClr val="bg1"/>
          </a:solidFill>
        </p:spPr>
        <p:txBody>
          <a:bodyPr wrap="square" rtlCol="0">
            <a:spAutoFit/>
          </a:bodyPr>
          <a:lstStyle/>
          <a:p>
            <a:pPr hangingPunct="0">
              <a:lnSpc>
                <a:spcPts val="4000"/>
              </a:lnSpc>
            </a:pPr>
            <a:r>
              <a:rPr lang="zh-CN" altLang="zh-CN" sz="3200" b="1" dirty="0" smtClean="0">
                <a:solidFill>
                  <a:srgbClr val="0070C0"/>
                </a:solidFill>
              </a:rPr>
              <a:t>针对专业群面向的行业（产业）与岗位群，以专业群内各专业的岗位通用技能与专门技能训练为基础，系统设计实训体系，整合核心专业与相关专业的实践教学资源，分类组建实训基地。按照实训基地的功能定位，</a:t>
            </a:r>
            <a:r>
              <a:rPr lang="zh-CN" altLang="zh-CN" sz="3200" b="1" dirty="0" smtClean="0">
                <a:solidFill>
                  <a:srgbClr val="C00000"/>
                </a:solidFill>
              </a:rPr>
              <a:t>通过“模块化”和“</a:t>
            </a:r>
            <a:r>
              <a:rPr lang="zh-CN" altLang="zh-CN" sz="3200" b="1" dirty="0" smtClean="0">
                <a:solidFill>
                  <a:srgbClr val="C00000"/>
                </a:solidFill>
                <a:hlinkClick r:id="rId3" action="ppaction://hlinkfile"/>
              </a:rPr>
              <a:t>项目化</a:t>
            </a:r>
            <a:r>
              <a:rPr lang="zh-CN" altLang="zh-CN" sz="3200" b="1" dirty="0" smtClean="0">
                <a:solidFill>
                  <a:srgbClr val="C00000"/>
                </a:solidFill>
              </a:rPr>
              <a:t>”的形式，开展实训教学内容的系列化建设，</a:t>
            </a:r>
            <a:r>
              <a:rPr lang="zh-CN" altLang="zh-CN" sz="3200" b="1" dirty="0" smtClean="0">
                <a:solidFill>
                  <a:srgbClr val="0070C0"/>
                </a:solidFill>
              </a:rPr>
              <a:t>形成满足专业群共性需求与专门化（或个性化）需求的、校内校外相结合的实训体系，实现优质资源的充分利用与高效共享。</a:t>
            </a:r>
            <a:endParaRPr lang="en-US" altLang="zh-CN" sz="3200" b="1" dirty="0" smtClean="0">
              <a:solidFill>
                <a:srgbClr val="0070C0"/>
              </a:solidFill>
            </a:endParaRPr>
          </a:p>
        </p:txBody>
      </p:sp>
    </p:spTree>
    <p:extLst>
      <p:ext uri="{BB962C8B-B14F-4D97-AF65-F5344CB8AC3E}">
        <p14:creationId xmlns:p14="http://schemas.microsoft.com/office/powerpoint/2010/main" val="3503145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8" y="946960"/>
            <a:ext cx="88534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zh-CN" sz="3200" dirty="0">
                <a:solidFill>
                  <a:srgbClr val="C00000"/>
                </a:solidFill>
                <a:latin typeface="隶书" pitchFamily="49" charset="-122"/>
                <a:ea typeface="隶书" pitchFamily="49" charset="-122"/>
              </a:rPr>
              <a:t>优化教师组合，打造协同创新的“双师”团队</a:t>
            </a: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10" name="TextBox 9"/>
          <p:cNvSpPr txBox="1"/>
          <p:nvPr/>
        </p:nvSpPr>
        <p:spPr>
          <a:xfrm>
            <a:off x="381000" y="1569720"/>
            <a:ext cx="8519160" cy="4675511"/>
          </a:xfrm>
          <a:prstGeom prst="rect">
            <a:avLst/>
          </a:prstGeom>
          <a:solidFill>
            <a:schemeClr val="bg1"/>
          </a:solidFill>
        </p:spPr>
        <p:txBody>
          <a:bodyPr wrap="square" rtlCol="0">
            <a:spAutoFit/>
          </a:bodyPr>
          <a:lstStyle/>
          <a:p>
            <a:pPr hangingPunct="0">
              <a:lnSpc>
                <a:spcPts val="4000"/>
              </a:lnSpc>
            </a:pPr>
            <a:r>
              <a:rPr lang="zh-CN" altLang="zh-CN" sz="2800" b="1" dirty="0" smtClean="0">
                <a:solidFill>
                  <a:srgbClr val="0070C0"/>
                </a:solidFill>
              </a:rPr>
              <a:t>在构建重点专业群的基础上整合教师资源，结合专业群的教学需要，把相关的教师组合起来，使不同专业背景的教师之间优势互补，并</a:t>
            </a:r>
            <a:r>
              <a:rPr lang="zh-CN" altLang="zh-CN" sz="2800" b="1" dirty="0" smtClean="0">
                <a:solidFill>
                  <a:srgbClr val="C00000"/>
                </a:solidFill>
              </a:rPr>
              <a:t>通过校企“互聘、互兼”双向交流机制和高效的团队合作机制，打造一支具有现代职教理念、教学经验丰富、实践能力强的专业化</a:t>
            </a:r>
            <a:r>
              <a:rPr lang="zh-CN" altLang="zh-CN" sz="2800" b="1" dirty="0" smtClean="0">
                <a:solidFill>
                  <a:srgbClr val="C00000"/>
                </a:solidFill>
                <a:hlinkClick r:id="rId3" action="ppaction://hlinkpres?slideindex=1&amp;slidetitle="/>
              </a:rPr>
              <a:t>“双师型”队伍</a:t>
            </a:r>
            <a:r>
              <a:rPr lang="zh-CN" altLang="zh-CN" sz="2800" b="1" dirty="0" smtClean="0">
                <a:solidFill>
                  <a:srgbClr val="C00000"/>
                </a:solidFill>
              </a:rPr>
              <a:t>，</a:t>
            </a:r>
            <a:r>
              <a:rPr lang="zh-CN" altLang="zh-CN" sz="2800" b="1" dirty="0" smtClean="0">
                <a:solidFill>
                  <a:srgbClr val="0070C0"/>
                </a:solidFill>
              </a:rPr>
              <a:t>提升整体团队的教学能力与协同创新能力，满足专业群中各专业的实际教学需要，满足行业和地区经济发展的需要。</a:t>
            </a:r>
            <a:endParaRPr lang="en-US" altLang="zh-CN" sz="2800" b="1" dirty="0" smtClean="0">
              <a:solidFill>
                <a:srgbClr val="0070C0"/>
              </a:solidFill>
            </a:endParaRPr>
          </a:p>
          <a:p>
            <a:pPr hangingPunct="0">
              <a:lnSpc>
                <a:spcPts val="4000"/>
              </a:lnSpc>
            </a:pPr>
            <a:endParaRPr lang="zh-CN" altLang="zh-CN" sz="2800" b="1" dirty="0">
              <a:solidFill>
                <a:srgbClr val="0070C0"/>
              </a:solidFill>
            </a:endParaRPr>
          </a:p>
        </p:txBody>
      </p:sp>
    </p:spTree>
    <p:extLst>
      <p:ext uri="{BB962C8B-B14F-4D97-AF65-F5344CB8AC3E}">
        <p14:creationId xmlns:p14="http://schemas.microsoft.com/office/powerpoint/2010/main" val="3950235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8" y="946960"/>
            <a:ext cx="91331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zh-CN" sz="3200" dirty="0">
                <a:solidFill>
                  <a:srgbClr val="C00000"/>
                </a:solidFill>
                <a:latin typeface="隶书" pitchFamily="49" charset="-122"/>
                <a:ea typeface="隶书" pitchFamily="49" charset="-122"/>
              </a:rPr>
              <a:t>建设信息化教学资源，实现专业群内的广泛共享</a:t>
            </a: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8" name="TextBox 7"/>
          <p:cNvSpPr txBox="1"/>
          <p:nvPr/>
        </p:nvSpPr>
        <p:spPr>
          <a:xfrm>
            <a:off x="381000" y="1569720"/>
            <a:ext cx="8519160" cy="5174943"/>
          </a:xfrm>
          <a:prstGeom prst="rect">
            <a:avLst/>
          </a:prstGeom>
          <a:solidFill>
            <a:schemeClr val="accent5">
              <a:lumMod val="75000"/>
            </a:schemeClr>
          </a:solidFill>
        </p:spPr>
        <p:txBody>
          <a:bodyPr wrap="square" rtlCol="0">
            <a:spAutoFit/>
          </a:bodyPr>
          <a:lstStyle/>
          <a:p>
            <a:pPr hangingPunct="0">
              <a:lnSpc>
                <a:spcPts val="4000"/>
              </a:lnSpc>
            </a:pPr>
            <a:r>
              <a:rPr lang="zh-CN" altLang="zh-CN" sz="2800" b="1" dirty="0" smtClean="0">
                <a:solidFill>
                  <a:schemeClr val="bg1"/>
                </a:solidFill>
              </a:rPr>
              <a:t>围绕核心专业与相关专业，以企业技术应用为重点，建设涵盖教学设计、教学实施、教学评价的数字化专业教学资源；以现代信息技术为支撑，开发虚拟工厂、虚拟车间、虚拟工艺等，作为实践教学和技能训练的有效补充，提高教学效益。按照核心课程群与专业相关课程的内在逻辑关系，</a:t>
            </a:r>
            <a:r>
              <a:rPr lang="zh-CN" altLang="zh-CN" sz="2800" b="1" dirty="0" smtClean="0">
                <a:solidFill>
                  <a:schemeClr val="accent4"/>
                </a:solidFill>
              </a:rPr>
              <a:t>建设由优秀数字化媒体素材、优秀教学案例等教学基本素材构成的、可不断扩充的开放式教学支持系统，</a:t>
            </a:r>
            <a:r>
              <a:rPr lang="zh-CN" altLang="zh-CN" sz="2800" b="1" dirty="0" smtClean="0">
                <a:solidFill>
                  <a:schemeClr val="bg1"/>
                </a:solidFill>
              </a:rPr>
              <a:t>创建先进的数字化学习空间，实现信息化教学资源在专业群内的广泛共享。</a:t>
            </a:r>
            <a:endParaRPr lang="en-US" altLang="zh-CN" sz="2800" b="1" dirty="0" smtClean="0">
              <a:solidFill>
                <a:schemeClr val="bg1"/>
              </a:solidFill>
            </a:endParaRPr>
          </a:p>
          <a:p>
            <a:pPr hangingPunct="0">
              <a:lnSpc>
                <a:spcPts val="4000"/>
              </a:lnSpc>
            </a:pPr>
            <a:endParaRPr lang="zh-CN" altLang="zh-CN" sz="2400" b="1" dirty="0">
              <a:solidFill>
                <a:schemeClr val="bg1"/>
              </a:solidFill>
            </a:endParaRPr>
          </a:p>
        </p:txBody>
      </p:sp>
    </p:spTree>
    <p:extLst>
      <p:ext uri="{BB962C8B-B14F-4D97-AF65-F5344CB8AC3E}">
        <p14:creationId xmlns:p14="http://schemas.microsoft.com/office/powerpoint/2010/main" val="3124373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7594756"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zh-CN" sz="3200" dirty="0">
                <a:solidFill>
                  <a:srgbClr val="C00000"/>
                </a:solidFill>
                <a:latin typeface="隶书" pitchFamily="49" charset="-122"/>
                <a:ea typeface="隶书" pitchFamily="49" charset="-122"/>
              </a:rPr>
              <a:t>创新体制机制，加强专业群建设管理</a:t>
            </a: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10" name="TextBox 9"/>
          <p:cNvSpPr txBox="1"/>
          <p:nvPr/>
        </p:nvSpPr>
        <p:spPr>
          <a:xfrm>
            <a:off x="381000" y="1569720"/>
            <a:ext cx="8519160" cy="3683060"/>
          </a:xfrm>
          <a:prstGeom prst="rect">
            <a:avLst/>
          </a:prstGeom>
          <a:solidFill>
            <a:schemeClr val="accent5">
              <a:lumMod val="75000"/>
            </a:schemeClr>
          </a:solidFill>
        </p:spPr>
        <p:txBody>
          <a:bodyPr wrap="square" rtlCol="0">
            <a:spAutoFit/>
          </a:bodyPr>
          <a:lstStyle/>
          <a:p>
            <a:pPr hangingPunct="0">
              <a:lnSpc>
                <a:spcPts val="4000"/>
              </a:lnSpc>
            </a:pPr>
            <a:r>
              <a:rPr lang="zh-CN" altLang="zh-CN" sz="2400" b="1" dirty="0" smtClean="0">
                <a:solidFill>
                  <a:schemeClr val="bg1"/>
                </a:solidFill>
              </a:rPr>
              <a:t>按照专业群建设的特点与要求，探索专业群的管理与组织形式，创新体制机制，引入行业企业作为参与专业群建设的战略资源，</a:t>
            </a:r>
            <a:r>
              <a:rPr lang="zh-CN" altLang="zh-CN" sz="2400" b="1" dirty="0" smtClean="0">
                <a:solidFill>
                  <a:schemeClr val="accent4"/>
                </a:solidFill>
              </a:rPr>
              <a:t>建立由行业与企业参与的组织管理机构，</a:t>
            </a:r>
            <a:r>
              <a:rPr lang="zh-CN" altLang="zh-CN" sz="2400" b="1" dirty="0" smtClean="0">
                <a:solidFill>
                  <a:schemeClr val="bg1"/>
                </a:solidFill>
              </a:rPr>
              <a:t>建立健全专业群建设和管理相关制度。协调专业群内各专业的建设与发展、资源共享与互补，通过柔性化的专业管理与课程组织，提高专业拓展和滚动发展的能力。</a:t>
            </a:r>
            <a:endParaRPr lang="en-US" altLang="zh-CN" sz="2400" b="1" dirty="0" smtClean="0">
              <a:solidFill>
                <a:schemeClr val="bg1"/>
              </a:solidFill>
            </a:endParaRPr>
          </a:p>
          <a:p>
            <a:pPr hangingPunct="0">
              <a:lnSpc>
                <a:spcPts val="4000"/>
              </a:lnSpc>
            </a:pPr>
            <a:endParaRPr lang="zh-CN" altLang="zh-CN" sz="2000" b="1" dirty="0">
              <a:solidFill>
                <a:schemeClr val="bg1"/>
              </a:solidFill>
            </a:endParaRPr>
          </a:p>
        </p:txBody>
      </p:sp>
      <p:sp>
        <p:nvSpPr>
          <p:cNvPr id="11" name="TextBox 10"/>
          <p:cNvSpPr txBox="1"/>
          <p:nvPr/>
        </p:nvSpPr>
        <p:spPr>
          <a:xfrm>
            <a:off x="381000" y="4161327"/>
            <a:ext cx="8519160" cy="2657138"/>
          </a:xfrm>
          <a:prstGeom prst="rect">
            <a:avLst/>
          </a:prstGeom>
          <a:solidFill>
            <a:schemeClr val="accent5">
              <a:lumMod val="75000"/>
            </a:schemeClr>
          </a:solidFill>
        </p:spPr>
        <p:txBody>
          <a:bodyPr wrap="square" rtlCol="0">
            <a:spAutoFit/>
          </a:bodyPr>
          <a:lstStyle/>
          <a:p>
            <a:pPr hangingPunct="0">
              <a:lnSpc>
                <a:spcPts val="4000"/>
              </a:lnSpc>
            </a:pPr>
            <a:r>
              <a:rPr lang="zh-CN" altLang="en-US" sz="2400" b="1" dirty="0" smtClean="0">
                <a:solidFill>
                  <a:srgbClr val="FFC000"/>
                </a:solidFill>
              </a:rPr>
              <a:t>跨界教育 </a:t>
            </a:r>
            <a:r>
              <a:rPr lang="zh-CN" altLang="en-US" sz="2400" b="1" dirty="0" smtClean="0">
                <a:solidFill>
                  <a:schemeClr val="bg1"/>
                </a:solidFill>
              </a:rPr>
              <a:t>：</a:t>
            </a:r>
            <a:endParaRPr lang="en-US" altLang="zh-CN" sz="2400" b="1" dirty="0" smtClean="0">
              <a:solidFill>
                <a:schemeClr val="bg1"/>
              </a:solidFill>
            </a:endParaRPr>
          </a:p>
          <a:p>
            <a:pPr hangingPunct="0">
              <a:lnSpc>
                <a:spcPts val="4000"/>
              </a:lnSpc>
            </a:pPr>
            <a:r>
              <a:rPr lang="zh-CN" altLang="en-US" sz="2400" b="1" dirty="0" smtClean="0">
                <a:solidFill>
                  <a:schemeClr val="bg1"/>
                </a:solidFill>
              </a:rPr>
              <a:t>企业与学校之间：“半工半读”、中国式的双元制、现代学徒制</a:t>
            </a:r>
            <a:endParaRPr lang="en-US" altLang="zh-CN" sz="2400" b="1" dirty="0" smtClean="0">
              <a:solidFill>
                <a:schemeClr val="bg1"/>
              </a:solidFill>
            </a:endParaRPr>
          </a:p>
          <a:p>
            <a:pPr hangingPunct="0">
              <a:lnSpc>
                <a:spcPts val="4000"/>
              </a:lnSpc>
            </a:pPr>
            <a:r>
              <a:rPr lang="zh-CN" altLang="en-US" sz="2400" b="1" dirty="0" smtClean="0">
                <a:solidFill>
                  <a:schemeClr val="bg1"/>
                </a:solidFill>
              </a:rPr>
              <a:t>学校与学校之间：中职与高职、高职与本科纵向层次间立交桥和不同教育类型之间横向的立交桥</a:t>
            </a:r>
            <a:endParaRPr lang="en-US" altLang="zh-CN" sz="2400" b="1" dirty="0" smtClean="0">
              <a:solidFill>
                <a:schemeClr val="bg1"/>
              </a:solidFill>
            </a:endParaRPr>
          </a:p>
        </p:txBody>
      </p:sp>
    </p:spTree>
    <p:extLst>
      <p:ext uri="{BB962C8B-B14F-4D97-AF65-F5344CB8AC3E}">
        <p14:creationId xmlns:p14="http://schemas.microsoft.com/office/powerpoint/2010/main" val="2279607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8" y="946960"/>
            <a:ext cx="8476884"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latinLnBrk="1"/>
            <a:r>
              <a:rPr kumimoji="1" lang="zh-CN" altLang="en-US" sz="3200" dirty="0">
                <a:solidFill>
                  <a:srgbClr val="C00000"/>
                </a:solidFill>
                <a:latin typeface="隶书" pitchFamily="49" charset="-122"/>
                <a:ea typeface="隶书" pitchFamily="49" charset="-122"/>
              </a:rPr>
              <a:t>专业是高校特色之魂</a:t>
            </a:r>
            <a:r>
              <a:rPr kumimoji="1" lang="en-US" altLang="zh-CN" sz="3200" dirty="0">
                <a:solidFill>
                  <a:srgbClr val="C00000"/>
                </a:solidFill>
                <a:latin typeface="隶书" pitchFamily="49" charset="-122"/>
                <a:ea typeface="隶书" pitchFamily="49" charset="-122"/>
              </a:rPr>
              <a:t>-</a:t>
            </a:r>
            <a:r>
              <a:rPr kumimoji="1" lang="zh-CN" altLang="en-US" sz="3200" dirty="0">
                <a:solidFill>
                  <a:srgbClr val="FFC000"/>
                </a:solidFill>
                <a:latin typeface="隶书" pitchFamily="49" charset="-122"/>
                <a:ea typeface="隶书" pitchFamily="49" charset="-122"/>
              </a:rPr>
              <a:t>江苏的品牌专业建设</a:t>
            </a:r>
            <a:endParaRPr kumimoji="1" lang="zh-CN" altLang="zh-CN" sz="3200" dirty="0">
              <a:solidFill>
                <a:srgbClr val="FFC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12" name="TextBox 11"/>
          <p:cNvSpPr txBox="1"/>
          <p:nvPr/>
        </p:nvSpPr>
        <p:spPr>
          <a:xfrm>
            <a:off x="290598" y="1660495"/>
            <a:ext cx="8638248" cy="2410916"/>
          </a:xfrm>
          <a:prstGeom prst="rect">
            <a:avLst/>
          </a:prstGeom>
          <a:solidFill>
            <a:schemeClr val="accent5">
              <a:lumMod val="75000"/>
            </a:schemeClr>
          </a:solidFill>
        </p:spPr>
        <p:txBody>
          <a:bodyPr wrap="square" rtlCol="0">
            <a:spAutoFit/>
          </a:bodyPr>
          <a:lstStyle/>
          <a:p>
            <a:endParaRPr lang="zh-CN" altLang="en-US" sz="2400" dirty="0"/>
          </a:p>
          <a:p>
            <a:pPr>
              <a:lnSpc>
                <a:spcPts val="3800"/>
              </a:lnSpc>
            </a:pPr>
            <a:r>
              <a:rPr lang="zh-CN" altLang="en-US" sz="2800" b="1" dirty="0">
                <a:solidFill>
                  <a:schemeClr val="bg1"/>
                </a:solidFill>
              </a:rPr>
              <a:t>打造一批</a:t>
            </a:r>
            <a:r>
              <a:rPr lang="zh-CN" altLang="en-US" sz="2800" b="1" dirty="0">
                <a:solidFill>
                  <a:srgbClr val="FFC000"/>
                </a:solidFill>
              </a:rPr>
              <a:t>全国领先、具有国际影响的品牌专业</a:t>
            </a:r>
            <a:r>
              <a:rPr lang="zh-CN" altLang="en-US" sz="2800" b="1" dirty="0">
                <a:solidFill>
                  <a:schemeClr val="bg1"/>
                </a:solidFill>
              </a:rPr>
              <a:t>，培养大批适应经济社会发展需求的高素质人才，形成富有弹性、充满活力的人才培养机制，产出一系列优秀教学成果和优质教学的资源。 </a:t>
            </a:r>
            <a:r>
              <a:rPr lang="zh-CN" altLang="en-US" sz="2400" dirty="0"/>
              <a:t>	</a:t>
            </a:r>
          </a:p>
        </p:txBody>
      </p:sp>
      <p:sp>
        <p:nvSpPr>
          <p:cNvPr id="13" name="TextBox 12"/>
          <p:cNvSpPr txBox="1"/>
          <p:nvPr/>
        </p:nvSpPr>
        <p:spPr>
          <a:xfrm>
            <a:off x="285361" y="4205882"/>
            <a:ext cx="8638248" cy="2616101"/>
          </a:xfrm>
          <a:prstGeom prst="rect">
            <a:avLst/>
          </a:prstGeom>
          <a:solidFill>
            <a:schemeClr val="accent1">
              <a:lumMod val="40000"/>
              <a:lumOff val="60000"/>
            </a:schemeClr>
          </a:solidFill>
        </p:spPr>
        <p:txBody>
          <a:bodyPr wrap="square" rtlCol="0">
            <a:spAutoFit/>
          </a:bodyPr>
          <a:lstStyle/>
          <a:p>
            <a:endParaRPr lang="zh-CN" altLang="en-US" sz="2400" dirty="0"/>
          </a:p>
          <a:p>
            <a:r>
              <a:rPr lang="zh-CN" altLang="en-US" sz="2800" b="1" dirty="0" smtClean="0">
                <a:solidFill>
                  <a:schemeClr val="accent4"/>
                </a:solidFill>
                <a:hlinkClick r:id="rId3" action="ppaction://hlinkfile"/>
              </a:rPr>
              <a:t>品牌专业</a:t>
            </a:r>
            <a:r>
              <a:rPr lang="zh-CN" altLang="en-US" sz="2800" b="1" dirty="0" smtClean="0">
                <a:solidFill>
                  <a:schemeClr val="accent4"/>
                </a:solidFill>
              </a:rPr>
              <a:t>核心</a:t>
            </a:r>
            <a:r>
              <a:rPr lang="zh-CN" altLang="en-US" sz="2800" b="1" dirty="0">
                <a:solidFill>
                  <a:schemeClr val="accent4"/>
                </a:solidFill>
              </a:rPr>
              <a:t>价值</a:t>
            </a:r>
            <a:r>
              <a:rPr lang="en-US" altLang="zh-CN" sz="2800" b="1" dirty="0">
                <a:solidFill>
                  <a:schemeClr val="accent4"/>
                </a:solidFill>
              </a:rPr>
              <a:t>—— </a:t>
            </a:r>
            <a:endParaRPr lang="zh-CN" altLang="en-US" sz="2800" dirty="0">
              <a:solidFill>
                <a:schemeClr val="accent4"/>
              </a:solidFill>
            </a:endParaRPr>
          </a:p>
          <a:p>
            <a:r>
              <a:rPr lang="zh-CN" altLang="en-US" sz="2800" b="1" dirty="0">
                <a:solidFill>
                  <a:srgbClr val="002060"/>
                </a:solidFill>
              </a:rPr>
              <a:t>一个品牌承诺并兑现给消费者的最主要、最具差异性与持续性的理性价值、感性价值或象征性价值，它是一个品牌最中心、最独一无二、最不具时间性的要素</a:t>
            </a:r>
            <a:r>
              <a:rPr lang="zh-CN" altLang="en-US" sz="2800" b="1" dirty="0" smtClean="0">
                <a:solidFill>
                  <a:srgbClr val="002060"/>
                </a:solidFill>
              </a:rPr>
              <a:t>。</a:t>
            </a:r>
            <a:endParaRPr lang="en-US" altLang="zh-CN" sz="2800" b="1" dirty="0" smtClean="0">
              <a:solidFill>
                <a:srgbClr val="002060"/>
              </a:solidFill>
            </a:endParaRPr>
          </a:p>
          <a:p>
            <a:r>
              <a:rPr lang="zh-CN" altLang="en-US" sz="2800" dirty="0" smtClean="0">
                <a:solidFill>
                  <a:schemeClr val="bg1"/>
                </a:solidFill>
              </a:rPr>
              <a:t> </a:t>
            </a:r>
            <a:endParaRPr lang="zh-CN" altLang="en-US" sz="2800" dirty="0">
              <a:solidFill>
                <a:schemeClr val="bg1"/>
              </a:solidFill>
            </a:endParaRPr>
          </a:p>
        </p:txBody>
      </p:sp>
    </p:spTree>
    <p:extLst>
      <p:ext uri="{BB962C8B-B14F-4D97-AF65-F5344CB8AC3E}">
        <p14:creationId xmlns:p14="http://schemas.microsoft.com/office/powerpoint/2010/main" val="415651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58809" b="85079"/>
          <a:stretch/>
        </p:blipFill>
        <p:spPr>
          <a:xfrm>
            <a:off x="5377543" y="75498"/>
            <a:ext cx="3766457" cy="1023257"/>
          </a:xfrm>
          <a:prstGeom prst="rect">
            <a:avLst/>
          </a:prstGeom>
        </p:spPr>
      </p:pic>
      <p:sp>
        <p:nvSpPr>
          <p:cNvPr id="7" name="文本框 34"/>
          <p:cNvSpPr txBox="1"/>
          <p:nvPr/>
        </p:nvSpPr>
        <p:spPr>
          <a:xfrm>
            <a:off x="1327354" y="1822687"/>
            <a:ext cx="7461643" cy="523220"/>
          </a:xfrm>
          <a:prstGeom prst="rect">
            <a:avLst/>
          </a:prstGeom>
          <a:noFill/>
          <a:ln>
            <a:noFill/>
          </a:ln>
          <a:effectLst>
            <a:innerShdw blurRad="63500" dist="50800" dir="16200000">
              <a:prstClr val="black">
                <a:alpha val="50000"/>
              </a:prstClr>
            </a:innerShdw>
          </a:effectLst>
          <a:scene3d>
            <a:camera prst="orthographicFront"/>
            <a:lightRig rig="threePt" dir="t"/>
          </a:scene3d>
          <a:sp3d>
            <a:bevelT/>
            <a:bevelB/>
          </a:sp3d>
        </p:spPr>
        <p:txBody>
          <a:bodyPr wrap="square">
            <a:spAutoFit/>
          </a:bodyPr>
          <a:lstStyle>
            <a:defPPr>
              <a:defRPr lang="zh-CN"/>
            </a:defPPr>
            <a:lvl1pPr>
              <a:defRPr sz="3200" b="1">
                <a:ln>
                  <a:noFill/>
                </a:ln>
                <a:solidFill>
                  <a:srgbClr val="002060"/>
                </a:solidFill>
                <a:effectLst/>
                <a:latin typeface="微软雅黑" panose="020B0503020204020204" pitchFamily="34" charset="-122"/>
                <a:ea typeface="微软雅黑" panose="020B0503020204020204" pitchFamily="34" charset="-122"/>
              </a:defRPr>
            </a:lvl1pPr>
          </a:lstStyle>
          <a:p>
            <a:pPr>
              <a:defRPr/>
            </a:pPr>
            <a:r>
              <a:rPr lang="zh-CN" altLang="en-US" sz="2800" dirty="0"/>
              <a:t>第一部分    </a:t>
            </a:r>
            <a:r>
              <a:rPr lang="zh-CN" altLang="en-US" sz="2800" dirty="0" smtClean="0"/>
              <a:t>新一轮人才培养工作评估的侧重点</a:t>
            </a:r>
            <a:endParaRPr lang="zh-CN" altLang="en-US" sz="2800" dirty="0"/>
          </a:p>
        </p:txBody>
      </p:sp>
      <p:sp>
        <p:nvSpPr>
          <p:cNvPr id="9" name="文本框 34"/>
          <p:cNvSpPr txBox="1"/>
          <p:nvPr/>
        </p:nvSpPr>
        <p:spPr>
          <a:xfrm>
            <a:off x="1312568" y="2722338"/>
            <a:ext cx="6858040" cy="523220"/>
          </a:xfrm>
          <a:prstGeom prst="rect">
            <a:avLst/>
          </a:prstGeom>
          <a:noFill/>
          <a:ln>
            <a:noFill/>
          </a:ln>
          <a:effectLst>
            <a:innerShdw blurRad="63500" dist="50800" dir="16200000">
              <a:prstClr val="black">
                <a:alpha val="50000"/>
              </a:prstClr>
            </a:innerShdw>
          </a:effectLst>
          <a:scene3d>
            <a:camera prst="orthographicFront"/>
            <a:lightRig rig="threePt" dir="t"/>
          </a:scene3d>
          <a:sp3d>
            <a:bevelT/>
            <a:bevelB/>
          </a:sp3d>
        </p:spPr>
        <p:txBody>
          <a:bodyPr wrap="square">
            <a:spAutoFit/>
          </a:bodyPr>
          <a:lstStyle>
            <a:defPPr>
              <a:defRPr lang="zh-CN"/>
            </a:defPPr>
            <a:lvl1pPr>
              <a:defRPr sz="3200" b="1">
                <a:ln>
                  <a:noFill/>
                </a:ln>
                <a:solidFill>
                  <a:srgbClr val="002060"/>
                </a:solidFill>
                <a:effectLst/>
                <a:latin typeface="微软雅黑" panose="020B0503020204020204" pitchFamily="34" charset="-122"/>
                <a:ea typeface="微软雅黑" panose="020B0503020204020204" pitchFamily="34" charset="-122"/>
              </a:defRPr>
            </a:lvl1pPr>
          </a:lstStyle>
          <a:p>
            <a:pPr>
              <a:defRPr/>
            </a:pPr>
            <a:r>
              <a:rPr lang="zh-CN" altLang="en-US" sz="2800" dirty="0" smtClean="0"/>
              <a:t>第二部分    高职质量诊断的侧重点        </a:t>
            </a:r>
            <a:endParaRPr lang="zh-CN" altLang="en-US" sz="2800" dirty="0"/>
          </a:p>
        </p:txBody>
      </p:sp>
      <p:sp>
        <p:nvSpPr>
          <p:cNvPr id="10" name="文本框 34"/>
          <p:cNvSpPr txBox="1"/>
          <p:nvPr/>
        </p:nvSpPr>
        <p:spPr>
          <a:xfrm>
            <a:off x="1312568" y="3562997"/>
            <a:ext cx="5604426" cy="523220"/>
          </a:xfrm>
          <a:prstGeom prst="rect">
            <a:avLst/>
          </a:prstGeom>
          <a:noFill/>
          <a:ln>
            <a:noFill/>
          </a:ln>
          <a:effectLst>
            <a:innerShdw blurRad="63500" dist="50800" dir="16200000">
              <a:prstClr val="black">
                <a:alpha val="50000"/>
              </a:prstClr>
            </a:innerShdw>
          </a:effectLst>
          <a:scene3d>
            <a:camera prst="orthographicFront"/>
            <a:lightRig rig="threePt" dir="t"/>
          </a:scene3d>
          <a:sp3d>
            <a:bevelT/>
            <a:bevelB/>
          </a:sp3d>
        </p:spPr>
        <p:txBody>
          <a:bodyPr wrap="square">
            <a:spAutoFit/>
          </a:bodyPr>
          <a:lstStyle>
            <a:defPPr>
              <a:defRPr lang="zh-CN"/>
            </a:defPPr>
            <a:lvl1pPr>
              <a:defRPr sz="3200" b="1">
                <a:ln>
                  <a:noFill/>
                </a:ln>
                <a:solidFill>
                  <a:srgbClr val="002060"/>
                </a:solidFill>
                <a:effectLst/>
                <a:latin typeface="微软雅黑" panose="020B0503020204020204" pitchFamily="34" charset="-122"/>
                <a:ea typeface="微软雅黑" panose="020B0503020204020204" pitchFamily="34" charset="-122"/>
              </a:defRPr>
            </a:lvl1pPr>
          </a:lstStyle>
          <a:p>
            <a:pPr>
              <a:defRPr/>
            </a:pPr>
            <a:r>
              <a:rPr lang="zh-CN" altLang="en-US" sz="2800" dirty="0" smtClean="0"/>
              <a:t>第三部分    专业</a:t>
            </a:r>
            <a:r>
              <a:rPr lang="zh-CN" altLang="en-US" sz="2800" dirty="0"/>
              <a:t>建设</a:t>
            </a:r>
          </a:p>
        </p:txBody>
      </p:sp>
      <p:sp>
        <p:nvSpPr>
          <p:cNvPr id="11" name="文本框 34"/>
          <p:cNvSpPr txBox="1"/>
          <p:nvPr/>
        </p:nvSpPr>
        <p:spPr>
          <a:xfrm>
            <a:off x="1312568" y="4433151"/>
            <a:ext cx="4343422" cy="523220"/>
          </a:xfrm>
          <a:prstGeom prst="rect">
            <a:avLst/>
          </a:prstGeom>
          <a:noFill/>
          <a:ln>
            <a:noFill/>
          </a:ln>
          <a:effectLst>
            <a:innerShdw blurRad="63500" dist="50800" dir="16200000">
              <a:prstClr val="black">
                <a:alpha val="50000"/>
              </a:prstClr>
            </a:innerShdw>
          </a:effectLst>
          <a:scene3d>
            <a:camera prst="orthographicFront"/>
            <a:lightRig rig="threePt" dir="t"/>
          </a:scene3d>
          <a:sp3d>
            <a:bevelT/>
            <a:bevelB/>
          </a:sp3d>
        </p:spPr>
        <p:txBody>
          <a:bodyPr>
            <a:spAutoFit/>
          </a:bodyPr>
          <a:lstStyle>
            <a:defPPr>
              <a:defRPr lang="zh-CN"/>
            </a:defPPr>
            <a:lvl1pPr>
              <a:defRPr sz="3200" b="1">
                <a:ln>
                  <a:noFill/>
                </a:ln>
                <a:solidFill>
                  <a:srgbClr val="002060"/>
                </a:solidFill>
                <a:effectLst/>
                <a:latin typeface="微软雅黑" panose="020B0503020204020204" pitchFamily="34" charset="-122"/>
                <a:ea typeface="微软雅黑" panose="020B0503020204020204" pitchFamily="34" charset="-122"/>
              </a:defRPr>
            </a:lvl1pPr>
          </a:lstStyle>
          <a:p>
            <a:pPr>
              <a:defRPr/>
            </a:pPr>
            <a:r>
              <a:rPr lang="zh-CN" altLang="en-US" sz="2800" dirty="0" smtClean="0"/>
              <a:t>第四部分    课程建设</a:t>
            </a:r>
            <a:endParaRPr lang="zh-CN" altLang="en-US" sz="2800" dirty="0"/>
          </a:p>
        </p:txBody>
      </p:sp>
      <p:sp>
        <p:nvSpPr>
          <p:cNvPr id="8" name="矩形 7"/>
          <p:cNvSpPr/>
          <p:nvPr/>
        </p:nvSpPr>
        <p:spPr>
          <a:xfrm>
            <a:off x="6238895" y="474547"/>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280186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8" y="946960"/>
            <a:ext cx="5066710"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建立专业</a:t>
            </a:r>
            <a:r>
              <a:rPr kumimoji="1" lang="zh-CN" altLang="en-US" sz="3200" dirty="0">
                <a:solidFill>
                  <a:srgbClr val="C00000"/>
                </a:solidFill>
                <a:latin typeface="隶书" pitchFamily="49" charset="-122"/>
                <a:ea typeface="隶书" pitchFamily="49" charset="-122"/>
              </a:rPr>
              <a:t>动态调整机制</a:t>
            </a:r>
            <a:endParaRPr kumimoji="1" lang="zh-CN" altLang="zh-CN" sz="3200" dirty="0">
              <a:solidFill>
                <a:srgbClr val="C00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sp>
        <p:nvSpPr>
          <p:cNvPr id="8" name="TextBox 7"/>
          <p:cNvSpPr txBox="1"/>
          <p:nvPr/>
        </p:nvSpPr>
        <p:spPr>
          <a:xfrm>
            <a:off x="290600" y="1676631"/>
            <a:ext cx="8580120" cy="4324261"/>
          </a:xfrm>
          <a:prstGeom prst="rect">
            <a:avLst/>
          </a:prstGeom>
          <a:solidFill>
            <a:schemeClr val="accent1">
              <a:lumMod val="40000"/>
              <a:lumOff val="60000"/>
            </a:schemeClr>
          </a:solidFill>
        </p:spPr>
        <p:txBody>
          <a:bodyPr wrap="square" rtlCol="0">
            <a:spAutoFit/>
          </a:bodyPr>
          <a:lstStyle/>
          <a:p>
            <a:pPr>
              <a:lnSpc>
                <a:spcPts val="3000"/>
              </a:lnSpc>
            </a:pPr>
            <a:endParaRPr lang="en-US" altLang="zh-CN" sz="3200" b="1" dirty="0" smtClean="0">
              <a:solidFill>
                <a:srgbClr val="FFC000"/>
              </a:solidFill>
            </a:endParaRPr>
          </a:p>
          <a:p>
            <a:pPr>
              <a:lnSpc>
                <a:spcPts val="3000"/>
              </a:lnSpc>
            </a:pPr>
            <a:r>
              <a:rPr lang="zh-CN" altLang="en-US" sz="3200" b="1" dirty="0" smtClean="0">
                <a:solidFill>
                  <a:srgbClr val="FFC000"/>
                </a:solidFill>
              </a:rPr>
              <a:t>建立校专业动态调整机制</a:t>
            </a:r>
            <a:endParaRPr lang="en-US" altLang="zh-CN" sz="3200" b="1" dirty="0" smtClean="0">
              <a:solidFill>
                <a:srgbClr val="FFC000"/>
              </a:solidFill>
            </a:endParaRPr>
          </a:p>
          <a:p>
            <a:pPr>
              <a:lnSpc>
                <a:spcPts val="3000"/>
              </a:lnSpc>
            </a:pPr>
            <a:endParaRPr lang="en-US" altLang="zh-CN" sz="3200" b="1" dirty="0" smtClean="0">
              <a:solidFill>
                <a:srgbClr val="FFFF00"/>
              </a:solidFill>
            </a:endParaRPr>
          </a:p>
          <a:p>
            <a:pPr>
              <a:lnSpc>
                <a:spcPts val="3000"/>
              </a:lnSpc>
            </a:pPr>
            <a:r>
              <a:rPr lang="en-US" altLang="zh-CN" sz="2800" b="1" dirty="0" smtClean="0">
                <a:solidFill>
                  <a:schemeClr val="accent5">
                    <a:lumMod val="75000"/>
                  </a:schemeClr>
                </a:solidFill>
              </a:rPr>
              <a:t>1. </a:t>
            </a:r>
            <a:r>
              <a:rPr lang="zh-CN" altLang="zh-CN" sz="2800" b="1" dirty="0" smtClean="0">
                <a:solidFill>
                  <a:schemeClr val="accent5">
                    <a:lumMod val="75000"/>
                  </a:schemeClr>
                </a:solidFill>
              </a:rPr>
              <a:t>江苏经贸职业技术学院</a:t>
            </a:r>
            <a:r>
              <a:rPr lang="zh-CN" altLang="zh-CN" sz="2800" b="1" dirty="0">
                <a:solidFill>
                  <a:schemeClr val="accent5">
                    <a:lumMod val="75000"/>
                  </a:schemeClr>
                </a:solidFill>
              </a:rPr>
              <a:t>新专业设置管理</a:t>
            </a:r>
            <a:r>
              <a:rPr lang="zh-CN" altLang="zh-CN" sz="2800" b="1" dirty="0" smtClean="0">
                <a:solidFill>
                  <a:schemeClr val="accent5">
                    <a:lumMod val="75000"/>
                  </a:schemeClr>
                </a:solidFill>
                <a:hlinkClick r:id="rId3" action="ppaction://hlinkfile"/>
              </a:rPr>
              <a:t>办法</a:t>
            </a:r>
            <a:endParaRPr lang="en-US" altLang="zh-CN" sz="2800" b="1" dirty="0" smtClean="0">
              <a:solidFill>
                <a:schemeClr val="accent5">
                  <a:lumMod val="75000"/>
                </a:schemeClr>
              </a:solidFill>
            </a:endParaRPr>
          </a:p>
          <a:p>
            <a:pPr>
              <a:lnSpc>
                <a:spcPts val="3000"/>
              </a:lnSpc>
            </a:pPr>
            <a:endParaRPr lang="en-US" altLang="zh-CN" sz="2800" b="1" dirty="0" smtClean="0">
              <a:solidFill>
                <a:schemeClr val="accent5">
                  <a:lumMod val="75000"/>
                </a:schemeClr>
              </a:solidFill>
            </a:endParaRPr>
          </a:p>
          <a:p>
            <a:pPr>
              <a:lnSpc>
                <a:spcPts val="3000"/>
              </a:lnSpc>
            </a:pPr>
            <a:r>
              <a:rPr lang="en-US" altLang="zh-CN" sz="2800" b="1" dirty="0" smtClean="0">
                <a:solidFill>
                  <a:schemeClr val="accent5">
                    <a:lumMod val="75000"/>
                  </a:schemeClr>
                </a:solidFill>
              </a:rPr>
              <a:t>2. </a:t>
            </a:r>
            <a:r>
              <a:rPr lang="zh-CN" altLang="zh-CN" sz="2800" b="1" dirty="0" smtClean="0">
                <a:solidFill>
                  <a:schemeClr val="accent5">
                    <a:lumMod val="75000"/>
                  </a:schemeClr>
                </a:solidFill>
              </a:rPr>
              <a:t>江苏经贸职业技术学院专业</a:t>
            </a:r>
            <a:r>
              <a:rPr lang="zh-CN" altLang="zh-CN" sz="2800" b="1" dirty="0">
                <a:solidFill>
                  <a:schemeClr val="accent5">
                    <a:lumMod val="75000"/>
                  </a:schemeClr>
                </a:solidFill>
              </a:rPr>
              <a:t>调整管理</a:t>
            </a:r>
            <a:r>
              <a:rPr lang="zh-CN" altLang="zh-CN" sz="2800" b="1" dirty="0" smtClean="0">
                <a:solidFill>
                  <a:schemeClr val="accent5">
                    <a:lumMod val="75000"/>
                  </a:schemeClr>
                </a:solidFill>
                <a:hlinkClick r:id="rId4" action="ppaction://hlinkfile"/>
              </a:rPr>
              <a:t>办法</a:t>
            </a:r>
            <a:endParaRPr lang="en-US" altLang="zh-CN" sz="2800" b="1" dirty="0" smtClean="0">
              <a:solidFill>
                <a:schemeClr val="accent5">
                  <a:lumMod val="75000"/>
                </a:schemeClr>
              </a:solidFill>
            </a:endParaRPr>
          </a:p>
          <a:p>
            <a:pPr>
              <a:lnSpc>
                <a:spcPts val="3000"/>
              </a:lnSpc>
            </a:pPr>
            <a:endParaRPr lang="en-US" altLang="zh-CN" sz="2800" b="1" dirty="0" smtClean="0">
              <a:solidFill>
                <a:schemeClr val="accent5">
                  <a:lumMod val="75000"/>
                </a:schemeClr>
              </a:solidFill>
            </a:endParaRPr>
          </a:p>
          <a:p>
            <a:pPr>
              <a:lnSpc>
                <a:spcPts val="3000"/>
              </a:lnSpc>
            </a:pPr>
            <a:r>
              <a:rPr lang="en-US" altLang="zh-CN" sz="2800" b="1" dirty="0" smtClean="0">
                <a:solidFill>
                  <a:schemeClr val="accent5">
                    <a:lumMod val="75000"/>
                  </a:schemeClr>
                </a:solidFill>
              </a:rPr>
              <a:t>3. </a:t>
            </a:r>
            <a:r>
              <a:rPr lang="zh-CN" altLang="zh-CN" sz="2800" b="1" dirty="0" smtClean="0">
                <a:solidFill>
                  <a:schemeClr val="accent5">
                    <a:lumMod val="75000"/>
                  </a:schemeClr>
                </a:solidFill>
              </a:rPr>
              <a:t>江苏经贸职业技术学院</a:t>
            </a:r>
            <a:r>
              <a:rPr lang="zh-CN" altLang="zh-CN" sz="2800" b="1" dirty="0">
                <a:solidFill>
                  <a:schemeClr val="accent5">
                    <a:lumMod val="75000"/>
                  </a:schemeClr>
                </a:solidFill>
              </a:rPr>
              <a:t>关于人才培养方案制定及修订工作的原则</a:t>
            </a:r>
            <a:r>
              <a:rPr lang="zh-CN" altLang="zh-CN" sz="2800" dirty="0" smtClean="0">
                <a:solidFill>
                  <a:schemeClr val="accent5">
                    <a:lumMod val="75000"/>
                  </a:schemeClr>
                </a:solidFill>
                <a:hlinkClick r:id="rId5" action="ppaction://hlinkfile"/>
              </a:rPr>
              <a:t>意见</a:t>
            </a:r>
            <a:r>
              <a:rPr lang="zh-CN" altLang="en-US" sz="2800" dirty="0" smtClean="0">
                <a:solidFill>
                  <a:schemeClr val="accent5">
                    <a:lumMod val="75000"/>
                  </a:schemeClr>
                </a:solidFill>
              </a:rPr>
              <a:t>（</a:t>
            </a:r>
            <a:r>
              <a:rPr lang="en-US" altLang="zh-CN" sz="2800" dirty="0" smtClean="0">
                <a:solidFill>
                  <a:schemeClr val="accent5">
                    <a:lumMod val="75000"/>
                  </a:schemeClr>
                </a:solidFill>
              </a:rPr>
              <a:t>2016</a:t>
            </a:r>
            <a:r>
              <a:rPr lang="zh-CN" altLang="en-US" sz="2800" dirty="0">
                <a:solidFill>
                  <a:schemeClr val="accent5">
                    <a:lumMod val="75000"/>
                  </a:schemeClr>
                </a:solidFill>
              </a:rPr>
              <a:t>年</a:t>
            </a:r>
            <a:r>
              <a:rPr lang="zh-CN" altLang="en-US" sz="2800" dirty="0" smtClean="0">
                <a:solidFill>
                  <a:schemeClr val="accent5">
                    <a:lumMod val="75000"/>
                  </a:schemeClr>
                </a:solidFill>
              </a:rPr>
              <a:t>）</a:t>
            </a:r>
            <a:endParaRPr lang="en-US" altLang="zh-CN" sz="2800" dirty="0" smtClean="0">
              <a:solidFill>
                <a:schemeClr val="accent5">
                  <a:lumMod val="75000"/>
                </a:schemeClr>
              </a:solidFill>
            </a:endParaRPr>
          </a:p>
          <a:p>
            <a:pPr>
              <a:lnSpc>
                <a:spcPts val="3000"/>
              </a:lnSpc>
            </a:pPr>
            <a:endParaRPr lang="en-US" altLang="zh-CN" sz="2800" b="1" dirty="0">
              <a:solidFill>
                <a:schemeClr val="bg1"/>
              </a:solidFill>
            </a:endParaRPr>
          </a:p>
          <a:p>
            <a:pPr>
              <a:lnSpc>
                <a:spcPts val="3000"/>
              </a:lnSpc>
            </a:pPr>
            <a:endParaRPr lang="en-US" altLang="zh-CN" sz="2800" b="1" dirty="0" smtClean="0">
              <a:solidFill>
                <a:schemeClr val="bg1"/>
              </a:solidFill>
            </a:endParaRPr>
          </a:p>
        </p:txBody>
      </p:sp>
    </p:spTree>
    <p:extLst>
      <p:ext uri="{BB962C8B-B14F-4D97-AF65-F5344CB8AC3E}">
        <p14:creationId xmlns:p14="http://schemas.microsoft.com/office/powerpoint/2010/main" val="738408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29098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专业剖析要点</a:t>
            </a:r>
            <a:endParaRPr kumimoji="1" lang="zh-CN" altLang="zh-CN" sz="3200" dirty="0" smtClean="0">
              <a:solidFill>
                <a:srgbClr val="C00000"/>
              </a:solidFill>
              <a:latin typeface="隶书" pitchFamily="49" charset="-122"/>
              <a:ea typeface="隶书" pitchFamily="49" charset="-122"/>
            </a:endParaRPr>
          </a:p>
        </p:txBody>
      </p:sp>
      <p:sp>
        <p:nvSpPr>
          <p:cNvPr id="6" name="TextBox 5"/>
          <p:cNvSpPr txBox="1"/>
          <p:nvPr/>
        </p:nvSpPr>
        <p:spPr>
          <a:xfrm>
            <a:off x="465268" y="1420035"/>
            <a:ext cx="8275320" cy="5870838"/>
          </a:xfrm>
          <a:prstGeom prst="rect">
            <a:avLst/>
          </a:prstGeom>
          <a:noFill/>
        </p:spPr>
        <p:txBody>
          <a:bodyPr wrap="square" rtlCol="0">
            <a:spAutoFit/>
          </a:bodyPr>
          <a:lstStyle/>
          <a:p>
            <a:pPr>
              <a:lnSpc>
                <a:spcPts val="3300"/>
              </a:lnSpc>
            </a:pPr>
            <a:r>
              <a:rPr lang="zh-CN" altLang="zh-CN" sz="2400" b="1" dirty="0" smtClean="0">
                <a:solidFill>
                  <a:srgbClr val="0070C0"/>
                </a:solidFill>
              </a:rPr>
              <a:t>一、</a:t>
            </a:r>
            <a:r>
              <a:rPr lang="zh-CN" altLang="en-US" sz="2400" b="1" dirty="0" smtClean="0">
                <a:solidFill>
                  <a:srgbClr val="0070C0"/>
                </a:solidFill>
              </a:rPr>
              <a:t>专业设置与人才培养模式</a:t>
            </a:r>
            <a:endParaRPr lang="en-US" altLang="zh-CN" sz="2400" b="1" dirty="0" smtClean="0">
              <a:solidFill>
                <a:srgbClr val="0070C0"/>
              </a:solidFill>
            </a:endParaRPr>
          </a:p>
          <a:p>
            <a:pPr>
              <a:lnSpc>
                <a:spcPts val="3300"/>
              </a:lnSpc>
            </a:pPr>
            <a:r>
              <a:rPr lang="en-US" altLang="zh-CN" sz="2400" b="1" dirty="0" smtClean="0"/>
              <a:t>    </a:t>
            </a:r>
            <a:r>
              <a:rPr lang="zh-CN" altLang="en-US" sz="2400" b="1" dirty="0" smtClean="0"/>
              <a:t>（一）</a:t>
            </a:r>
            <a:r>
              <a:rPr lang="zh-CN" altLang="zh-CN" sz="2400" b="1" dirty="0" smtClean="0"/>
              <a:t>专业简介</a:t>
            </a:r>
          </a:p>
          <a:p>
            <a:pPr>
              <a:lnSpc>
                <a:spcPts val="3300"/>
              </a:lnSpc>
            </a:pPr>
            <a:r>
              <a:rPr lang="en-US" altLang="zh-CN" sz="2400" b="1" dirty="0" smtClean="0"/>
              <a:t>    </a:t>
            </a:r>
            <a:r>
              <a:rPr lang="zh-CN" altLang="en-US" sz="2400" b="1" dirty="0" smtClean="0"/>
              <a:t>（</a:t>
            </a:r>
            <a:r>
              <a:rPr lang="zh-CN" altLang="zh-CN" sz="2400" b="1" dirty="0" smtClean="0"/>
              <a:t>二</a:t>
            </a:r>
            <a:r>
              <a:rPr lang="zh-CN" altLang="en-US" sz="2400" b="1" dirty="0" smtClean="0"/>
              <a:t>）</a:t>
            </a:r>
            <a:r>
              <a:rPr lang="zh-CN" altLang="zh-CN" sz="2400" b="1" dirty="0" smtClean="0"/>
              <a:t>专业调研与定位</a:t>
            </a:r>
            <a:r>
              <a:rPr lang="zh-CN" altLang="en-US" sz="2400" b="1" dirty="0" smtClean="0"/>
              <a:t>（</a:t>
            </a:r>
            <a:r>
              <a:rPr lang="zh-CN" altLang="en-US" sz="2400" b="1" dirty="0" smtClean="0">
                <a:solidFill>
                  <a:srgbClr val="FF0000"/>
                </a:solidFill>
              </a:rPr>
              <a:t>围绕地方社会经济发展需求设置专业）</a:t>
            </a:r>
            <a:endParaRPr lang="en-US" altLang="zh-CN" sz="2400" b="1" dirty="0" smtClean="0">
              <a:solidFill>
                <a:srgbClr val="FF0000"/>
              </a:solidFill>
            </a:endParaRPr>
          </a:p>
          <a:p>
            <a:pPr>
              <a:lnSpc>
                <a:spcPts val="3300"/>
              </a:lnSpc>
            </a:pPr>
            <a:r>
              <a:rPr lang="zh-CN" altLang="en-US" sz="2400" b="1" dirty="0" smtClean="0">
                <a:solidFill>
                  <a:srgbClr val="FF0000"/>
                </a:solidFill>
              </a:rPr>
              <a:t>（苏南：现代化</a:t>
            </a:r>
            <a:r>
              <a:rPr lang="zh-CN" altLang="en-US" sz="2400" b="1" dirty="0">
                <a:solidFill>
                  <a:srgbClr val="FF0000"/>
                </a:solidFill>
              </a:rPr>
              <a:t>、国际化</a:t>
            </a:r>
            <a:r>
              <a:rPr lang="zh-CN" altLang="en-US" sz="2400" b="1" dirty="0" smtClean="0">
                <a:solidFill>
                  <a:srgbClr val="FF0000"/>
                </a:solidFill>
              </a:rPr>
              <a:t>优势，电工电子、现代制造、汽车、物流等；苏中：人力资源</a:t>
            </a:r>
            <a:r>
              <a:rPr lang="zh-CN" altLang="en-US" sz="2400" b="1" dirty="0">
                <a:solidFill>
                  <a:srgbClr val="FF0000"/>
                </a:solidFill>
              </a:rPr>
              <a:t>丰富</a:t>
            </a:r>
            <a:r>
              <a:rPr lang="zh-CN" altLang="en-US" sz="2400" b="1" dirty="0" smtClean="0">
                <a:solidFill>
                  <a:srgbClr val="FF0000"/>
                </a:solidFill>
              </a:rPr>
              <a:t>优势，电子、服装、建筑等；苏北：自然资源丰富，现代农业、化工、船舶等）</a:t>
            </a:r>
            <a:r>
              <a:rPr lang="en-US" altLang="zh-CN" sz="2400" b="1" dirty="0" smtClean="0"/>
              <a:t>    </a:t>
            </a:r>
          </a:p>
          <a:p>
            <a:pPr>
              <a:lnSpc>
                <a:spcPts val="3300"/>
              </a:lnSpc>
            </a:pPr>
            <a:r>
              <a:rPr lang="en-US" altLang="zh-CN" sz="2400" b="1" dirty="0"/>
              <a:t> </a:t>
            </a:r>
            <a:r>
              <a:rPr lang="en-US" altLang="zh-CN" sz="2400" b="1" dirty="0" smtClean="0"/>
              <a:t>   </a:t>
            </a:r>
            <a:r>
              <a:rPr lang="zh-CN" altLang="en-US" sz="2400" b="1" dirty="0" smtClean="0"/>
              <a:t>（三）</a:t>
            </a:r>
            <a:r>
              <a:rPr lang="zh-CN" altLang="zh-CN" sz="2400" b="1" dirty="0" smtClean="0"/>
              <a:t>专业人才培养模式改革</a:t>
            </a:r>
            <a:r>
              <a:rPr lang="zh-CN" altLang="en-US" sz="2400" b="1" dirty="0" smtClean="0"/>
              <a:t>（重点）</a:t>
            </a:r>
            <a:endParaRPr lang="zh-CN" altLang="zh-CN" sz="2400" b="1" dirty="0" smtClean="0"/>
          </a:p>
          <a:p>
            <a:pPr>
              <a:lnSpc>
                <a:spcPts val="3300"/>
              </a:lnSpc>
            </a:pPr>
            <a:r>
              <a:rPr lang="en-US" altLang="zh-CN" sz="2400" b="1" dirty="0"/>
              <a:t> </a:t>
            </a:r>
            <a:r>
              <a:rPr lang="en-US" altLang="zh-CN" sz="2400" b="1" dirty="0" smtClean="0"/>
              <a:t>   </a:t>
            </a:r>
            <a:r>
              <a:rPr lang="zh-CN" altLang="zh-CN" sz="2400" b="1" dirty="0" smtClean="0"/>
              <a:t>（基于课证融合的“准员工式</a:t>
            </a:r>
            <a:r>
              <a:rPr lang="en-US" altLang="zh-CN" sz="2400" b="1" dirty="0" smtClean="0"/>
              <a:t>2+1</a:t>
            </a:r>
            <a:r>
              <a:rPr lang="zh-CN" altLang="zh-CN" sz="2400" b="1" dirty="0" smtClean="0"/>
              <a:t>”）人才培养模式</a:t>
            </a:r>
            <a:endParaRPr lang="en-US" altLang="zh-CN" sz="2400" b="1" dirty="0" smtClean="0"/>
          </a:p>
          <a:p>
            <a:pPr>
              <a:lnSpc>
                <a:spcPts val="3300"/>
              </a:lnSpc>
            </a:pPr>
            <a:r>
              <a:rPr lang="en-US" altLang="zh-CN" sz="2400" b="1" dirty="0" smtClean="0"/>
              <a:t>    </a:t>
            </a:r>
            <a:r>
              <a:rPr lang="zh-CN" altLang="zh-CN" sz="2400" b="1" dirty="0" smtClean="0"/>
              <a:t>（深化校企合作，实施</a:t>
            </a:r>
            <a:r>
              <a:rPr lang="en-US" altLang="zh-CN" sz="2400" b="1" dirty="0" smtClean="0"/>
              <a:t>2</a:t>
            </a:r>
            <a:r>
              <a:rPr lang="zh-CN" altLang="zh-CN" sz="2400" b="1" dirty="0" smtClean="0"/>
              <a:t>年）校内实训教学</a:t>
            </a:r>
            <a:endParaRPr lang="en-US" altLang="zh-CN" sz="2400" b="1" dirty="0" smtClean="0"/>
          </a:p>
          <a:p>
            <a:pPr>
              <a:lnSpc>
                <a:spcPts val="3300"/>
              </a:lnSpc>
            </a:pPr>
            <a:r>
              <a:rPr lang="en-US" altLang="zh-CN" sz="2400" b="1" dirty="0" smtClean="0"/>
              <a:t>    </a:t>
            </a:r>
            <a:r>
              <a:rPr lang="zh-CN" altLang="zh-CN" sz="2400" b="1" dirty="0" smtClean="0"/>
              <a:t>（多途径、多方式，实施</a:t>
            </a:r>
            <a:r>
              <a:rPr lang="en-US" altLang="zh-CN" sz="2400" b="1" dirty="0" smtClean="0"/>
              <a:t>1</a:t>
            </a:r>
            <a:r>
              <a:rPr lang="zh-CN" altLang="zh-CN" sz="2400" b="1" dirty="0" smtClean="0"/>
              <a:t>年）顶岗实习</a:t>
            </a:r>
            <a:endParaRPr lang="en-US" altLang="zh-CN" sz="2400" b="1" dirty="0" smtClean="0"/>
          </a:p>
          <a:p>
            <a:pPr>
              <a:lnSpc>
                <a:spcPts val="3300"/>
              </a:lnSpc>
            </a:pPr>
            <a:r>
              <a:rPr lang="en-US" altLang="zh-CN" sz="2400" b="1" dirty="0">
                <a:solidFill>
                  <a:srgbClr val="FF0000"/>
                </a:solidFill>
              </a:rPr>
              <a:t> </a:t>
            </a:r>
            <a:r>
              <a:rPr lang="en-US" altLang="zh-CN" sz="2400" b="1" dirty="0" smtClean="0">
                <a:solidFill>
                  <a:srgbClr val="FF0000"/>
                </a:solidFill>
              </a:rPr>
              <a:t>    </a:t>
            </a:r>
            <a:r>
              <a:rPr lang="zh-CN" altLang="en-US" sz="2400" b="1" dirty="0" smtClean="0">
                <a:solidFill>
                  <a:srgbClr val="FF0000"/>
                </a:solidFill>
              </a:rPr>
              <a:t>“现代学徒制”与“订单培养” 区别</a:t>
            </a:r>
            <a:endParaRPr lang="zh-CN" altLang="zh-CN" sz="2400" b="1" dirty="0" smtClean="0">
              <a:solidFill>
                <a:srgbClr val="FF0000"/>
              </a:solidFill>
            </a:endParaRPr>
          </a:p>
          <a:p>
            <a:pPr>
              <a:lnSpc>
                <a:spcPts val="3300"/>
              </a:lnSpc>
            </a:pPr>
            <a:r>
              <a:rPr lang="en-US" altLang="zh-CN" sz="2400" b="1" dirty="0"/>
              <a:t> </a:t>
            </a:r>
            <a:r>
              <a:rPr lang="en-US" altLang="zh-CN" sz="2400" b="1" dirty="0" smtClean="0"/>
              <a:t>   </a:t>
            </a:r>
            <a:r>
              <a:rPr lang="zh-CN" altLang="zh-CN" sz="2400" b="1" dirty="0" smtClean="0"/>
              <a:t>（以项目化教学为主的）教学方法和教学模式改革</a:t>
            </a:r>
          </a:p>
          <a:p>
            <a:endParaRPr lang="zh-CN" altLang="en-US" b="1" dirty="0"/>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8" name="Picture 62" descr="05-1"/>
          <p:cNvPicPr>
            <a:picLocks noChangeAspect="1" noChangeArrowheads="1"/>
          </p:cNvPicPr>
          <p:nvPr/>
        </p:nvPicPr>
        <p:blipFill>
          <a:blip r:embed="rId2" cstate="print"/>
          <a:srcRect/>
          <a:stretch>
            <a:fillRect/>
          </a:stretch>
        </p:blipFill>
        <p:spPr bwMode="auto">
          <a:xfrm>
            <a:off x="267198" y="905685"/>
            <a:ext cx="500147" cy="514350"/>
          </a:xfrm>
          <a:prstGeom prst="rect">
            <a:avLst/>
          </a:prstGeom>
          <a:noFill/>
          <a:ln w="9525">
            <a:noFill/>
            <a:miter lim="800000"/>
            <a:headEnd/>
            <a:tailEnd/>
          </a:ln>
        </p:spPr>
      </p:pic>
    </p:spTree>
    <p:extLst>
      <p:ext uri="{BB962C8B-B14F-4D97-AF65-F5344CB8AC3E}">
        <p14:creationId xmlns:p14="http://schemas.microsoft.com/office/powerpoint/2010/main" val="3248551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7" name="AutoShape 60"/>
          <p:cNvSpPr>
            <a:spLocks noChangeArrowheads="1"/>
          </p:cNvSpPr>
          <p:nvPr/>
        </p:nvSpPr>
        <p:spPr bwMode="auto">
          <a:xfrm>
            <a:off x="290599" y="946960"/>
            <a:ext cx="29098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专业剖析要点</a:t>
            </a:r>
            <a:endParaRPr kumimoji="1" lang="zh-CN" altLang="zh-CN" sz="3200" dirty="0" smtClean="0">
              <a:solidFill>
                <a:srgbClr val="C00000"/>
              </a:solidFill>
              <a:latin typeface="隶书" pitchFamily="49" charset="-122"/>
              <a:ea typeface="隶书" pitchFamily="49" charset="-122"/>
            </a:endParaRPr>
          </a:p>
        </p:txBody>
      </p:sp>
      <p:sp>
        <p:nvSpPr>
          <p:cNvPr id="5" name="矩形 4"/>
          <p:cNvSpPr/>
          <p:nvPr/>
        </p:nvSpPr>
        <p:spPr>
          <a:xfrm>
            <a:off x="6211461"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8" name="TextBox 7"/>
          <p:cNvSpPr txBox="1"/>
          <p:nvPr/>
        </p:nvSpPr>
        <p:spPr>
          <a:xfrm>
            <a:off x="516367" y="1584960"/>
            <a:ext cx="8168640" cy="5855449"/>
          </a:xfrm>
          <a:prstGeom prst="rect">
            <a:avLst/>
          </a:prstGeom>
          <a:noFill/>
        </p:spPr>
        <p:txBody>
          <a:bodyPr wrap="square" rtlCol="0">
            <a:spAutoFit/>
          </a:bodyPr>
          <a:lstStyle/>
          <a:p>
            <a:pPr>
              <a:lnSpc>
                <a:spcPts val="3300"/>
              </a:lnSpc>
            </a:pPr>
            <a:r>
              <a:rPr lang="zh-CN" altLang="en-US" sz="2400" b="1" dirty="0">
                <a:solidFill>
                  <a:srgbClr val="0070C0"/>
                </a:solidFill>
              </a:rPr>
              <a:t>二</a:t>
            </a:r>
            <a:r>
              <a:rPr lang="zh-CN" altLang="zh-CN" sz="2400" b="1" dirty="0" smtClean="0">
                <a:solidFill>
                  <a:srgbClr val="0070C0"/>
                </a:solidFill>
              </a:rPr>
              <a:t>、课程体系</a:t>
            </a:r>
            <a:r>
              <a:rPr lang="zh-CN" altLang="en-US" sz="2400" b="1" dirty="0" smtClean="0">
                <a:solidFill>
                  <a:srgbClr val="0070C0"/>
                </a:solidFill>
              </a:rPr>
              <a:t>与课程改革</a:t>
            </a:r>
            <a:endParaRPr lang="zh-CN" altLang="zh-CN" sz="2400" b="1" dirty="0" smtClean="0">
              <a:solidFill>
                <a:srgbClr val="0070C0"/>
              </a:solidFill>
            </a:endParaRPr>
          </a:p>
          <a:p>
            <a:pPr>
              <a:lnSpc>
                <a:spcPts val="3300"/>
              </a:lnSpc>
            </a:pPr>
            <a:r>
              <a:rPr lang="zh-CN" altLang="zh-CN" sz="2400" b="1" dirty="0" smtClean="0"/>
              <a:t>（一）素质教育课程体系构建</a:t>
            </a:r>
            <a:endParaRPr lang="en-US" altLang="zh-CN" sz="2400" b="1" dirty="0" smtClean="0"/>
          </a:p>
          <a:p>
            <a:pPr>
              <a:lnSpc>
                <a:spcPts val="3300"/>
              </a:lnSpc>
            </a:pPr>
            <a:r>
              <a:rPr lang="zh-CN" altLang="en-US" sz="2400" b="1" dirty="0" smtClean="0">
                <a:solidFill>
                  <a:srgbClr val="FF0000"/>
                </a:solidFill>
              </a:rPr>
              <a:t>（更新、运用知识能力；选择、处理信息资料的能力、强力的求知欲和旺盛的创造力；任务策划和管理组织能力；明智、宽容、坚毅、自立和责任心等现代精神）</a:t>
            </a:r>
            <a:endParaRPr lang="zh-CN" altLang="zh-CN" sz="2400" b="1" dirty="0" smtClean="0">
              <a:solidFill>
                <a:srgbClr val="FF0000"/>
              </a:solidFill>
            </a:endParaRPr>
          </a:p>
          <a:p>
            <a:pPr>
              <a:lnSpc>
                <a:spcPts val="3300"/>
              </a:lnSpc>
            </a:pPr>
            <a:r>
              <a:rPr lang="zh-CN" altLang="zh-CN" sz="2400" b="1" dirty="0" smtClean="0"/>
              <a:t>（二）专业学习领域课程体系构建</a:t>
            </a:r>
          </a:p>
          <a:p>
            <a:pPr>
              <a:lnSpc>
                <a:spcPts val="3300"/>
              </a:lnSpc>
            </a:pPr>
            <a:r>
              <a:rPr lang="zh-CN" altLang="zh-CN" sz="2400" b="1" dirty="0" smtClean="0"/>
              <a:t>（三）专业实践教学体系构建</a:t>
            </a:r>
          </a:p>
          <a:p>
            <a:pPr>
              <a:lnSpc>
                <a:spcPts val="3300"/>
              </a:lnSpc>
            </a:pPr>
            <a:r>
              <a:rPr lang="zh-CN" altLang="zh-CN" sz="2400" b="1" dirty="0" smtClean="0"/>
              <a:t>（四）职业素质教育体系构建</a:t>
            </a:r>
          </a:p>
          <a:p>
            <a:pPr>
              <a:lnSpc>
                <a:spcPts val="3300"/>
              </a:lnSpc>
            </a:pPr>
            <a:r>
              <a:rPr lang="zh-CN" altLang="zh-CN" sz="2400" b="1" dirty="0" smtClean="0"/>
              <a:t>（五）</a:t>
            </a:r>
            <a:r>
              <a:rPr lang="zh-CN" altLang="en-US" sz="2400" b="1" dirty="0" smtClean="0">
                <a:solidFill>
                  <a:srgbClr val="FF0000"/>
                </a:solidFill>
              </a:rPr>
              <a:t>“</a:t>
            </a:r>
            <a:r>
              <a:rPr lang="zh-CN" altLang="zh-CN" sz="2400" b="1" dirty="0" smtClean="0">
                <a:solidFill>
                  <a:srgbClr val="FF0000"/>
                </a:solidFill>
              </a:rPr>
              <a:t>课证融</a:t>
            </a:r>
            <a:r>
              <a:rPr lang="zh-CN" altLang="en-US" sz="2400" b="1" dirty="0" smtClean="0">
                <a:solidFill>
                  <a:srgbClr val="FF0000"/>
                </a:solidFill>
              </a:rPr>
              <a:t>通”、“赛教融通”</a:t>
            </a:r>
            <a:endParaRPr lang="en-US" altLang="zh-CN" sz="2400" b="1" dirty="0" smtClean="0">
              <a:solidFill>
                <a:srgbClr val="FF0000"/>
              </a:solidFill>
            </a:endParaRPr>
          </a:p>
          <a:p>
            <a:pPr>
              <a:lnSpc>
                <a:spcPts val="3300"/>
              </a:lnSpc>
            </a:pPr>
            <a:r>
              <a:rPr lang="zh-CN" altLang="en-US" sz="2400" b="1" dirty="0" smtClean="0">
                <a:solidFill>
                  <a:srgbClr val="0070C0"/>
                </a:solidFill>
              </a:rPr>
              <a:t>三</a:t>
            </a:r>
            <a:r>
              <a:rPr lang="zh-CN" altLang="zh-CN" sz="2400" b="1" dirty="0" smtClean="0">
                <a:solidFill>
                  <a:srgbClr val="0070C0"/>
                </a:solidFill>
              </a:rPr>
              <a:t>、专业</a:t>
            </a:r>
            <a:r>
              <a:rPr lang="zh-CN" altLang="en-US" sz="2400" b="1" dirty="0" smtClean="0">
                <a:solidFill>
                  <a:srgbClr val="0070C0"/>
                </a:solidFill>
              </a:rPr>
              <a:t>师资队伍建设</a:t>
            </a:r>
            <a:endParaRPr lang="en-US" altLang="zh-CN" sz="2400" b="1" dirty="0" smtClean="0">
              <a:solidFill>
                <a:srgbClr val="0070C0"/>
              </a:solidFill>
            </a:endParaRPr>
          </a:p>
          <a:p>
            <a:pPr>
              <a:lnSpc>
                <a:spcPts val="3300"/>
              </a:lnSpc>
            </a:pPr>
            <a:r>
              <a:rPr lang="zh-CN" altLang="zh-CN" sz="2400" b="1" dirty="0" smtClean="0"/>
              <a:t>（一）专业教学团队建设</a:t>
            </a:r>
            <a:endParaRPr lang="en-US" altLang="zh-CN" sz="2400" b="1" dirty="0" smtClean="0"/>
          </a:p>
          <a:p>
            <a:endParaRPr lang="en-US" altLang="zh-CN" sz="2400" b="1" dirty="0" smtClean="0"/>
          </a:p>
          <a:p>
            <a:endParaRPr lang="zh-CN" altLang="zh-CN" sz="2400" b="1" dirty="0" smtClean="0"/>
          </a:p>
          <a:p>
            <a:endParaRPr lang="zh-CN" altLang="en-US" sz="2400" b="1" dirty="0"/>
          </a:p>
        </p:txBody>
      </p:sp>
      <p:pic>
        <p:nvPicPr>
          <p:cNvPr id="6" name="Picture 62" descr="05-1"/>
          <p:cNvPicPr>
            <a:picLocks noChangeAspect="1" noChangeArrowheads="1"/>
          </p:cNvPicPr>
          <p:nvPr/>
        </p:nvPicPr>
        <p:blipFill>
          <a:blip r:embed="rId2" cstate="print"/>
          <a:srcRect/>
          <a:stretch>
            <a:fillRect/>
          </a:stretch>
        </p:blipFill>
        <p:spPr bwMode="auto">
          <a:xfrm>
            <a:off x="199862" y="920290"/>
            <a:ext cx="50014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600" y="946960"/>
            <a:ext cx="5088224"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a:solidFill>
                  <a:srgbClr val="C00000"/>
                </a:solidFill>
                <a:latin typeface="隶书" pitchFamily="49" charset="-122"/>
                <a:ea typeface="隶书" pitchFamily="49" charset="-122"/>
              </a:rPr>
              <a:t>就业</a:t>
            </a:r>
            <a:r>
              <a:rPr kumimoji="1" lang="zh-CN" altLang="en-US" sz="3200" dirty="0" smtClean="0">
                <a:solidFill>
                  <a:srgbClr val="C00000"/>
                </a:solidFill>
                <a:latin typeface="隶书" pitchFamily="49" charset="-122"/>
                <a:ea typeface="隶书" pitchFamily="49" charset="-122"/>
              </a:rPr>
              <a:t>对学生能力的需求度</a:t>
            </a:r>
            <a:endParaRPr kumimoji="1" lang="zh-CN" altLang="zh-CN" sz="3200" dirty="0" smtClean="0">
              <a:solidFill>
                <a:srgbClr val="C00000"/>
              </a:solidFill>
              <a:latin typeface="隶书" pitchFamily="49" charset="-122"/>
              <a:ea typeface="隶书" pitchFamily="49" charset="-122"/>
            </a:endParaRPr>
          </a:p>
        </p:txBody>
      </p:sp>
      <p:sp>
        <p:nvSpPr>
          <p:cNvPr id="7" name="矩形 6"/>
          <p:cNvSpPr/>
          <p:nvPr/>
        </p:nvSpPr>
        <p:spPr>
          <a:xfrm>
            <a:off x="6224908" y="411212"/>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08734" y="920290"/>
            <a:ext cx="500147" cy="514350"/>
          </a:xfrm>
          <a:prstGeom prst="rect">
            <a:avLst/>
          </a:prstGeom>
          <a:noFill/>
          <a:ln w="9525">
            <a:noFill/>
            <a:miter lim="800000"/>
            <a:headEnd/>
            <a:tailEnd/>
          </a:ln>
        </p:spPr>
      </p:pic>
      <p:graphicFrame>
        <p:nvGraphicFramePr>
          <p:cNvPr id="10" name="Group 4"/>
          <p:cNvGraphicFramePr>
            <a:graphicFrameLocks noGrp="1"/>
          </p:cNvGraphicFramePr>
          <p:nvPr>
            <p:ph sz="half" idx="4294967295"/>
            <p:extLst>
              <p:ext uri="{D42A27DB-BD31-4B8C-83A1-F6EECF244321}">
                <p14:modId xmlns:p14="http://schemas.microsoft.com/office/powerpoint/2010/main" val="2428083233"/>
              </p:ext>
            </p:extLst>
          </p:nvPr>
        </p:nvGraphicFramePr>
        <p:xfrm>
          <a:off x="219634" y="1378760"/>
          <a:ext cx="7991475" cy="5818191"/>
        </p:xfrm>
        <a:graphic>
          <a:graphicData uri="http://schemas.openxmlformats.org/drawingml/2006/table">
            <a:tbl>
              <a:tblPr/>
              <a:tblGrid>
                <a:gridCol w="2998787"/>
                <a:gridCol w="2609850"/>
                <a:gridCol w="2382838"/>
              </a:tblGrid>
              <a:tr h="323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400" b="0" i="1" u="none" strike="noStrike" cap="none" normalizeH="0" baseline="0" dirty="0" smtClean="0">
                          <a:ln>
                            <a:noFill/>
                          </a:ln>
                          <a:solidFill>
                            <a:schemeClr val="tx1"/>
                          </a:solidFill>
                          <a:effectLst/>
                          <a:latin typeface="DFKai-SB" pitchFamily="65" charset="-120"/>
                          <a:ea typeface="DFKai-SB" pitchFamily="65" charset="-120"/>
                        </a:rPr>
                        <a:t>就业</a:t>
                      </a:r>
                      <a:r>
                        <a:rPr kumimoji="1" lang="zh-TW" altLang="en-US" sz="1400" b="0" i="1" u="none" strike="noStrike" cap="none" normalizeH="0" baseline="0" dirty="0" smtClean="0">
                          <a:ln>
                            <a:noFill/>
                          </a:ln>
                          <a:solidFill>
                            <a:schemeClr val="tx1"/>
                          </a:solidFill>
                          <a:effectLst/>
                          <a:latin typeface="DFKai-SB" pitchFamily="65" charset="-120"/>
                          <a:ea typeface="DFKai-SB" pitchFamily="65" charset="-120"/>
                        </a:rPr>
                        <a:t>力技能</a:t>
                      </a:r>
                      <a:endParaRPr kumimoji="1" lang="zh-TW" altLang="en-US" sz="1400" b="0" i="0" u="none" strike="noStrike" cap="none" normalizeH="0" baseline="0" dirty="0" smtClean="0">
                        <a:ln>
                          <a:noFill/>
                        </a:ln>
                        <a:solidFill>
                          <a:schemeClr val="tx1"/>
                        </a:solidFill>
                        <a:effectLst/>
                        <a:latin typeface="DFKai-SB" pitchFamily="65" charset="-120"/>
                        <a:ea typeface="DFKai-SB"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400" b="0" i="1" u="none" strike="noStrike" cap="none" normalizeH="0" baseline="0" dirty="0" smtClean="0">
                          <a:ln>
                            <a:noFill/>
                          </a:ln>
                          <a:solidFill>
                            <a:schemeClr val="tx1"/>
                          </a:solidFill>
                          <a:effectLst/>
                          <a:latin typeface="DFKai-SB" pitchFamily="65" charset="-120"/>
                          <a:ea typeface="DFKai-SB" pitchFamily="65" charset="-120"/>
                        </a:rPr>
                        <a:t>需求度</a:t>
                      </a:r>
                      <a:endParaRPr kumimoji="1" lang="zh-TW" altLang="en-US" sz="1400" b="0" i="0" u="none" strike="noStrike" cap="none" normalizeH="0" baseline="0" dirty="0" smtClean="0">
                        <a:ln>
                          <a:noFill/>
                        </a:ln>
                        <a:solidFill>
                          <a:schemeClr val="tx1"/>
                        </a:solidFill>
                        <a:effectLst/>
                        <a:latin typeface="DFKai-SB" pitchFamily="65" charset="-120"/>
                        <a:ea typeface="DFKai-SB"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1" u="none" strike="noStrike" cap="none" normalizeH="0" baseline="0" smtClean="0">
                          <a:ln>
                            <a:noFill/>
                          </a:ln>
                          <a:solidFill>
                            <a:schemeClr val="tx1"/>
                          </a:solidFill>
                          <a:effectLst/>
                          <a:latin typeface="DFKai-SB" pitchFamily="65" charset="-120"/>
                          <a:ea typeface="DFKai-SB" pitchFamily="65" charset="-120"/>
                        </a:rPr>
                        <a:t>排序</a:t>
                      </a:r>
                      <a:endParaRPr kumimoji="1" lang="zh-TW" altLang="en-US" sz="1400" b="0" i="0" u="none" strike="noStrike" cap="none" normalizeH="0" baseline="0" smtClean="0">
                        <a:ln>
                          <a:noFill/>
                        </a:ln>
                        <a:solidFill>
                          <a:schemeClr val="tx1"/>
                        </a:solidFill>
                        <a:effectLst/>
                        <a:latin typeface="DFKai-SB" pitchFamily="65" charset="-120"/>
                        <a:ea typeface="DFKai-SB"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良好工作</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态</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65.6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专业知识与技术</a:t>
                      </a:r>
                      <a:endParaRPr kumimoji="1" lang="zh-TW" altLang="en-US" sz="1400" b="0" i="0" u="none" strike="noStrike" cap="none" normalizeH="0" baseline="0" dirty="0" smtClean="0">
                        <a:ln>
                          <a:noFill/>
                        </a:ln>
                        <a:solidFill>
                          <a:schemeClr val="tx1"/>
                        </a:solidFill>
                        <a:effectLst/>
                        <a:latin typeface="DFKai-SB" pitchFamily="65" charset="-120"/>
                        <a:ea typeface="DFKai-SB"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51.2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表</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达与沟通</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能力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48.5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稳</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定度及抗</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压</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46.5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学习意愿</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及可塑性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45.2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基础电脑应用</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技能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32.5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团队</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合作能力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28.7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发掘</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及解決</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问题</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能力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27.4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遵循</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专业伦</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理道德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拥有专业证照</a:t>
                      </a:r>
                      <a:endParaRPr kumimoji="1" lang="zh-TW" altLang="en-US" sz="1400" b="0" i="0" u="none" strike="noStrike" cap="none" normalizeH="0" baseline="0" dirty="0" smtClean="0">
                        <a:ln>
                          <a:noFill/>
                        </a:ln>
                        <a:solidFill>
                          <a:schemeClr val="tx1"/>
                        </a:solidFill>
                        <a:effectLst/>
                        <a:latin typeface="DFKai-SB" pitchFamily="65" charset="-120"/>
                        <a:ea typeface="DFKai-SB"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外</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语</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能力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能</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将理论应用于实际</a:t>
                      </a:r>
                      <a:endParaRPr kumimoji="1" lang="zh-TW" altLang="en-US" sz="1400" b="0" i="0" u="none" strike="noStrike" cap="none" normalizeH="0" baseline="0" dirty="0" smtClean="0">
                        <a:ln>
                          <a:noFill/>
                        </a:ln>
                        <a:solidFill>
                          <a:schemeClr val="tx1"/>
                        </a:solidFill>
                        <a:effectLst/>
                        <a:latin typeface="DFKai-SB" pitchFamily="65" charset="-120"/>
                        <a:ea typeface="DFKai-SB"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创</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新能力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领导</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能力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了解产业环境</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及</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发</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7.2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求</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职与</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自我推</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销</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能力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DFKai-SB" pitchFamily="65" charset="-120"/>
                          <a:ea typeface="DFKai-SB" pitchFamily="65" charset="-12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对职业发展</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充分</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了</a:t>
                      </a:r>
                      <a:r>
                        <a:rPr kumimoji="1" lang="zh-TW" altLang="en-US" sz="1400" b="0" i="0" u="none" strike="noStrike" cap="none" normalizeH="0" baseline="0" dirty="0" smtClean="0">
                          <a:ln>
                            <a:noFill/>
                          </a:ln>
                          <a:solidFill>
                            <a:schemeClr val="tx1"/>
                          </a:solidFill>
                          <a:effectLst/>
                          <a:latin typeface="DFKai-SB" pitchFamily="65" charset="-120"/>
                          <a:ea typeface="DFKai-SB" pitchFamily="65" charset="-120"/>
                        </a:rPr>
                        <a:t>解及</a:t>
                      </a:r>
                      <a:r>
                        <a:rPr kumimoji="1" lang="zh-CN" altLang="en-US" sz="1400" b="0" i="0" u="none" strike="noStrike" cap="none" normalizeH="0" baseline="0" dirty="0" smtClean="0">
                          <a:ln>
                            <a:noFill/>
                          </a:ln>
                          <a:solidFill>
                            <a:schemeClr val="tx1"/>
                          </a:solidFill>
                          <a:effectLst/>
                          <a:latin typeface="DFKai-SB" pitchFamily="65" charset="-120"/>
                          <a:ea typeface="DFKai-SB" pitchFamily="65" charset="-120"/>
                        </a:rPr>
                        <a:t>规划</a:t>
                      </a:r>
                      <a:endParaRPr kumimoji="1" lang="zh-TW" altLang="en-US" sz="1400" b="0" i="0" u="none" strike="noStrike" cap="none" normalizeH="0" baseline="0" dirty="0" smtClean="0">
                        <a:ln>
                          <a:noFill/>
                        </a:ln>
                        <a:solidFill>
                          <a:schemeClr val="tx1"/>
                        </a:solidFill>
                        <a:effectLst/>
                        <a:latin typeface="DFKai-SB" pitchFamily="65" charset="-120"/>
                        <a:ea typeface="DFKai-SB"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DFKai-SB" pitchFamily="65" charset="-120"/>
                          <a:ea typeface="DFKai-SB" pitchFamily="65" charset="-120"/>
                        </a:rPr>
                        <a:t>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DFKai-SB" pitchFamily="65" charset="-120"/>
                          <a:ea typeface="DFKai-SB" pitchFamily="65" charset="-12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3542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7" name="AutoShape 60"/>
          <p:cNvSpPr>
            <a:spLocks noChangeArrowheads="1"/>
          </p:cNvSpPr>
          <p:nvPr/>
        </p:nvSpPr>
        <p:spPr bwMode="auto">
          <a:xfrm>
            <a:off x="290599" y="946960"/>
            <a:ext cx="29098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专业剖析要点</a:t>
            </a:r>
            <a:endParaRPr kumimoji="1" lang="zh-CN" altLang="zh-CN" sz="3200" dirty="0" smtClean="0">
              <a:solidFill>
                <a:srgbClr val="C00000"/>
              </a:solidFill>
              <a:latin typeface="隶书" pitchFamily="49" charset="-122"/>
              <a:ea typeface="隶书" pitchFamily="49" charset="-122"/>
            </a:endParaRPr>
          </a:p>
        </p:txBody>
      </p:sp>
      <p:sp>
        <p:nvSpPr>
          <p:cNvPr id="5" name="矩形 4"/>
          <p:cNvSpPr/>
          <p:nvPr/>
        </p:nvSpPr>
        <p:spPr>
          <a:xfrm>
            <a:off x="6211461"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6" name="TextBox 5"/>
          <p:cNvSpPr txBox="1"/>
          <p:nvPr/>
        </p:nvSpPr>
        <p:spPr>
          <a:xfrm>
            <a:off x="666078" y="1162860"/>
            <a:ext cx="7559040" cy="6186309"/>
          </a:xfrm>
          <a:prstGeom prst="rect">
            <a:avLst/>
          </a:prstGeom>
          <a:noFill/>
        </p:spPr>
        <p:txBody>
          <a:bodyPr wrap="square" rtlCol="0">
            <a:spAutoFit/>
          </a:bodyPr>
          <a:lstStyle/>
          <a:p>
            <a:endParaRPr lang="en-US" altLang="zh-CN" sz="2400" b="1" dirty="0" smtClean="0"/>
          </a:p>
          <a:p>
            <a:pPr>
              <a:lnSpc>
                <a:spcPts val="3300"/>
              </a:lnSpc>
            </a:pPr>
            <a:r>
              <a:rPr lang="zh-CN" altLang="en-US" sz="2400" b="1" dirty="0">
                <a:solidFill>
                  <a:srgbClr val="0070C0"/>
                </a:solidFill>
              </a:rPr>
              <a:t>四、专业教学条件建设</a:t>
            </a:r>
            <a:endParaRPr lang="en-US" altLang="zh-CN" sz="2400" b="1" dirty="0">
              <a:solidFill>
                <a:srgbClr val="0070C0"/>
              </a:solidFill>
            </a:endParaRPr>
          </a:p>
          <a:p>
            <a:pPr>
              <a:lnSpc>
                <a:spcPts val="3300"/>
              </a:lnSpc>
            </a:pPr>
            <a:r>
              <a:rPr lang="zh-CN" altLang="zh-CN" sz="2400" b="1" dirty="0"/>
              <a:t>（</a:t>
            </a:r>
            <a:r>
              <a:rPr lang="zh-CN" altLang="en-US" sz="2400" b="1" dirty="0"/>
              <a:t>一</a:t>
            </a:r>
            <a:r>
              <a:rPr lang="zh-CN" altLang="zh-CN" sz="2400" b="1" dirty="0"/>
              <a:t>）专业实训实习条件建设</a:t>
            </a:r>
          </a:p>
          <a:p>
            <a:pPr>
              <a:lnSpc>
                <a:spcPts val="3300"/>
              </a:lnSpc>
            </a:pPr>
            <a:r>
              <a:rPr lang="zh-CN" altLang="zh-CN" sz="2400" b="1" dirty="0"/>
              <a:t>（</a:t>
            </a:r>
            <a:r>
              <a:rPr lang="zh-CN" altLang="en-US" sz="2400" b="1" dirty="0"/>
              <a:t>二</a:t>
            </a:r>
            <a:r>
              <a:rPr lang="zh-CN" altLang="zh-CN" sz="2400" b="1" dirty="0"/>
              <a:t>）专业教学资源</a:t>
            </a:r>
            <a:r>
              <a:rPr lang="zh-CN" altLang="zh-CN" sz="2400" b="1" dirty="0" smtClean="0"/>
              <a:t>建设</a:t>
            </a:r>
            <a:r>
              <a:rPr lang="en-US" altLang="zh-CN" sz="2400" b="1" dirty="0" smtClean="0"/>
              <a:t>(MOOC</a:t>
            </a:r>
            <a:r>
              <a:rPr lang="zh-CN" altLang="en-US" sz="2400" b="1" dirty="0" smtClean="0"/>
              <a:t>、</a:t>
            </a:r>
            <a:r>
              <a:rPr lang="zh-CN" altLang="en-US" sz="2400" b="1" dirty="0" smtClean="0">
                <a:hlinkClick r:id="rId2" action="ppaction://hlinkfile"/>
              </a:rPr>
              <a:t>微课</a:t>
            </a:r>
            <a:r>
              <a:rPr lang="zh-CN" altLang="en-US" sz="2400" b="1" dirty="0" smtClean="0"/>
              <a:t>、信息化课堂教学、混合式</a:t>
            </a:r>
            <a:r>
              <a:rPr lang="en-US" altLang="zh-CN" sz="2400" b="1" dirty="0" smtClean="0"/>
              <a:t>MOOC</a:t>
            </a:r>
            <a:r>
              <a:rPr lang="zh-CN" altLang="en-US" sz="2400" b="1" dirty="0" smtClean="0"/>
              <a:t>等</a:t>
            </a:r>
            <a:r>
              <a:rPr lang="en-US" altLang="zh-CN" sz="2400" b="1" dirty="0" smtClean="0"/>
              <a:t>)</a:t>
            </a:r>
            <a:endParaRPr lang="zh-CN" altLang="zh-CN" sz="2400" b="1" dirty="0"/>
          </a:p>
          <a:p>
            <a:pPr>
              <a:lnSpc>
                <a:spcPts val="3300"/>
              </a:lnSpc>
            </a:pPr>
            <a:r>
              <a:rPr lang="zh-CN" altLang="zh-CN" sz="2400" b="1" dirty="0"/>
              <a:t>（</a:t>
            </a:r>
            <a:r>
              <a:rPr lang="zh-CN" altLang="en-US" sz="2400" b="1" dirty="0"/>
              <a:t>三</a:t>
            </a:r>
            <a:r>
              <a:rPr lang="zh-CN" altLang="zh-CN" sz="2400" b="1" dirty="0"/>
              <a:t>）教材建设</a:t>
            </a:r>
          </a:p>
          <a:p>
            <a:pPr>
              <a:lnSpc>
                <a:spcPts val="3300"/>
              </a:lnSpc>
            </a:pPr>
            <a:r>
              <a:rPr lang="zh-CN" altLang="en-US" sz="2400" b="1" dirty="0" smtClean="0">
                <a:solidFill>
                  <a:srgbClr val="0070C0"/>
                </a:solidFill>
              </a:rPr>
              <a:t>五、教学管理和教学改革</a:t>
            </a:r>
            <a:endParaRPr lang="en-US" altLang="zh-CN" sz="2400" b="1" dirty="0" smtClean="0">
              <a:solidFill>
                <a:srgbClr val="0070C0"/>
              </a:solidFill>
            </a:endParaRPr>
          </a:p>
          <a:p>
            <a:pPr>
              <a:lnSpc>
                <a:spcPts val="3300"/>
              </a:lnSpc>
            </a:pPr>
            <a:r>
              <a:rPr lang="zh-CN" altLang="zh-CN" sz="2400" b="1" dirty="0"/>
              <a:t>（一</a:t>
            </a:r>
            <a:r>
              <a:rPr lang="zh-CN" altLang="zh-CN" sz="2400" b="1" dirty="0" smtClean="0"/>
              <a:t>）</a:t>
            </a:r>
            <a:r>
              <a:rPr lang="zh-CN" altLang="en-US" sz="2400" b="1" dirty="0" smtClean="0"/>
              <a:t>教学改革</a:t>
            </a:r>
            <a:endParaRPr lang="en-US" altLang="zh-CN" sz="2400" b="1" dirty="0" smtClean="0"/>
          </a:p>
          <a:p>
            <a:pPr>
              <a:lnSpc>
                <a:spcPts val="3300"/>
              </a:lnSpc>
            </a:pPr>
            <a:r>
              <a:rPr lang="zh-CN" altLang="zh-CN" sz="2400" b="1" dirty="0" smtClean="0"/>
              <a:t>（</a:t>
            </a:r>
            <a:r>
              <a:rPr lang="zh-CN" altLang="zh-CN" sz="2400" b="1" dirty="0"/>
              <a:t>三）</a:t>
            </a:r>
            <a:r>
              <a:rPr lang="zh-CN" altLang="zh-CN" sz="2400" b="1" dirty="0" smtClean="0"/>
              <a:t>社会</a:t>
            </a:r>
            <a:r>
              <a:rPr lang="zh-CN" altLang="en-US" sz="2400" b="1" dirty="0"/>
              <a:t>服务</a:t>
            </a:r>
            <a:endParaRPr lang="zh-CN" altLang="zh-CN" sz="2400" b="1" dirty="0"/>
          </a:p>
          <a:p>
            <a:pPr>
              <a:lnSpc>
                <a:spcPts val="3300"/>
              </a:lnSpc>
            </a:pPr>
            <a:r>
              <a:rPr lang="zh-CN" altLang="zh-CN" sz="2400" b="1" dirty="0" smtClean="0">
                <a:solidFill>
                  <a:srgbClr val="0070C0"/>
                </a:solidFill>
              </a:rPr>
              <a:t>六、</a:t>
            </a:r>
            <a:r>
              <a:rPr lang="zh-CN" altLang="en-US" sz="2400" b="1" dirty="0" smtClean="0">
                <a:solidFill>
                  <a:srgbClr val="0070C0"/>
                </a:solidFill>
              </a:rPr>
              <a:t>人才培养质量与社会声誉</a:t>
            </a:r>
            <a:endParaRPr lang="en-US" altLang="zh-CN" sz="2400" b="1" dirty="0" smtClean="0">
              <a:solidFill>
                <a:srgbClr val="0070C0"/>
              </a:solidFill>
            </a:endParaRPr>
          </a:p>
          <a:p>
            <a:pPr>
              <a:lnSpc>
                <a:spcPts val="3300"/>
              </a:lnSpc>
            </a:pPr>
            <a:r>
              <a:rPr lang="zh-CN" altLang="zh-CN" sz="2400" b="1" dirty="0" smtClean="0"/>
              <a:t>（一）专业建设成效</a:t>
            </a:r>
          </a:p>
          <a:p>
            <a:pPr>
              <a:lnSpc>
                <a:spcPts val="3300"/>
              </a:lnSpc>
            </a:pPr>
            <a:r>
              <a:rPr lang="zh-CN" altLang="zh-CN" sz="2400" b="1" dirty="0" smtClean="0"/>
              <a:t>（</a:t>
            </a:r>
            <a:r>
              <a:rPr lang="zh-CN" altLang="en-US" sz="2400" b="1" dirty="0"/>
              <a:t>二</a:t>
            </a:r>
            <a:r>
              <a:rPr lang="zh-CN" altLang="zh-CN" sz="2400" b="1" dirty="0" smtClean="0"/>
              <a:t>）社会评价</a:t>
            </a:r>
          </a:p>
          <a:p>
            <a:pPr>
              <a:lnSpc>
                <a:spcPts val="3300"/>
              </a:lnSpc>
            </a:pPr>
            <a:r>
              <a:rPr lang="zh-CN" altLang="zh-CN" sz="2400" b="1" dirty="0" smtClean="0"/>
              <a:t>（</a:t>
            </a:r>
            <a:r>
              <a:rPr lang="zh-CN" altLang="en-US" sz="2400" b="1" dirty="0" smtClean="0"/>
              <a:t>三</a:t>
            </a:r>
            <a:r>
              <a:rPr lang="zh-CN" altLang="zh-CN" sz="2400" b="1" dirty="0" smtClean="0"/>
              <a:t>）同行评价</a:t>
            </a:r>
            <a:endParaRPr lang="en-US" altLang="zh-CN" sz="2400" b="1" dirty="0" smtClean="0"/>
          </a:p>
          <a:p>
            <a:endParaRPr lang="zh-CN" altLang="zh-CN" sz="2400" b="1" dirty="0" smtClean="0"/>
          </a:p>
          <a:p>
            <a:endParaRPr lang="zh-CN" altLang="en-US" dirty="0"/>
          </a:p>
        </p:txBody>
      </p:sp>
      <p:pic>
        <p:nvPicPr>
          <p:cNvPr id="8" name="Picture 62" descr="05-1"/>
          <p:cNvPicPr>
            <a:picLocks noChangeAspect="1" noChangeArrowheads="1"/>
          </p:cNvPicPr>
          <p:nvPr/>
        </p:nvPicPr>
        <p:blipFill>
          <a:blip r:embed="rId3" cstate="print"/>
          <a:srcRect/>
          <a:stretch>
            <a:fillRect/>
          </a:stretch>
        </p:blipFill>
        <p:spPr bwMode="auto">
          <a:xfrm>
            <a:off x="251764" y="920290"/>
            <a:ext cx="500147" cy="514350"/>
          </a:xfrm>
          <a:prstGeom prst="rect">
            <a:avLst/>
          </a:prstGeom>
          <a:noFill/>
          <a:ln w="9525">
            <a:noFill/>
            <a:miter lim="800000"/>
            <a:headEnd/>
            <a:tailEnd/>
          </a:ln>
        </p:spPr>
      </p:pic>
    </p:spTree>
    <p:extLst>
      <p:ext uri="{BB962C8B-B14F-4D97-AF65-F5344CB8AC3E}">
        <p14:creationId xmlns:p14="http://schemas.microsoft.com/office/powerpoint/2010/main" val="1847767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7" name="AutoShape 60"/>
          <p:cNvSpPr>
            <a:spLocks noChangeArrowheads="1"/>
          </p:cNvSpPr>
          <p:nvPr/>
        </p:nvSpPr>
        <p:spPr bwMode="auto">
          <a:xfrm>
            <a:off x="290599" y="946960"/>
            <a:ext cx="290980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专业剖析要点</a:t>
            </a:r>
            <a:endParaRPr kumimoji="1" lang="zh-CN" altLang="zh-CN" sz="3200" dirty="0" smtClean="0">
              <a:solidFill>
                <a:srgbClr val="C00000"/>
              </a:solidFill>
              <a:latin typeface="隶书" pitchFamily="49" charset="-122"/>
              <a:ea typeface="隶书" pitchFamily="49" charset="-122"/>
            </a:endParaRPr>
          </a:p>
        </p:txBody>
      </p:sp>
      <p:sp>
        <p:nvSpPr>
          <p:cNvPr id="8" name="TextBox 7"/>
          <p:cNvSpPr txBox="1"/>
          <p:nvPr/>
        </p:nvSpPr>
        <p:spPr>
          <a:xfrm>
            <a:off x="898746" y="5869741"/>
            <a:ext cx="6387152" cy="584775"/>
          </a:xfrm>
          <a:prstGeom prst="rect">
            <a:avLst/>
          </a:prstGeom>
          <a:noFill/>
        </p:spPr>
        <p:txBody>
          <a:bodyPr wrap="square" rtlCol="0">
            <a:spAutoFit/>
          </a:bodyPr>
          <a:lstStyle/>
          <a:p>
            <a:r>
              <a:rPr lang="en-US" altLang="zh-CN" sz="3200" b="1" dirty="0" smtClean="0">
                <a:solidFill>
                  <a:srgbClr val="FF0000"/>
                </a:solidFill>
              </a:rPr>
              <a:t>《</a:t>
            </a:r>
            <a:r>
              <a:rPr lang="zh-CN" altLang="en-US" sz="3200" b="1" dirty="0" smtClean="0">
                <a:solidFill>
                  <a:srgbClr val="FF0000"/>
                </a:solidFill>
              </a:rPr>
              <a:t>连锁经营管理</a:t>
            </a:r>
            <a:r>
              <a:rPr lang="en-US" altLang="zh-CN" sz="3200" b="1" dirty="0" smtClean="0">
                <a:solidFill>
                  <a:srgbClr val="FF0000"/>
                </a:solidFill>
              </a:rPr>
              <a:t>》</a:t>
            </a:r>
            <a:r>
              <a:rPr lang="zh-CN" altLang="en-US" sz="3200" b="1" dirty="0" smtClean="0">
                <a:solidFill>
                  <a:srgbClr val="FF0000"/>
                </a:solidFill>
              </a:rPr>
              <a:t>专业剖析</a:t>
            </a:r>
            <a:r>
              <a:rPr lang="en-US" altLang="zh-CN" sz="3200" b="1" dirty="0" smtClean="0">
                <a:solidFill>
                  <a:srgbClr val="FF0000"/>
                </a:solidFill>
                <a:hlinkClick r:id="rId2" action="ppaction://hlinkpres?slideindex=1&amp;slidetitle="/>
              </a:rPr>
              <a:t>PPT</a:t>
            </a:r>
            <a:endParaRPr lang="zh-CN" altLang="en-US" sz="3200" b="1" dirty="0">
              <a:solidFill>
                <a:srgbClr val="FF0000"/>
              </a:solidFill>
            </a:endParaRPr>
          </a:p>
        </p:txBody>
      </p:sp>
      <p:sp>
        <p:nvSpPr>
          <p:cNvPr id="9" name="矩形 8"/>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12" name="TextBox 11"/>
          <p:cNvSpPr txBox="1"/>
          <p:nvPr/>
        </p:nvSpPr>
        <p:spPr>
          <a:xfrm>
            <a:off x="541468" y="1374423"/>
            <a:ext cx="7559040" cy="4124206"/>
          </a:xfrm>
          <a:prstGeom prst="rect">
            <a:avLst/>
          </a:prstGeom>
          <a:noFill/>
        </p:spPr>
        <p:txBody>
          <a:bodyPr wrap="square" rtlCol="0">
            <a:spAutoFit/>
          </a:bodyPr>
          <a:lstStyle/>
          <a:p>
            <a:endParaRPr lang="en-US" altLang="zh-CN" sz="2400" b="1" dirty="0" smtClean="0"/>
          </a:p>
          <a:p>
            <a:pPr>
              <a:lnSpc>
                <a:spcPts val="3300"/>
              </a:lnSpc>
            </a:pPr>
            <a:r>
              <a:rPr lang="zh-CN" altLang="en-US" sz="2400" b="1" dirty="0" smtClean="0">
                <a:solidFill>
                  <a:srgbClr val="0070C0"/>
                </a:solidFill>
              </a:rPr>
              <a:t>七、</a:t>
            </a:r>
            <a:r>
              <a:rPr lang="zh-CN" altLang="zh-CN" sz="2400" b="1" dirty="0">
                <a:solidFill>
                  <a:srgbClr val="0070C0"/>
                </a:solidFill>
              </a:rPr>
              <a:t>专业</a:t>
            </a:r>
            <a:r>
              <a:rPr lang="zh-CN" altLang="zh-CN" sz="2400" b="1" dirty="0" smtClean="0">
                <a:solidFill>
                  <a:srgbClr val="0070C0"/>
                </a:solidFill>
              </a:rPr>
              <a:t>特色</a:t>
            </a:r>
            <a:endParaRPr lang="en-US" altLang="zh-CN" sz="2400" b="1" dirty="0" smtClean="0">
              <a:solidFill>
                <a:srgbClr val="0070C0"/>
              </a:solidFill>
            </a:endParaRPr>
          </a:p>
          <a:p>
            <a:pPr>
              <a:lnSpc>
                <a:spcPts val="3300"/>
              </a:lnSpc>
            </a:pPr>
            <a:r>
              <a:rPr lang="zh-CN" altLang="en-US" sz="2400" b="1" dirty="0" smtClean="0"/>
              <a:t>（一）专业设置理念上的特色</a:t>
            </a:r>
            <a:endParaRPr lang="zh-CN" altLang="zh-CN" sz="2400" b="1" dirty="0"/>
          </a:p>
          <a:p>
            <a:pPr>
              <a:lnSpc>
                <a:spcPts val="3300"/>
              </a:lnSpc>
            </a:pPr>
            <a:r>
              <a:rPr lang="zh-CN" altLang="zh-CN" sz="2400" b="1" dirty="0" smtClean="0"/>
              <a:t>（</a:t>
            </a:r>
            <a:r>
              <a:rPr lang="zh-CN" altLang="zh-CN" sz="2400" b="1" dirty="0"/>
              <a:t>二</a:t>
            </a:r>
            <a:r>
              <a:rPr lang="zh-CN" altLang="zh-CN" sz="2400" b="1" dirty="0" smtClean="0"/>
              <a:t>）</a:t>
            </a:r>
            <a:r>
              <a:rPr lang="zh-CN" altLang="en-US" sz="2400" b="1" dirty="0" smtClean="0"/>
              <a:t>教育教学上的特色</a:t>
            </a:r>
            <a:endParaRPr lang="en-US" altLang="zh-CN" sz="2400" b="1" dirty="0" smtClean="0"/>
          </a:p>
          <a:p>
            <a:pPr>
              <a:lnSpc>
                <a:spcPts val="3300"/>
              </a:lnSpc>
            </a:pPr>
            <a:r>
              <a:rPr lang="zh-CN" altLang="en-US" sz="2400" b="1" dirty="0" smtClean="0"/>
              <a:t>（三）专业管理上的特色</a:t>
            </a:r>
            <a:endParaRPr lang="en-US" altLang="zh-CN" sz="2400" b="1" dirty="0" smtClean="0"/>
          </a:p>
          <a:p>
            <a:pPr>
              <a:lnSpc>
                <a:spcPts val="3300"/>
              </a:lnSpc>
            </a:pPr>
            <a:r>
              <a:rPr lang="zh-CN" altLang="en-US" sz="2400" b="1" dirty="0" smtClean="0"/>
              <a:t>（四）培养方式上的特色</a:t>
            </a:r>
            <a:endParaRPr lang="en-US" altLang="zh-CN" sz="2400" b="1" dirty="0" smtClean="0"/>
          </a:p>
          <a:p>
            <a:pPr>
              <a:lnSpc>
                <a:spcPts val="3300"/>
              </a:lnSpc>
            </a:pPr>
            <a:r>
              <a:rPr lang="zh-CN" altLang="en-US" sz="2400" b="1" dirty="0" smtClean="0">
                <a:solidFill>
                  <a:srgbClr val="0070C0"/>
                </a:solidFill>
              </a:rPr>
              <a:t>八</a:t>
            </a:r>
            <a:r>
              <a:rPr lang="zh-CN" altLang="zh-CN" sz="2400" b="1" dirty="0" smtClean="0">
                <a:solidFill>
                  <a:srgbClr val="0070C0"/>
                </a:solidFill>
              </a:rPr>
              <a:t>、提高与改进</a:t>
            </a:r>
          </a:p>
          <a:p>
            <a:pPr>
              <a:lnSpc>
                <a:spcPts val="3300"/>
              </a:lnSpc>
            </a:pPr>
            <a:r>
              <a:rPr lang="zh-CN" altLang="zh-CN" sz="2400" b="1" dirty="0" smtClean="0"/>
              <a:t>（一）存在不足</a:t>
            </a:r>
          </a:p>
          <a:p>
            <a:pPr>
              <a:lnSpc>
                <a:spcPts val="3300"/>
              </a:lnSpc>
            </a:pPr>
            <a:r>
              <a:rPr lang="zh-CN" altLang="zh-CN" sz="2400" b="1" dirty="0" smtClean="0"/>
              <a:t>（二）改进措施</a:t>
            </a:r>
          </a:p>
          <a:p>
            <a:endParaRPr lang="zh-CN" altLang="en-US" dirty="0"/>
          </a:p>
        </p:txBody>
      </p:sp>
      <p:pic>
        <p:nvPicPr>
          <p:cNvPr id="10" name="Picture 62" descr="05-1"/>
          <p:cNvPicPr>
            <a:picLocks noChangeAspect="1" noChangeArrowheads="1"/>
          </p:cNvPicPr>
          <p:nvPr/>
        </p:nvPicPr>
        <p:blipFill>
          <a:blip r:embed="rId3" cstate="print"/>
          <a:srcRect/>
          <a:stretch>
            <a:fillRect/>
          </a:stretch>
        </p:blipFill>
        <p:spPr bwMode="auto">
          <a:xfrm>
            <a:off x="290598" y="927527"/>
            <a:ext cx="50014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专业</a:t>
            </a:r>
            <a:r>
              <a:rPr lang="zh-CN" altLang="en-US" sz="2500" b="1" dirty="0">
                <a:solidFill>
                  <a:srgbClr val="FFC000"/>
                </a:solidFill>
                <a:effectLst>
                  <a:outerShdw blurRad="50800" dist="38100" dir="2700000" algn="tl" rotWithShape="0">
                    <a:prstClr val="black">
                      <a:alpha val="40000"/>
                    </a:prstClr>
                  </a:outerShdw>
                </a:effectLst>
                <a:latin typeface="+mn-ea"/>
                <a:ea typeface="+mn-ea"/>
              </a:rPr>
              <a:t>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3517126"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专业剖析中难点</a:t>
            </a:r>
            <a:endParaRPr kumimoji="1" lang="zh-CN" altLang="zh-CN" sz="3200" dirty="0" smtClean="0">
              <a:solidFill>
                <a:srgbClr val="C00000"/>
              </a:solidFill>
              <a:latin typeface="隶书" pitchFamily="49" charset="-122"/>
              <a:ea typeface="隶书" pitchFamily="49" charset="-122"/>
            </a:endParaRPr>
          </a:p>
        </p:txBody>
      </p:sp>
      <p:sp>
        <p:nvSpPr>
          <p:cNvPr id="6" name="TextBox 5"/>
          <p:cNvSpPr txBox="1"/>
          <p:nvPr/>
        </p:nvSpPr>
        <p:spPr>
          <a:xfrm>
            <a:off x="1119116" y="1774209"/>
            <a:ext cx="6823880" cy="1631216"/>
          </a:xfrm>
          <a:prstGeom prst="rect">
            <a:avLst/>
          </a:prstGeom>
          <a:noFill/>
        </p:spPr>
        <p:txBody>
          <a:bodyPr wrap="square" rtlCol="0">
            <a:spAutoFit/>
          </a:bodyPr>
          <a:lstStyle/>
          <a:p>
            <a:pPr>
              <a:lnSpc>
                <a:spcPts val="4000"/>
              </a:lnSpc>
            </a:pPr>
            <a:r>
              <a:rPr lang="en-US" altLang="zh-CN" sz="2400" b="1" dirty="0" smtClean="0">
                <a:solidFill>
                  <a:srgbClr val="0070C0"/>
                </a:solidFill>
              </a:rPr>
              <a:t>1</a:t>
            </a:r>
            <a:r>
              <a:rPr lang="zh-CN" altLang="en-US" sz="2400" b="1" dirty="0" smtClean="0">
                <a:solidFill>
                  <a:srgbClr val="0070C0"/>
                </a:solidFill>
              </a:rPr>
              <a:t>、充分的专业调研和论证分析</a:t>
            </a:r>
            <a:endParaRPr lang="en-US" altLang="zh-CN" sz="2400" b="1" dirty="0" smtClean="0">
              <a:solidFill>
                <a:srgbClr val="0070C0"/>
              </a:solidFill>
            </a:endParaRPr>
          </a:p>
          <a:p>
            <a:pPr>
              <a:lnSpc>
                <a:spcPts val="4000"/>
              </a:lnSpc>
            </a:pPr>
            <a:r>
              <a:rPr lang="zh-CN" altLang="en-US" sz="2400" b="1" dirty="0" smtClean="0"/>
              <a:t>对于毕业生在哪些岗位就业、岗位发展如何、以及与同类院校专业培养的比较等，彰显特色</a:t>
            </a:r>
            <a:endParaRPr lang="zh-CN" altLang="en-US" sz="2400" b="1" dirty="0"/>
          </a:p>
        </p:txBody>
      </p:sp>
      <p:sp>
        <p:nvSpPr>
          <p:cNvPr id="7" name="TextBox 6"/>
          <p:cNvSpPr txBox="1"/>
          <p:nvPr/>
        </p:nvSpPr>
        <p:spPr>
          <a:xfrm>
            <a:off x="1146412" y="3575713"/>
            <a:ext cx="5950424" cy="1118255"/>
          </a:xfrm>
          <a:prstGeom prst="rect">
            <a:avLst/>
          </a:prstGeom>
          <a:noFill/>
        </p:spPr>
        <p:txBody>
          <a:bodyPr wrap="square" rtlCol="0">
            <a:spAutoFit/>
          </a:bodyPr>
          <a:lstStyle/>
          <a:p>
            <a:pPr>
              <a:lnSpc>
                <a:spcPts val="4000"/>
              </a:lnSpc>
            </a:pPr>
            <a:r>
              <a:rPr lang="en-US" altLang="zh-CN" sz="2400" b="1" dirty="0" smtClean="0">
                <a:solidFill>
                  <a:srgbClr val="0070C0"/>
                </a:solidFill>
              </a:rPr>
              <a:t>2</a:t>
            </a:r>
            <a:r>
              <a:rPr lang="zh-CN" altLang="en-US" sz="2400" b="1" dirty="0" smtClean="0">
                <a:solidFill>
                  <a:srgbClr val="0070C0"/>
                </a:solidFill>
              </a:rPr>
              <a:t>、师资队伍建设</a:t>
            </a:r>
            <a:endParaRPr lang="en-US" altLang="zh-CN" sz="2400" b="1" dirty="0" smtClean="0">
              <a:solidFill>
                <a:srgbClr val="0070C0"/>
              </a:solidFill>
            </a:endParaRPr>
          </a:p>
          <a:p>
            <a:pPr>
              <a:lnSpc>
                <a:spcPts val="4000"/>
              </a:lnSpc>
            </a:pPr>
            <a:r>
              <a:rPr lang="zh-CN" altLang="en-US" sz="2400" b="1" dirty="0" smtClean="0"/>
              <a:t>企业参与度，双师团队建设如何常态化</a:t>
            </a:r>
            <a:endParaRPr lang="zh-CN" altLang="en-US" sz="2400" b="1" dirty="0"/>
          </a:p>
        </p:txBody>
      </p:sp>
      <p:sp>
        <p:nvSpPr>
          <p:cNvPr id="8" name="矩形 7"/>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
        <p:nvSpPr>
          <p:cNvPr id="9" name="TextBox 8"/>
          <p:cNvSpPr txBox="1"/>
          <p:nvPr/>
        </p:nvSpPr>
        <p:spPr>
          <a:xfrm>
            <a:off x="1148352" y="4978690"/>
            <a:ext cx="5950424" cy="552331"/>
          </a:xfrm>
          <a:prstGeom prst="rect">
            <a:avLst/>
          </a:prstGeom>
          <a:noFill/>
        </p:spPr>
        <p:txBody>
          <a:bodyPr wrap="square" rtlCol="0">
            <a:spAutoFit/>
          </a:bodyPr>
          <a:lstStyle/>
          <a:p>
            <a:pPr>
              <a:lnSpc>
                <a:spcPts val="4000"/>
              </a:lnSpc>
            </a:pPr>
            <a:r>
              <a:rPr lang="en-US" altLang="zh-CN" sz="2400" b="1" dirty="0">
                <a:solidFill>
                  <a:srgbClr val="0070C0"/>
                </a:solidFill>
              </a:rPr>
              <a:t>3</a:t>
            </a:r>
            <a:r>
              <a:rPr lang="zh-CN" altLang="en-US" sz="2400" b="1" dirty="0" smtClean="0">
                <a:solidFill>
                  <a:srgbClr val="0070C0"/>
                </a:solidFill>
              </a:rPr>
              <a:t>、凝炼特色（创新）</a:t>
            </a:r>
            <a:endParaRPr lang="zh-CN" altLang="en-US" sz="2400" b="1" dirty="0">
              <a:solidFill>
                <a:srgbClr val="0070C0"/>
              </a:solidFill>
            </a:endParaRPr>
          </a:p>
        </p:txBody>
      </p:sp>
      <p:pic>
        <p:nvPicPr>
          <p:cNvPr id="10" name="Picture 62" descr="05-1"/>
          <p:cNvPicPr>
            <a:picLocks noChangeAspect="1" noChangeArrowheads="1"/>
          </p:cNvPicPr>
          <p:nvPr/>
        </p:nvPicPr>
        <p:blipFill>
          <a:blip r:embed="rId2" cstate="print"/>
          <a:srcRect/>
          <a:stretch>
            <a:fillRect/>
          </a:stretch>
        </p:blipFill>
        <p:spPr bwMode="auto">
          <a:xfrm>
            <a:off x="277955" y="920290"/>
            <a:ext cx="50014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noProof="0"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6" name="AutoShape 60"/>
          <p:cNvSpPr>
            <a:spLocks noChangeArrowheads="1"/>
          </p:cNvSpPr>
          <p:nvPr/>
        </p:nvSpPr>
        <p:spPr bwMode="auto">
          <a:xfrm>
            <a:off x="290599" y="946960"/>
            <a:ext cx="426616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a:solidFill>
                  <a:srgbClr val="C00000"/>
                </a:solidFill>
                <a:latin typeface="隶书" pitchFamily="49" charset="-122"/>
                <a:ea typeface="隶书" pitchFamily="49" charset="-122"/>
              </a:rPr>
              <a:t>高职课程建设标准</a:t>
            </a:r>
            <a:endParaRPr kumimoji="1" lang="zh-CN" altLang="zh-CN" sz="3200" dirty="0" smtClean="0">
              <a:solidFill>
                <a:srgbClr val="C00000"/>
              </a:solidFill>
              <a:latin typeface="隶书" pitchFamily="49" charset="-122"/>
              <a:ea typeface="隶书" pitchFamily="49" charset="-122"/>
            </a:endParaRPr>
          </a:p>
        </p:txBody>
      </p:sp>
      <p:sp>
        <p:nvSpPr>
          <p:cNvPr id="9" name="矩形 8"/>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9415812"/>
              </p:ext>
            </p:extLst>
          </p:nvPr>
        </p:nvGraphicFramePr>
        <p:xfrm>
          <a:off x="205986" y="1524411"/>
          <a:ext cx="8701548" cy="5023531"/>
        </p:xfrm>
        <a:graphic>
          <a:graphicData uri="http://schemas.openxmlformats.org/drawingml/2006/table">
            <a:tbl>
              <a:tblPr firstRow="1" bandRow="1">
                <a:tableStyleId>{5C22544A-7EE6-4342-B048-85BDC9FD1C3A}</a:tableStyleId>
              </a:tblPr>
              <a:tblGrid>
                <a:gridCol w="2175387"/>
                <a:gridCol w="2175387"/>
                <a:gridCol w="2175387"/>
                <a:gridCol w="2175387"/>
              </a:tblGrid>
              <a:tr h="1109569">
                <a:tc>
                  <a:txBody>
                    <a:bodyPr/>
                    <a:lstStyle/>
                    <a:p>
                      <a:pPr algn="just">
                        <a:lnSpc>
                          <a:spcPts val="2500"/>
                        </a:lnSpc>
                        <a:spcAft>
                          <a:spcPts val="0"/>
                        </a:spcAft>
                      </a:pPr>
                      <a:r>
                        <a:rPr lang="zh-CN" altLang="en-US" sz="2000" kern="100" dirty="0" smtClean="0">
                          <a:latin typeface="+mn-ea"/>
                          <a:ea typeface="+mn-ea"/>
                        </a:rPr>
                        <a:t>主要评估指标</a:t>
                      </a:r>
                      <a:endParaRPr lang="zh-CN" sz="2000" kern="100" dirty="0">
                        <a:latin typeface="+mn-ea"/>
                        <a:ea typeface="+mn-ea"/>
                      </a:endParaRPr>
                    </a:p>
                  </a:txBody>
                  <a:tcPr marL="68580" marR="68580" marT="0" marB="0" anchor="ctr">
                    <a:solidFill>
                      <a:schemeClr val="accent2"/>
                    </a:solidFill>
                  </a:tcPr>
                </a:tc>
                <a:tc>
                  <a:txBody>
                    <a:bodyPr/>
                    <a:lstStyle/>
                    <a:p>
                      <a:pPr algn="just">
                        <a:lnSpc>
                          <a:spcPts val="2500"/>
                        </a:lnSpc>
                        <a:spcAft>
                          <a:spcPts val="0"/>
                        </a:spcAft>
                      </a:pPr>
                      <a:r>
                        <a:rPr lang="zh-CN" altLang="en-US" sz="2000" kern="100" dirty="0" smtClean="0">
                          <a:latin typeface="+mn-ea"/>
                          <a:ea typeface="+mn-ea"/>
                        </a:rPr>
                        <a:t>关键评估要素</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说明</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建议重点</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考察内容</a:t>
                      </a:r>
                      <a:endParaRPr lang="zh-CN" sz="2000" kern="100" dirty="0">
                        <a:latin typeface="+mn-ea"/>
                        <a:ea typeface="+mn-ea"/>
                      </a:endParaRPr>
                    </a:p>
                  </a:txBody>
                  <a:tcPr marL="68580" marR="68580" marT="0" marB="0" anchor="ctr"/>
                </a:tc>
              </a:tr>
              <a:tr h="3913962">
                <a:tc>
                  <a:txBody>
                    <a:bodyPr/>
                    <a:lstStyle/>
                    <a:p>
                      <a:pPr algn="just">
                        <a:lnSpc>
                          <a:spcPts val="2500"/>
                        </a:lnSpc>
                        <a:spcAft>
                          <a:spcPts val="0"/>
                        </a:spcAft>
                      </a:pPr>
                      <a:r>
                        <a:rPr lang="zh-CN" sz="2400" b="1" kern="100" dirty="0" smtClean="0">
                          <a:latin typeface="华文仿宋" pitchFamily="2" charset="-122"/>
                          <a:ea typeface="华文仿宋" pitchFamily="2" charset="-122"/>
                        </a:rPr>
                        <a:t>课程</a:t>
                      </a:r>
                      <a:r>
                        <a:rPr lang="zh-CN" sz="2400" b="1" kern="100" dirty="0">
                          <a:latin typeface="华文仿宋" pitchFamily="2" charset="-122"/>
                          <a:ea typeface="华文仿宋" pitchFamily="2" charset="-122"/>
                        </a:rPr>
                        <a:t>建设</a:t>
                      </a:r>
                      <a:endParaRPr lang="zh-CN" sz="2400" kern="100" dirty="0">
                        <a:latin typeface="华文仿宋" pitchFamily="2" charset="-122"/>
                        <a:ea typeface="华文仿宋" pitchFamily="2" charset="-122"/>
                      </a:endParaRPr>
                    </a:p>
                  </a:txBody>
                  <a:tcPr marL="68580" marR="68580" marT="0" marB="0" anchor="ctr">
                    <a:solidFill>
                      <a:schemeClr val="accent2"/>
                    </a:solidFill>
                  </a:tcPr>
                </a:tc>
                <a:tc>
                  <a:txBody>
                    <a:bodyPr/>
                    <a:lstStyle/>
                    <a:p>
                      <a:pPr algn="just">
                        <a:lnSpc>
                          <a:spcPts val="2500"/>
                        </a:lnSpc>
                        <a:spcAft>
                          <a:spcPts val="0"/>
                        </a:spcAft>
                      </a:pPr>
                      <a:r>
                        <a:rPr lang="zh-CN" sz="2400" b="1" kern="100" dirty="0" smtClean="0">
                          <a:solidFill>
                            <a:srgbClr val="FF0000"/>
                          </a:solidFill>
                          <a:latin typeface="华文仿宋" pitchFamily="2" charset="-122"/>
                          <a:ea typeface="华文仿宋" pitchFamily="2" charset="-122"/>
                        </a:rPr>
                        <a:t>课程</a:t>
                      </a:r>
                      <a:r>
                        <a:rPr lang="zh-CN" sz="2400" b="1" kern="100" dirty="0">
                          <a:solidFill>
                            <a:srgbClr val="FF0000"/>
                          </a:solidFill>
                          <a:latin typeface="华文仿宋" pitchFamily="2" charset="-122"/>
                          <a:ea typeface="华文仿宋" pitchFamily="2" charset="-122"/>
                        </a:rPr>
                        <a:t>内容</a:t>
                      </a:r>
                    </a:p>
                  </a:txBody>
                  <a:tcPr marL="68580" marR="68580" marT="0" marB="0" anchor="ctr"/>
                </a:tc>
                <a:tc>
                  <a:txBody>
                    <a:bodyPr/>
                    <a:lstStyle/>
                    <a:p>
                      <a:pPr algn="just">
                        <a:lnSpc>
                          <a:spcPts val="2500"/>
                        </a:lnSpc>
                        <a:spcAft>
                          <a:spcPts val="0"/>
                        </a:spcAft>
                      </a:pPr>
                      <a:r>
                        <a:rPr lang="zh-CN" sz="2400" kern="100" dirty="0">
                          <a:latin typeface="华文仿宋" pitchFamily="2" charset="-122"/>
                          <a:ea typeface="华文仿宋" pitchFamily="2" charset="-122"/>
                        </a:rPr>
                        <a:t>根据技术领域和职业岗位（群）的任职要求，参照相关的职业资格标准，</a:t>
                      </a:r>
                      <a:r>
                        <a:rPr lang="zh-CN" sz="2400" b="1" kern="100" dirty="0">
                          <a:latin typeface="华文仿宋" pitchFamily="2" charset="-122"/>
                          <a:ea typeface="华文仿宋" pitchFamily="2" charset="-122"/>
                        </a:rPr>
                        <a:t>优化</a:t>
                      </a:r>
                      <a:r>
                        <a:rPr lang="zh-CN" sz="2400" kern="100" dirty="0">
                          <a:latin typeface="华文仿宋" pitchFamily="2" charset="-122"/>
                          <a:ea typeface="华文仿宋" pitchFamily="2" charset="-122"/>
                        </a:rPr>
                        <a:t>课程体系和</a:t>
                      </a:r>
                      <a:r>
                        <a:rPr lang="zh-CN" sz="2400" b="1" kern="100" dirty="0">
                          <a:latin typeface="华文仿宋" pitchFamily="2" charset="-122"/>
                          <a:ea typeface="华文仿宋" pitchFamily="2" charset="-122"/>
                        </a:rPr>
                        <a:t>优选</a:t>
                      </a:r>
                      <a:r>
                        <a:rPr lang="zh-CN" sz="2400" kern="100" dirty="0">
                          <a:latin typeface="华文仿宋" pitchFamily="2" charset="-122"/>
                          <a:ea typeface="华文仿宋" pitchFamily="2" charset="-122"/>
                        </a:rPr>
                        <a:t>教学内容；</a:t>
                      </a:r>
                      <a:r>
                        <a:rPr lang="zh-CN" sz="2400" b="1" kern="100" dirty="0">
                          <a:latin typeface="华文仿宋" pitchFamily="2" charset="-122"/>
                          <a:ea typeface="华文仿宋" pitchFamily="2" charset="-122"/>
                        </a:rPr>
                        <a:t>校企紧密合作开发课程；重视精品课程建设</a:t>
                      </a:r>
                      <a:r>
                        <a:rPr lang="zh-CN" sz="2400" kern="100" dirty="0">
                          <a:latin typeface="华文仿宋" pitchFamily="2" charset="-122"/>
                          <a:ea typeface="华文仿宋" pitchFamily="2" charset="-122"/>
                        </a:rPr>
                        <a:t>。</a:t>
                      </a:r>
                    </a:p>
                  </a:txBody>
                  <a:tcPr marL="68580" marR="68580" marT="0" marB="0" anchor="ctr"/>
                </a:tc>
                <a:tc>
                  <a:txBody>
                    <a:bodyPr/>
                    <a:lstStyle/>
                    <a:p>
                      <a:pPr algn="just">
                        <a:lnSpc>
                          <a:spcPts val="2500"/>
                        </a:lnSpc>
                        <a:spcAft>
                          <a:spcPts val="0"/>
                        </a:spcAft>
                      </a:pPr>
                      <a:r>
                        <a:rPr lang="zh-CN" sz="2400" kern="100" dirty="0">
                          <a:latin typeface="华文仿宋" pitchFamily="2" charset="-122"/>
                          <a:ea typeface="华文仿宋" pitchFamily="2" charset="-122"/>
                        </a:rPr>
                        <a:t>课程教学目标</a:t>
                      </a:r>
                    </a:p>
                    <a:p>
                      <a:pPr algn="just">
                        <a:lnSpc>
                          <a:spcPts val="2500"/>
                        </a:lnSpc>
                        <a:spcAft>
                          <a:spcPts val="0"/>
                        </a:spcAft>
                      </a:pPr>
                      <a:r>
                        <a:rPr lang="zh-CN" sz="2400" kern="100" dirty="0">
                          <a:solidFill>
                            <a:srgbClr val="FF0000"/>
                          </a:solidFill>
                          <a:latin typeface="华文仿宋" pitchFamily="2" charset="-122"/>
                          <a:ea typeface="华文仿宋" pitchFamily="2" charset="-122"/>
                        </a:rPr>
                        <a:t>校企合作开发课程</a:t>
                      </a:r>
                    </a:p>
                    <a:p>
                      <a:pPr algn="just">
                        <a:lnSpc>
                          <a:spcPts val="2500"/>
                        </a:lnSpc>
                        <a:spcAft>
                          <a:spcPts val="0"/>
                        </a:spcAft>
                      </a:pPr>
                      <a:r>
                        <a:rPr lang="zh-CN" sz="2400" b="1" kern="100" dirty="0">
                          <a:latin typeface="华文仿宋" pitchFamily="2" charset="-122"/>
                          <a:ea typeface="华文仿宋" pitchFamily="2" charset="-122"/>
                        </a:rPr>
                        <a:t>精品课程建设成果</a:t>
                      </a:r>
                      <a:endParaRPr lang="zh-CN" sz="2400" kern="100" dirty="0">
                        <a:latin typeface="华文仿宋" pitchFamily="2" charset="-122"/>
                        <a:ea typeface="华文仿宋" pitchFamily="2" charset="-122"/>
                      </a:endParaRPr>
                    </a:p>
                  </a:txBody>
                  <a:tcPr marL="68580" marR="68580" marT="0" marB="0" anchor="ctr"/>
                </a:tc>
              </a:tr>
            </a:tbl>
          </a:graphicData>
        </a:graphic>
      </p:graphicFrame>
      <p:pic>
        <p:nvPicPr>
          <p:cNvPr id="10" name="Picture 62" descr="05-1"/>
          <p:cNvPicPr>
            <a:picLocks noChangeAspect="1" noChangeArrowheads="1"/>
          </p:cNvPicPr>
          <p:nvPr/>
        </p:nvPicPr>
        <p:blipFill>
          <a:blip r:embed="rId2" cstate="print"/>
          <a:srcRect/>
          <a:stretch>
            <a:fillRect/>
          </a:stretch>
        </p:blipFill>
        <p:spPr bwMode="auto">
          <a:xfrm>
            <a:off x="277955" y="958752"/>
            <a:ext cx="500147" cy="514350"/>
          </a:xfrm>
          <a:prstGeom prst="rect">
            <a:avLst/>
          </a:prstGeom>
          <a:noFill/>
          <a:ln w="9525">
            <a:noFill/>
            <a:miter lim="800000"/>
            <a:headEnd/>
            <a:tailEnd/>
          </a:ln>
        </p:spPr>
      </p:pic>
    </p:spTree>
    <p:extLst>
      <p:ext uri="{BB962C8B-B14F-4D97-AF65-F5344CB8AC3E}">
        <p14:creationId xmlns:p14="http://schemas.microsoft.com/office/powerpoint/2010/main" val="543187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noProof="0"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6" name="AutoShape 60"/>
          <p:cNvSpPr>
            <a:spLocks noChangeArrowheads="1"/>
          </p:cNvSpPr>
          <p:nvPr/>
        </p:nvSpPr>
        <p:spPr bwMode="auto">
          <a:xfrm>
            <a:off x="290599" y="946960"/>
            <a:ext cx="426616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a:solidFill>
                  <a:srgbClr val="C00000"/>
                </a:solidFill>
                <a:latin typeface="隶书" pitchFamily="49" charset="-122"/>
                <a:ea typeface="隶书" pitchFamily="49" charset="-122"/>
              </a:rPr>
              <a:t>高职课程建设标准</a:t>
            </a:r>
            <a:endParaRPr kumimoji="1" lang="zh-CN" altLang="zh-CN" sz="3200" dirty="0" smtClean="0">
              <a:solidFill>
                <a:srgbClr val="C00000"/>
              </a:solidFill>
              <a:latin typeface="隶书" pitchFamily="49" charset="-122"/>
              <a:ea typeface="隶书" pitchFamily="49" charset="-122"/>
            </a:endParaRPr>
          </a:p>
        </p:txBody>
      </p:sp>
      <p:sp>
        <p:nvSpPr>
          <p:cNvPr id="9" name="矩形 8"/>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754229900"/>
              </p:ext>
            </p:extLst>
          </p:nvPr>
        </p:nvGraphicFramePr>
        <p:xfrm>
          <a:off x="205986" y="1481380"/>
          <a:ext cx="8701548" cy="5234529"/>
        </p:xfrm>
        <a:graphic>
          <a:graphicData uri="http://schemas.openxmlformats.org/drawingml/2006/table">
            <a:tbl>
              <a:tblPr firstRow="1" bandRow="1">
                <a:tableStyleId>{5C22544A-7EE6-4342-B048-85BDC9FD1C3A}</a:tableStyleId>
              </a:tblPr>
              <a:tblGrid>
                <a:gridCol w="1500896"/>
                <a:gridCol w="1813560"/>
                <a:gridCol w="3211705"/>
                <a:gridCol w="2175387"/>
              </a:tblGrid>
              <a:tr h="789529">
                <a:tc>
                  <a:txBody>
                    <a:bodyPr/>
                    <a:lstStyle/>
                    <a:p>
                      <a:pPr algn="just">
                        <a:lnSpc>
                          <a:spcPts val="2500"/>
                        </a:lnSpc>
                        <a:spcAft>
                          <a:spcPts val="0"/>
                        </a:spcAft>
                      </a:pPr>
                      <a:r>
                        <a:rPr lang="zh-CN" altLang="en-US" sz="2000" kern="100" dirty="0" smtClean="0">
                          <a:latin typeface="+mn-ea"/>
                          <a:ea typeface="+mn-ea"/>
                        </a:rPr>
                        <a:t>主要评估</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指标</a:t>
                      </a:r>
                      <a:endParaRPr lang="zh-CN" sz="2000" kern="100" dirty="0">
                        <a:latin typeface="+mn-ea"/>
                        <a:ea typeface="+mn-ea"/>
                      </a:endParaRPr>
                    </a:p>
                  </a:txBody>
                  <a:tcPr marL="68580" marR="68580" marT="0" marB="0" anchor="ctr">
                    <a:solidFill>
                      <a:schemeClr val="accent2"/>
                    </a:solidFill>
                  </a:tcPr>
                </a:tc>
                <a:tc>
                  <a:txBody>
                    <a:bodyPr/>
                    <a:lstStyle/>
                    <a:p>
                      <a:pPr algn="just">
                        <a:lnSpc>
                          <a:spcPts val="2500"/>
                        </a:lnSpc>
                        <a:spcAft>
                          <a:spcPts val="0"/>
                        </a:spcAft>
                      </a:pPr>
                      <a:r>
                        <a:rPr lang="zh-CN" altLang="en-US" sz="2000" kern="100" dirty="0" smtClean="0">
                          <a:latin typeface="+mn-ea"/>
                          <a:ea typeface="+mn-ea"/>
                        </a:rPr>
                        <a:t>关键评估</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要素</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说明</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建议重点</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考察内容</a:t>
                      </a:r>
                      <a:endParaRPr lang="zh-CN" sz="2000" kern="100" dirty="0">
                        <a:latin typeface="+mn-ea"/>
                        <a:ea typeface="+mn-ea"/>
                      </a:endParaRPr>
                    </a:p>
                  </a:txBody>
                  <a:tcPr marL="68580" marR="68580" marT="0" marB="0" anchor="ctr"/>
                </a:tc>
              </a:tr>
              <a:tr h="3913962">
                <a:tc>
                  <a:txBody>
                    <a:bodyPr/>
                    <a:lstStyle/>
                    <a:p>
                      <a:pPr algn="just">
                        <a:lnSpc>
                          <a:spcPts val="2500"/>
                        </a:lnSpc>
                        <a:spcAft>
                          <a:spcPts val="0"/>
                        </a:spcAft>
                      </a:pPr>
                      <a:r>
                        <a:rPr lang="zh-CN" sz="2400" b="1" kern="100" dirty="0" smtClean="0">
                          <a:latin typeface="华文仿宋" pitchFamily="2" charset="-122"/>
                          <a:ea typeface="华文仿宋" pitchFamily="2" charset="-122"/>
                        </a:rPr>
                        <a:t>课程</a:t>
                      </a:r>
                      <a:r>
                        <a:rPr lang="zh-CN" sz="2400" b="1" kern="100" dirty="0">
                          <a:latin typeface="华文仿宋" pitchFamily="2" charset="-122"/>
                          <a:ea typeface="华文仿宋" pitchFamily="2" charset="-122"/>
                        </a:rPr>
                        <a:t>建设</a:t>
                      </a:r>
                      <a:endParaRPr lang="zh-CN" sz="2400" kern="100" dirty="0">
                        <a:latin typeface="华文仿宋" pitchFamily="2" charset="-122"/>
                        <a:ea typeface="华文仿宋" pitchFamily="2" charset="-122"/>
                      </a:endParaRPr>
                    </a:p>
                  </a:txBody>
                  <a:tcPr marL="68580" marR="68580" marT="0" marB="0" anchor="ctr">
                    <a:solidFill>
                      <a:schemeClr val="accent2"/>
                    </a:solidFill>
                  </a:tcPr>
                </a:tc>
                <a:tc>
                  <a:txBody>
                    <a:bodyPr/>
                    <a:lstStyle/>
                    <a:p>
                      <a:pPr algn="just">
                        <a:lnSpc>
                          <a:spcPts val="2500"/>
                        </a:lnSpc>
                        <a:spcAft>
                          <a:spcPts val="0"/>
                        </a:spcAft>
                      </a:pPr>
                      <a:r>
                        <a:rPr lang="zh-CN" sz="2400" b="1" kern="100" dirty="0" smtClean="0">
                          <a:solidFill>
                            <a:srgbClr val="FF0000"/>
                          </a:solidFill>
                          <a:latin typeface="华文仿宋" pitchFamily="2" charset="-122"/>
                          <a:ea typeface="华文仿宋" pitchFamily="2" charset="-122"/>
                        </a:rPr>
                        <a:t>教学</a:t>
                      </a:r>
                      <a:r>
                        <a:rPr lang="zh-CN" sz="2400" b="1" kern="100" dirty="0">
                          <a:solidFill>
                            <a:srgbClr val="FF0000"/>
                          </a:solidFill>
                          <a:latin typeface="华文仿宋" pitchFamily="2" charset="-122"/>
                          <a:ea typeface="华文仿宋" pitchFamily="2" charset="-122"/>
                        </a:rPr>
                        <a:t>方法手段</a:t>
                      </a:r>
                    </a:p>
                  </a:txBody>
                  <a:tcPr marL="68580" marR="68580" marT="0" marB="0" anchor="ctr"/>
                </a:tc>
                <a:tc>
                  <a:txBody>
                    <a:bodyPr/>
                    <a:lstStyle/>
                    <a:p>
                      <a:pPr algn="just">
                        <a:lnSpc>
                          <a:spcPts val="2500"/>
                        </a:lnSpc>
                        <a:spcAft>
                          <a:spcPts val="0"/>
                        </a:spcAft>
                      </a:pPr>
                      <a:r>
                        <a:rPr lang="zh-CN" sz="2400" kern="100" dirty="0">
                          <a:latin typeface="华文仿宋" pitchFamily="2" charset="-122"/>
                          <a:ea typeface="华文仿宋" pitchFamily="2" charset="-122"/>
                        </a:rPr>
                        <a:t>能有效设计“教、学、做”为一体的情境教学方法，</a:t>
                      </a:r>
                      <a:r>
                        <a:rPr lang="zh-CN" sz="2400" b="1" kern="100" dirty="0">
                          <a:latin typeface="华文仿宋" pitchFamily="2" charset="-122"/>
                          <a:ea typeface="华文仿宋" pitchFamily="2" charset="-122"/>
                        </a:rPr>
                        <a:t>教学组织形式灵活多样；注重现代信息技术在教学中的应用，搭建校企信息化交流平台，企业的生产过程、工作流程等信息实时传输到学校，企业的专业人才和能工巧匠在生产现场直接开展教学工作，企业新技术、新工艺等资源与课堂教学内容有机结合；考核评价多元</a:t>
                      </a:r>
                      <a:r>
                        <a:rPr lang="zh-CN" sz="2400" kern="100" dirty="0">
                          <a:latin typeface="华文仿宋" pitchFamily="2" charset="-122"/>
                          <a:ea typeface="华文仿宋" pitchFamily="2" charset="-122"/>
                        </a:rPr>
                        <a:t>。</a:t>
                      </a:r>
                    </a:p>
                  </a:txBody>
                  <a:tcPr marL="68580" marR="68580" marT="0" marB="0" anchor="ctr"/>
                </a:tc>
                <a:tc>
                  <a:txBody>
                    <a:bodyPr/>
                    <a:lstStyle/>
                    <a:p>
                      <a:pPr algn="just">
                        <a:lnSpc>
                          <a:spcPts val="2500"/>
                        </a:lnSpc>
                        <a:spcAft>
                          <a:spcPts val="0"/>
                        </a:spcAft>
                      </a:pPr>
                      <a:r>
                        <a:rPr lang="zh-CN" sz="2400" kern="100" dirty="0">
                          <a:latin typeface="华文仿宋" pitchFamily="2" charset="-122"/>
                          <a:ea typeface="华文仿宋" pitchFamily="2" charset="-122"/>
                        </a:rPr>
                        <a:t>课程教学</a:t>
                      </a:r>
                      <a:r>
                        <a:rPr lang="zh-CN" sz="2400" kern="100" dirty="0">
                          <a:solidFill>
                            <a:srgbClr val="FF0000"/>
                          </a:solidFill>
                          <a:latin typeface="华文仿宋" pitchFamily="2" charset="-122"/>
                          <a:ea typeface="华文仿宋" pitchFamily="2" charset="-122"/>
                        </a:rPr>
                        <a:t>设计</a:t>
                      </a:r>
                    </a:p>
                    <a:p>
                      <a:pPr algn="just">
                        <a:lnSpc>
                          <a:spcPts val="2500"/>
                        </a:lnSpc>
                        <a:spcAft>
                          <a:spcPts val="0"/>
                        </a:spcAft>
                      </a:pPr>
                      <a:r>
                        <a:rPr lang="zh-CN" sz="2400" kern="100" dirty="0">
                          <a:latin typeface="华文仿宋" pitchFamily="2" charset="-122"/>
                          <a:ea typeface="华文仿宋" pitchFamily="2" charset="-122"/>
                        </a:rPr>
                        <a:t>教学方法、手段</a:t>
                      </a:r>
                    </a:p>
                    <a:p>
                      <a:pPr algn="just">
                        <a:lnSpc>
                          <a:spcPts val="2500"/>
                        </a:lnSpc>
                        <a:spcAft>
                          <a:spcPts val="0"/>
                        </a:spcAft>
                      </a:pPr>
                      <a:r>
                        <a:rPr lang="zh-CN" sz="2400" kern="100" dirty="0">
                          <a:latin typeface="华文仿宋" pitchFamily="2" charset="-122"/>
                          <a:ea typeface="华文仿宋" pitchFamily="2" charset="-122"/>
                        </a:rPr>
                        <a:t>考试</a:t>
                      </a:r>
                      <a:r>
                        <a:rPr lang="en-US" sz="2400" kern="100" dirty="0">
                          <a:latin typeface="华文仿宋" pitchFamily="2" charset="-122"/>
                          <a:ea typeface="华文仿宋" pitchFamily="2" charset="-122"/>
                        </a:rPr>
                        <a:t>/</a:t>
                      </a:r>
                      <a:r>
                        <a:rPr lang="zh-CN" sz="2400" kern="100" dirty="0">
                          <a:latin typeface="华文仿宋" pitchFamily="2" charset="-122"/>
                          <a:ea typeface="华文仿宋" pitchFamily="2" charset="-122"/>
                        </a:rPr>
                        <a:t>考核方法</a:t>
                      </a:r>
                    </a:p>
                    <a:p>
                      <a:pPr algn="just">
                        <a:lnSpc>
                          <a:spcPts val="2500"/>
                        </a:lnSpc>
                        <a:spcAft>
                          <a:spcPts val="0"/>
                        </a:spcAft>
                      </a:pPr>
                      <a:r>
                        <a:rPr lang="zh-CN" sz="2400" kern="100" dirty="0">
                          <a:latin typeface="华文仿宋" pitchFamily="2" charset="-122"/>
                          <a:ea typeface="华文仿宋" pitchFamily="2" charset="-122"/>
                        </a:rPr>
                        <a:t>授课地点</a:t>
                      </a:r>
                    </a:p>
                  </a:txBody>
                  <a:tcPr marL="68580" marR="68580" marT="0" marB="0" anchor="ctr"/>
                </a:tc>
              </a:tr>
            </a:tbl>
          </a:graphicData>
        </a:graphic>
      </p:graphicFrame>
      <p:pic>
        <p:nvPicPr>
          <p:cNvPr id="8" name="Picture 62" descr="05-1"/>
          <p:cNvPicPr>
            <a:picLocks noChangeAspect="1" noChangeArrowheads="1"/>
          </p:cNvPicPr>
          <p:nvPr/>
        </p:nvPicPr>
        <p:blipFill>
          <a:blip r:embed="rId2" cstate="print"/>
          <a:srcRect/>
          <a:stretch>
            <a:fillRect/>
          </a:stretch>
        </p:blipFill>
        <p:spPr bwMode="auto">
          <a:xfrm>
            <a:off x="290599" y="920290"/>
            <a:ext cx="500147" cy="514350"/>
          </a:xfrm>
          <a:prstGeom prst="rect">
            <a:avLst/>
          </a:prstGeom>
          <a:noFill/>
          <a:ln w="9525">
            <a:noFill/>
            <a:miter lim="800000"/>
            <a:headEnd/>
            <a:tailEnd/>
          </a:ln>
        </p:spPr>
      </p:pic>
    </p:spTree>
    <p:extLst>
      <p:ext uri="{BB962C8B-B14F-4D97-AF65-F5344CB8AC3E}">
        <p14:creationId xmlns:p14="http://schemas.microsoft.com/office/powerpoint/2010/main" val="3277342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noProof="0"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6" name="AutoShape 60"/>
          <p:cNvSpPr>
            <a:spLocks noChangeArrowheads="1"/>
          </p:cNvSpPr>
          <p:nvPr/>
        </p:nvSpPr>
        <p:spPr bwMode="auto">
          <a:xfrm>
            <a:off x="290599" y="946960"/>
            <a:ext cx="426616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a:solidFill>
                  <a:srgbClr val="C00000"/>
                </a:solidFill>
                <a:latin typeface="隶书" pitchFamily="49" charset="-122"/>
                <a:ea typeface="隶书" pitchFamily="49" charset="-122"/>
              </a:rPr>
              <a:t>高职课程建设标准</a:t>
            </a:r>
            <a:endParaRPr kumimoji="1" lang="zh-CN" altLang="zh-CN" sz="3200" dirty="0" smtClean="0">
              <a:solidFill>
                <a:srgbClr val="C00000"/>
              </a:solidFill>
              <a:latin typeface="隶书" pitchFamily="49" charset="-122"/>
              <a:ea typeface="隶书" pitchFamily="49" charset="-122"/>
            </a:endParaRPr>
          </a:p>
        </p:txBody>
      </p:sp>
      <p:sp>
        <p:nvSpPr>
          <p:cNvPr id="9" name="矩形 8"/>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783285928"/>
              </p:ext>
            </p:extLst>
          </p:nvPr>
        </p:nvGraphicFramePr>
        <p:xfrm>
          <a:off x="205986" y="1588957"/>
          <a:ext cx="8701548" cy="5023531"/>
        </p:xfrm>
        <a:graphic>
          <a:graphicData uri="http://schemas.openxmlformats.org/drawingml/2006/table">
            <a:tbl>
              <a:tblPr firstRow="1" bandRow="1">
                <a:tableStyleId>{5C22544A-7EE6-4342-B048-85BDC9FD1C3A}</a:tableStyleId>
              </a:tblPr>
              <a:tblGrid>
                <a:gridCol w="2175387"/>
                <a:gridCol w="2175387"/>
                <a:gridCol w="2175387"/>
                <a:gridCol w="2175387"/>
              </a:tblGrid>
              <a:tr h="1109569">
                <a:tc>
                  <a:txBody>
                    <a:bodyPr/>
                    <a:lstStyle/>
                    <a:p>
                      <a:pPr algn="just">
                        <a:lnSpc>
                          <a:spcPts val="2500"/>
                        </a:lnSpc>
                        <a:spcAft>
                          <a:spcPts val="0"/>
                        </a:spcAft>
                      </a:pPr>
                      <a:r>
                        <a:rPr lang="zh-CN" altLang="en-US" sz="2000" kern="100" dirty="0" smtClean="0">
                          <a:latin typeface="+mn-ea"/>
                          <a:ea typeface="+mn-ea"/>
                        </a:rPr>
                        <a:t>主要评估指标</a:t>
                      </a:r>
                      <a:endParaRPr lang="zh-CN" sz="2000" kern="100" dirty="0">
                        <a:latin typeface="+mn-ea"/>
                        <a:ea typeface="+mn-ea"/>
                      </a:endParaRPr>
                    </a:p>
                  </a:txBody>
                  <a:tcPr marL="68580" marR="68580" marT="0" marB="0" anchor="ctr">
                    <a:solidFill>
                      <a:schemeClr val="accent2"/>
                    </a:solidFill>
                  </a:tcPr>
                </a:tc>
                <a:tc>
                  <a:txBody>
                    <a:bodyPr/>
                    <a:lstStyle/>
                    <a:p>
                      <a:pPr algn="just">
                        <a:lnSpc>
                          <a:spcPts val="2500"/>
                        </a:lnSpc>
                        <a:spcAft>
                          <a:spcPts val="0"/>
                        </a:spcAft>
                      </a:pPr>
                      <a:r>
                        <a:rPr lang="zh-CN" altLang="en-US" sz="2000" kern="100" dirty="0" smtClean="0">
                          <a:latin typeface="+mn-ea"/>
                          <a:ea typeface="+mn-ea"/>
                        </a:rPr>
                        <a:t>关键评估要素</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说明</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建议重点</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考察内容</a:t>
                      </a:r>
                      <a:endParaRPr lang="zh-CN" sz="2000" kern="100" dirty="0">
                        <a:latin typeface="+mn-ea"/>
                        <a:ea typeface="+mn-ea"/>
                      </a:endParaRPr>
                    </a:p>
                  </a:txBody>
                  <a:tcPr marL="68580" marR="68580" marT="0" marB="0" anchor="ctr"/>
                </a:tc>
              </a:tr>
              <a:tr h="3913962">
                <a:tc>
                  <a:txBody>
                    <a:bodyPr/>
                    <a:lstStyle/>
                    <a:p>
                      <a:pPr algn="just">
                        <a:lnSpc>
                          <a:spcPts val="2500"/>
                        </a:lnSpc>
                        <a:spcAft>
                          <a:spcPts val="0"/>
                        </a:spcAft>
                      </a:pPr>
                      <a:r>
                        <a:rPr lang="zh-CN" sz="2400" b="1" kern="100" dirty="0" smtClean="0">
                          <a:latin typeface="华文仿宋" pitchFamily="2" charset="-122"/>
                          <a:ea typeface="华文仿宋" pitchFamily="2" charset="-122"/>
                        </a:rPr>
                        <a:t>课程</a:t>
                      </a:r>
                      <a:r>
                        <a:rPr lang="zh-CN" sz="2400" b="1" kern="100" dirty="0">
                          <a:latin typeface="华文仿宋" pitchFamily="2" charset="-122"/>
                          <a:ea typeface="华文仿宋" pitchFamily="2" charset="-122"/>
                        </a:rPr>
                        <a:t>建设</a:t>
                      </a:r>
                      <a:endParaRPr lang="zh-CN" sz="2400" kern="100" dirty="0">
                        <a:latin typeface="华文仿宋" pitchFamily="2" charset="-122"/>
                        <a:ea typeface="华文仿宋" pitchFamily="2" charset="-122"/>
                      </a:endParaRPr>
                    </a:p>
                  </a:txBody>
                  <a:tcPr marL="68580" marR="68580" marT="0" marB="0" anchor="ctr">
                    <a:solidFill>
                      <a:schemeClr val="accent2"/>
                    </a:solidFill>
                  </a:tcPr>
                </a:tc>
                <a:tc>
                  <a:txBody>
                    <a:bodyPr/>
                    <a:lstStyle/>
                    <a:p>
                      <a:pPr algn="just">
                        <a:lnSpc>
                          <a:spcPts val="2500"/>
                        </a:lnSpc>
                        <a:spcAft>
                          <a:spcPts val="0"/>
                        </a:spcAft>
                      </a:pPr>
                      <a:r>
                        <a:rPr lang="zh-CN" sz="2400" b="1" kern="100" dirty="0">
                          <a:solidFill>
                            <a:srgbClr val="FF0000"/>
                          </a:solidFill>
                          <a:latin typeface="华文仿宋" pitchFamily="2" charset="-122"/>
                          <a:ea typeface="华文仿宋" pitchFamily="2" charset="-122"/>
                        </a:rPr>
                        <a:t>主讲</a:t>
                      </a:r>
                      <a:r>
                        <a:rPr lang="zh-CN" sz="2400" b="1" kern="100" dirty="0" smtClean="0">
                          <a:solidFill>
                            <a:srgbClr val="FF0000"/>
                          </a:solidFill>
                          <a:latin typeface="华文仿宋" pitchFamily="2" charset="-122"/>
                          <a:ea typeface="华文仿宋" pitchFamily="2" charset="-122"/>
                        </a:rPr>
                        <a:t>教师</a:t>
                      </a:r>
                      <a:endParaRPr lang="zh-CN" sz="2400" kern="100" dirty="0">
                        <a:solidFill>
                          <a:srgbClr val="FF0000"/>
                        </a:solidFill>
                        <a:latin typeface="华文仿宋" pitchFamily="2" charset="-122"/>
                        <a:ea typeface="华文仿宋" pitchFamily="2" charset="-122"/>
                      </a:endParaRPr>
                    </a:p>
                  </a:txBody>
                  <a:tcPr marL="68580" marR="68580" marT="0" marB="0" anchor="ctr"/>
                </a:tc>
                <a:tc>
                  <a:txBody>
                    <a:bodyPr/>
                    <a:lstStyle/>
                    <a:p>
                      <a:pPr marL="0" marR="0" indent="0" algn="just" defTabSz="685800" rtl="0" eaLnBrk="1" fontAlgn="auto" latinLnBrk="0" hangingPunct="1">
                        <a:lnSpc>
                          <a:spcPts val="2500"/>
                        </a:lnSpc>
                        <a:spcBef>
                          <a:spcPts val="0"/>
                        </a:spcBef>
                        <a:spcAft>
                          <a:spcPts val="0"/>
                        </a:spcAft>
                        <a:buClrTx/>
                        <a:buSzTx/>
                        <a:buFontTx/>
                        <a:buNone/>
                        <a:tabLst/>
                        <a:defRPr/>
                      </a:pPr>
                      <a:r>
                        <a:rPr lang="zh-CN" altLang="zh-CN" sz="2400" b="1" kern="100" dirty="0" smtClean="0">
                          <a:latin typeface="华文仿宋" pitchFamily="2" charset="-122"/>
                          <a:ea typeface="华文仿宋" pitchFamily="2" charset="-122"/>
                        </a:rPr>
                        <a:t>主讲教师围绕专业培养目标开展课程教学改革与建设，基础性课程与专业课教学改革与建设均取得成效</a:t>
                      </a:r>
                      <a:r>
                        <a:rPr lang="zh-CN" altLang="zh-CN" sz="2400" kern="100" dirty="0" smtClean="0">
                          <a:latin typeface="华文仿宋" pitchFamily="2" charset="-122"/>
                          <a:ea typeface="华文仿宋" pitchFamily="2" charset="-122"/>
                        </a:rPr>
                        <a:t>。</a:t>
                      </a:r>
                    </a:p>
                  </a:txBody>
                  <a:tcPr marL="68580" marR="68580" marT="0" marB="0" anchor="ctr"/>
                </a:tc>
                <a:tc>
                  <a:txBody>
                    <a:bodyPr/>
                    <a:lstStyle/>
                    <a:p>
                      <a:pPr marL="0" marR="0" indent="0" algn="just" defTabSz="685800" rtl="0" eaLnBrk="1" fontAlgn="auto" latinLnBrk="0" hangingPunct="1">
                        <a:lnSpc>
                          <a:spcPts val="2500"/>
                        </a:lnSpc>
                        <a:spcBef>
                          <a:spcPts val="0"/>
                        </a:spcBef>
                        <a:spcAft>
                          <a:spcPts val="0"/>
                        </a:spcAft>
                        <a:buClrTx/>
                        <a:buSzTx/>
                        <a:buFontTx/>
                        <a:buNone/>
                        <a:tabLst/>
                        <a:defRPr/>
                      </a:pPr>
                      <a:r>
                        <a:rPr lang="zh-CN" altLang="en-US" sz="2400" b="1" kern="100" dirty="0" smtClean="0">
                          <a:latin typeface="华文仿宋" pitchFamily="2" charset="-122"/>
                          <a:ea typeface="华文仿宋" pitchFamily="2" charset="-122"/>
                        </a:rPr>
                        <a:t>主</a:t>
                      </a:r>
                      <a:r>
                        <a:rPr lang="zh-CN" altLang="zh-CN" sz="2400" b="1" kern="100" dirty="0" smtClean="0">
                          <a:latin typeface="华文仿宋" pitchFamily="2" charset="-122"/>
                          <a:ea typeface="华文仿宋" pitchFamily="2" charset="-122"/>
                        </a:rPr>
                        <a:t>讲教师</a:t>
                      </a:r>
                      <a:r>
                        <a:rPr lang="zh-CN" altLang="zh-CN" sz="2400" b="1" kern="100" dirty="0" smtClean="0">
                          <a:solidFill>
                            <a:srgbClr val="FF0000"/>
                          </a:solidFill>
                          <a:latin typeface="华文仿宋" pitchFamily="2" charset="-122"/>
                          <a:ea typeface="华文仿宋" pitchFamily="2" charset="-122"/>
                        </a:rPr>
                        <a:t>教学改革</a:t>
                      </a:r>
                      <a:r>
                        <a:rPr lang="zh-CN" altLang="zh-CN" sz="2400" b="1" kern="100" dirty="0" smtClean="0">
                          <a:latin typeface="华文仿宋" pitchFamily="2" charset="-122"/>
                          <a:ea typeface="华文仿宋" pitchFamily="2" charset="-122"/>
                        </a:rPr>
                        <a:t>与建设成效</a:t>
                      </a:r>
                      <a:endParaRPr lang="zh-CN" altLang="zh-CN" sz="2400" kern="100" dirty="0" smtClean="0">
                        <a:latin typeface="华文仿宋" pitchFamily="2" charset="-122"/>
                        <a:ea typeface="华文仿宋" pitchFamily="2" charset="-122"/>
                      </a:endParaRPr>
                    </a:p>
                    <a:p>
                      <a:pPr algn="just">
                        <a:lnSpc>
                          <a:spcPts val="2500"/>
                        </a:lnSpc>
                        <a:spcAft>
                          <a:spcPts val="0"/>
                        </a:spcAft>
                      </a:pPr>
                      <a:endParaRPr lang="zh-CN" sz="2400" kern="100" dirty="0">
                        <a:latin typeface="华文仿宋" pitchFamily="2" charset="-122"/>
                        <a:ea typeface="华文仿宋" pitchFamily="2" charset="-122"/>
                      </a:endParaRPr>
                    </a:p>
                  </a:txBody>
                  <a:tcPr marL="68580" marR="68580" marT="0" marB="0" anchor="ctr"/>
                </a:tc>
              </a:tr>
            </a:tbl>
          </a:graphicData>
        </a:graphic>
      </p:graphicFrame>
      <p:pic>
        <p:nvPicPr>
          <p:cNvPr id="7" name="Picture 62" descr="05-1"/>
          <p:cNvPicPr>
            <a:picLocks noChangeAspect="1" noChangeArrowheads="1"/>
          </p:cNvPicPr>
          <p:nvPr/>
        </p:nvPicPr>
        <p:blipFill>
          <a:blip r:embed="rId2" cstate="print"/>
          <a:srcRect/>
          <a:stretch>
            <a:fillRect/>
          </a:stretch>
        </p:blipFill>
        <p:spPr bwMode="auto">
          <a:xfrm>
            <a:off x="290598" y="905685"/>
            <a:ext cx="500147" cy="514350"/>
          </a:xfrm>
          <a:prstGeom prst="rect">
            <a:avLst/>
          </a:prstGeom>
          <a:noFill/>
          <a:ln w="9525">
            <a:noFill/>
            <a:miter lim="800000"/>
            <a:headEnd/>
            <a:tailEnd/>
          </a:ln>
        </p:spPr>
      </p:pic>
    </p:spTree>
    <p:extLst>
      <p:ext uri="{BB962C8B-B14F-4D97-AF65-F5344CB8AC3E}">
        <p14:creationId xmlns:p14="http://schemas.microsoft.com/office/powerpoint/2010/main" val="64460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883229" y="511628"/>
            <a:ext cx="3113314" cy="41365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sp>
        <p:nvSpPr>
          <p:cNvPr id="6" name="Line 19"/>
          <p:cNvSpPr>
            <a:spLocks noChangeShapeType="1"/>
          </p:cNvSpPr>
          <p:nvPr/>
        </p:nvSpPr>
        <p:spPr bwMode="auto">
          <a:xfrm flipV="1">
            <a:off x="2368550" y="2057400"/>
            <a:ext cx="381000" cy="381000"/>
          </a:xfrm>
          <a:prstGeom prst="line">
            <a:avLst/>
          </a:prstGeom>
          <a:noFill/>
          <a:ln w="12700" cap="rnd">
            <a:solidFill>
              <a:srgbClr val="003366"/>
            </a:solidFill>
            <a:prstDash val="sysDot"/>
            <a:round/>
            <a:headEnd/>
            <a:tailEnd/>
          </a:ln>
        </p:spPr>
        <p:txBody>
          <a:bodyPr/>
          <a:lstStyle/>
          <a:p>
            <a:endParaRPr lang="zh-CN" altLang="en-US"/>
          </a:p>
        </p:txBody>
      </p:sp>
      <p:sp>
        <p:nvSpPr>
          <p:cNvPr id="7" name="Line 20"/>
          <p:cNvSpPr>
            <a:spLocks noChangeShapeType="1"/>
          </p:cNvSpPr>
          <p:nvPr/>
        </p:nvSpPr>
        <p:spPr bwMode="auto">
          <a:xfrm>
            <a:off x="2292350" y="4724400"/>
            <a:ext cx="457200" cy="304800"/>
          </a:xfrm>
          <a:prstGeom prst="line">
            <a:avLst/>
          </a:prstGeom>
          <a:noFill/>
          <a:ln w="12700" cap="rnd">
            <a:solidFill>
              <a:srgbClr val="003366"/>
            </a:solidFill>
            <a:prstDash val="sysDot"/>
            <a:round/>
            <a:headEnd/>
            <a:tailEnd/>
          </a:ln>
        </p:spPr>
        <p:txBody>
          <a:bodyPr/>
          <a:lstStyle/>
          <a:p>
            <a:endParaRPr lang="zh-CN" altLang="en-US"/>
          </a:p>
        </p:txBody>
      </p:sp>
      <p:sp>
        <p:nvSpPr>
          <p:cNvPr id="8" name="Line 21"/>
          <p:cNvSpPr>
            <a:spLocks noChangeShapeType="1"/>
          </p:cNvSpPr>
          <p:nvPr/>
        </p:nvSpPr>
        <p:spPr bwMode="auto">
          <a:xfrm>
            <a:off x="2749550" y="2057400"/>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9" name="Line 22"/>
          <p:cNvSpPr>
            <a:spLocks noChangeShapeType="1"/>
          </p:cNvSpPr>
          <p:nvPr/>
        </p:nvSpPr>
        <p:spPr bwMode="auto">
          <a:xfrm>
            <a:off x="2749550" y="5029200"/>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10" name="Line 23"/>
          <p:cNvSpPr>
            <a:spLocks noChangeShapeType="1"/>
          </p:cNvSpPr>
          <p:nvPr/>
        </p:nvSpPr>
        <p:spPr bwMode="auto">
          <a:xfrm flipV="1">
            <a:off x="2673350" y="2819400"/>
            <a:ext cx="685800" cy="0"/>
          </a:xfrm>
          <a:prstGeom prst="line">
            <a:avLst/>
          </a:prstGeom>
          <a:noFill/>
          <a:ln w="12700" cap="rnd">
            <a:solidFill>
              <a:srgbClr val="003366"/>
            </a:solidFill>
            <a:prstDash val="sysDot"/>
            <a:round/>
            <a:headEnd/>
            <a:tailEnd/>
          </a:ln>
        </p:spPr>
        <p:txBody>
          <a:bodyPr/>
          <a:lstStyle/>
          <a:p>
            <a:endParaRPr lang="zh-CN" altLang="en-US"/>
          </a:p>
        </p:txBody>
      </p:sp>
      <p:sp>
        <p:nvSpPr>
          <p:cNvPr id="11" name="Line 24"/>
          <p:cNvSpPr>
            <a:spLocks noChangeShapeType="1"/>
          </p:cNvSpPr>
          <p:nvPr/>
        </p:nvSpPr>
        <p:spPr bwMode="auto">
          <a:xfrm>
            <a:off x="2749550" y="3581400"/>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12" name="Line 25"/>
          <p:cNvSpPr>
            <a:spLocks noChangeShapeType="1"/>
          </p:cNvSpPr>
          <p:nvPr/>
        </p:nvSpPr>
        <p:spPr bwMode="auto">
          <a:xfrm flipV="1">
            <a:off x="2673350" y="4267200"/>
            <a:ext cx="685800" cy="0"/>
          </a:xfrm>
          <a:prstGeom prst="line">
            <a:avLst/>
          </a:prstGeom>
          <a:noFill/>
          <a:ln w="12700" cap="rnd">
            <a:solidFill>
              <a:srgbClr val="003366"/>
            </a:solidFill>
            <a:prstDash val="sysDot"/>
            <a:round/>
            <a:headEnd/>
            <a:tailEnd/>
          </a:ln>
        </p:spPr>
        <p:txBody>
          <a:bodyPr/>
          <a:lstStyle/>
          <a:p>
            <a:endParaRPr lang="zh-CN" altLang="en-US"/>
          </a:p>
        </p:txBody>
      </p:sp>
      <p:sp>
        <p:nvSpPr>
          <p:cNvPr id="13" name="Oval 30"/>
          <p:cNvSpPr>
            <a:spLocks noChangeArrowheads="1"/>
          </p:cNvSpPr>
          <p:nvPr/>
        </p:nvSpPr>
        <p:spPr bwMode="gray">
          <a:xfrm>
            <a:off x="595313" y="2495550"/>
            <a:ext cx="2090737" cy="2089150"/>
          </a:xfrm>
          <a:prstGeom prst="ellipse">
            <a:avLst/>
          </a:prstGeom>
          <a:solidFill>
            <a:srgbClr val="000000"/>
          </a:solidFill>
          <a:ln w="38100" algn="ctr">
            <a:noFill/>
            <a:round/>
            <a:headEnd/>
            <a:tailEnd/>
          </a:ln>
        </p:spPr>
        <p:txBody>
          <a:bodyPr anchor="ctr">
            <a:spAutoFit/>
          </a:bodyPr>
          <a:lstStyle/>
          <a:p>
            <a:endParaRPr lang="zh-CN" altLang="en-US"/>
          </a:p>
        </p:txBody>
      </p:sp>
      <p:sp>
        <p:nvSpPr>
          <p:cNvPr id="14" name="Oval 31"/>
          <p:cNvSpPr>
            <a:spLocks noChangeArrowheads="1"/>
          </p:cNvSpPr>
          <p:nvPr/>
        </p:nvSpPr>
        <p:spPr bwMode="gray">
          <a:xfrm>
            <a:off x="628650" y="2528888"/>
            <a:ext cx="2025650" cy="202723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5" name="Oval 32"/>
          <p:cNvSpPr>
            <a:spLocks noChangeArrowheads="1"/>
          </p:cNvSpPr>
          <p:nvPr/>
        </p:nvSpPr>
        <p:spPr bwMode="gray">
          <a:xfrm>
            <a:off x="654050" y="2540000"/>
            <a:ext cx="1978025" cy="1978025"/>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6" name="Oval 33"/>
          <p:cNvSpPr>
            <a:spLocks noChangeArrowheads="1"/>
          </p:cNvSpPr>
          <p:nvPr/>
        </p:nvSpPr>
        <p:spPr bwMode="gray">
          <a:xfrm>
            <a:off x="676275" y="2559050"/>
            <a:ext cx="1879600" cy="184785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7" name="Oval 34"/>
          <p:cNvSpPr>
            <a:spLocks noChangeArrowheads="1"/>
          </p:cNvSpPr>
          <p:nvPr/>
        </p:nvSpPr>
        <p:spPr bwMode="gray">
          <a:xfrm>
            <a:off x="785813" y="2611438"/>
            <a:ext cx="1671637" cy="150018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sp>
        <p:nvSpPr>
          <p:cNvPr id="18" name="AutoShape 36"/>
          <p:cNvSpPr>
            <a:spLocks noChangeArrowheads="1"/>
          </p:cNvSpPr>
          <p:nvPr/>
        </p:nvSpPr>
        <p:spPr bwMode="gray">
          <a:xfrm>
            <a:off x="3352800" y="18288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19" name="Rectangle 37"/>
          <p:cNvSpPr>
            <a:spLocks noChangeArrowheads="1"/>
          </p:cNvSpPr>
          <p:nvPr/>
        </p:nvSpPr>
        <p:spPr bwMode="auto">
          <a:xfrm>
            <a:off x="3783013" y="1839913"/>
            <a:ext cx="2350323" cy="461665"/>
          </a:xfrm>
          <a:prstGeom prst="rect">
            <a:avLst/>
          </a:prstGeom>
          <a:noFill/>
          <a:ln w="9525">
            <a:noFill/>
            <a:miter lim="800000"/>
            <a:headEnd/>
            <a:tailEnd/>
          </a:ln>
        </p:spPr>
        <p:txBody>
          <a:bodyPr wrap="none">
            <a:spAutoFit/>
          </a:bodyPr>
          <a:lstStyle/>
          <a:p>
            <a:pPr eaLnBrk="0" hangingPunct="0"/>
            <a:r>
              <a:rPr kumimoji="1" lang="zh-CN" altLang="en-US" sz="2400" b="1" dirty="0" smtClean="0"/>
              <a:t>查数据平台数据</a:t>
            </a:r>
            <a:endParaRPr kumimoji="1" lang="zh-CN" altLang="en-US" sz="2400" b="1" dirty="0"/>
          </a:p>
        </p:txBody>
      </p:sp>
      <p:sp>
        <p:nvSpPr>
          <p:cNvPr id="20" name="AutoShape 38"/>
          <p:cNvSpPr>
            <a:spLocks noChangeArrowheads="1"/>
          </p:cNvSpPr>
          <p:nvPr/>
        </p:nvSpPr>
        <p:spPr bwMode="gray">
          <a:xfrm>
            <a:off x="3352800" y="25781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1" name="Rectangle 39"/>
          <p:cNvSpPr>
            <a:spLocks noChangeArrowheads="1"/>
          </p:cNvSpPr>
          <p:nvPr/>
        </p:nvSpPr>
        <p:spPr bwMode="auto">
          <a:xfrm>
            <a:off x="3783013" y="2589213"/>
            <a:ext cx="2350323" cy="461665"/>
          </a:xfrm>
          <a:prstGeom prst="rect">
            <a:avLst/>
          </a:prstGeom>
          <a:noFill/>
          <a:ln w="9525">
            <a:noFill/>
            <a:miter lim="800000"/>
            <a:headEnd/>
            <a:tailEnd/>
          </a:ln>
        </p:spPr>
        <p:txBody>
          <a:bodyPr wrap="none">
            <a:spAutoFit/>
          </a:bodyPr>
          <a:lstStyle/>
          <a:p>
            <a:pPr eaLnBrk="0" hangingPunct="0"/>
            <a:r>
              <a:rPr kumimoji="1" lang="zh-CN" altLang="en-US" sz="2400" b="1" dirty="0" smtClean="0"/>
              <a:t>审学校自评报告</a:t>
            </a:r>
            <a:endParaRPr kumimoji="1" lang="zh-CN" altLang="en-US" sz="2400" b="1" dirty="0"/>
          </a:p>
        </p:txBody>
      </p:sp>
      <p:sp>
        <p:nvSpPr>
          <p:cNvPr id="22" name="AutoShape 40"/>
          <p:cNvSpPr>
            <a:spLocks noChangeArrowheads="1"/>
          </p:cNvSpPr>
          <p:nvPr/>
        </p:nvSpPr>
        <p:spPr bwMode="gray">
          <a:xfrm>
            <a:off x="3349625" y="332105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3" name="Rectangle 41"/>
          <p:cNvSpPr>
            <a:spLocks noChangeArrowheads="1"/>
          </p:cNvSpPr>
          <p:nvPr/>
        </p:nvSpPr>
        <p:spPr bwMode="auto">
          <a:xfrm>
            <a:off x="3779838" y="3332163"/>
            <a:ext cx="2350323" cy="461665"/>
          </a:xfrm>
          <a:prstGeom prst="rect">
            <a:avLst/>
          </a:prstGeom>
          <a:noFill/>
          <a:ln w="9525">
            <a:noFill/>
            <a:miter lim="800000"/>
            <a:headEnd/>
            <a:tailEnd/>
          </a:ln>
        </p:spPr>
        <p:txBody>
          <a:bodyPr wrap="none">
            <a:spAutoFit/>
          </a:bodyPr>
          <a:lstStyle/>
          <a:p>
            <a:pPr eaLnBrk="0" hangingPunct="0"/>
            <a:r>
              <a:rPr kumimoji="1" lang="zh-CN" altLang="en-US" sz="2400" b="1" dirty="0" smtClean="0"/>
              <a:t>看实训设施设备</a:t>
            </a:r>
            <a:endParaRPr kumimoji="1" lang="zh-CN" altLang="en-US" sz="2400" b="1" dirty="0"/>
          </a:p>
        </p:txBody>
      </p:sp>
      <p:sp>
        <p:nvSpPr>
          <p:cNvPr id="24" name="Oval 42"/>
          <p:cNvSpPr>
            <a:spLocks noChangeArrowheads="1"/>
          </p:cNvSpPr>
          <p:nvPr/>
        </p:nvSpPr>
        <p:spPr bwMode="gray">
          <a:xfrm>
            <a:off x="3263900" y="19462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5" name="Oval 43"/>
          <p:cNvSpPr>
            <a:spLocks noChangeArrowheads="1"/>
          </p:cNvSpPr>
          <p:nvPr/>
        </p:nvSpPr>
        <p:spPr bwMode="gray">
          <a:xfrm>
            <a:off x="3276600" y="27114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6" name="Oval 44"/>
          <p:cNvSpPr>
            <a:spLocks noChangeArrowheads="1"/>
          </p:cNvSpPr>
          <p:nvPr/>
        </p:nvSpPr>
        <p:spPr bwMode="gray">
          <a:xfrm>
            <a:off x="3276600" y="34671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7" name="AutoShape 45"/>
          <p:cNvSpPr>
            <a:spLocks noChangeArrowheads="1"/>
          </p:cNvSpPr>
          <p:nvPr/>
        </p:nvSpPr>
        <p:spPr bwMode="gray">
          <a:xfrm>
            <a:off x="3352800" y="4052888"/>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8" name="Rectangle 46"/>
          <p:cNvSpPr>
            <a:spLocks noChangeArrowheads="1"/>
          </p:cNvSpPr>
          <p:nvPr/>
        </p:nvSpPr>
        <p:spPr bwMode="auto">
          <a:xfrm>
            <a:off x="3783013" y="4064000"/>
            <a:ext cx="1731564" cy="461665"/>
          </a:xfrm>
          <a:prstGeom prst="rect">
            <a:avLst/>
          </a:prstGeom>
          <a:noFill/>
          <a:ln w="9525">
            <a:noFill/>
            <a:miter lim="800000"/>
            <a:headEnd/>
            <a:tailEnd/>
          </a:ln>
        </p:spPr>
        <p:txBody>
          <a:bodyPr wrap="none">
            <a:spAutoFit/>
          </a:bodyPr>
          <a:lstStyle/>
          <a:p>
            <a:pPr eaLnBrk="0" hangingPunct="0"/>
            <a:r>
              <a:rPr kumimoji="1" lang="zh-CN" altLang="en-US" sz="2400" b="1" dirty="0" smtClean="0"/>
              <a:t>听老师说课</a:t>
            </a:r>
            <a:endParaRPr kumimoji="1" lang="zh-CN" altLang="en-US" sz="2400" b="1" dirty="0"/>
          </a:p>
        </p:txBody>
      </p:sp>
      <p:sp>
        <p:nvSpPr>
          <p:cNvPr id="29" name="Oval 47"/>
          <p:cNvSpPr>
            <a:spLocks noChangeArrowheads="1"/>
          </p:cNvSpPr>
          <p:nvPr/>
        </p:nvSpPr>
        <p:spPr bwMode="gray">
          <a:xfrm>
            <a:off x="3263900" y="41910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30" name="AutoShape 48"/>
          <p:cNvSpPr>
            <a:spLocks noChangeArrowheads="1"/>
          </p:cNvSpPr>
          <p:nvPr/>
        </p:nvSpPr>
        <p:spPr bwMode="gray">
          <a:xfrm>
            <a:off x="3352800" y="4841875"/>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31" name="Rectangle 49"/>
          <p:cNvSpPr>
            <a:spLocks noChangeArrowheads="1"/>
          </p:cNvSpPr>
          <p:nvPr/>
        </p:nvSpPr>
        <p:spPr bwMode="auto">
          <a:xfrm>
            <a:off x="3783013" y="4852988"/>
            <a:ext cx="1731564" cy="461665"/>
          </a:xfrm>
          <a:prstGeom prst="rect">
            <a:avLst/>
          </a:prstGeom>
          <a:noFill/>
          <a:ln w="9525">
            <a:noFill/>
            <a:miter lim="800000"/>
            <a:headEnd/>
            <a:tailEnd/>
          </a:ln>
        </p:spPr>
        <p:txBody>
          <a:bodyPr wrap="none">
            <a:spAutoFit/>
          </a:bodyPr>
          <a:lstStyle/>
          <a:p>
            <a:pPr eaLnBrk="0" hangingPunct="0"/>
            <a:r>
              <a:rPr kumimoji="1" lang="zh-CN" altLang="en-US" sz="2400" b="1" dirty="0" smtClean="0"/>
              <a:t>搞专业剖析</a:t>
            </a:r>
            <a:endParaRPr kumimoji="1" lang="zh-CN" altLang="en-US" sz="2400" b="1" dirty="0"/>
          </a:p>
        </p:txBody>
      </p:sp>
      <p:sp>
        <p:nvSpPr>
          <p:cNvPr id="32" name="Oval 50"/>
          <p:cNvSpPr>
            <a:spLocks noChangeArrowheads="1"/>
          </p:cNvSpPr>
          <p:nvPr/>
        </p:nvSpPr>
        <p:spPr bwMode="gray">
          <a:xfrm>
            <a:off x="3276600" y="4975225"/>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pic>
        <p:nvPicPr>
          <p:cNvPr id="33" name="Picture 51" descr="图片1"/>
          <p:cNvPicPr>
            <a:picLocks noChangeAspect="1" noChangeArrowheads="1"/>
          </p:cNvPicPr>
          <p:nvPr/>
        </p:nvPicPr>
        <p:blipFill>
          <a:blip r:embed="rId2" cstate="print"/>
          <a:srcRect/>
          <a:stretch>
            <a:fillRect/>
          </a:stretch>
        </p:blipFill>
        <p:spPr bwMode="auto">
          <a:xfrm>
            <a:off x="611188" y="2547938"/>
            <a:ext cx="2033587" cy="2033587"/>
          </a:xfrm>
          <a:prstGeom prst="rect">
            <a:avLst/>
          </a:prstGeom>
          <a:noFill/>
          <a:ln w="9525">
            <a:noFill/>
            <a:miter lim="800000"/>
            <a:headEnd/>
            <a:tailEnd/>
          </a:ln>
        </p:spPr>
      </p:pic>
      <p:sp>
        <p:nvSpPr>
          <p:cNvPr id="34" name="AutoShape 45"/>
          <p:cNvSpPr>
            <a:spLocks noChangeArrowheads="1"/>
          </p:cNvSpPr>
          <p:nvPr/>
        </p:nvSpPr>
        <p:spPr bwMode="gray">
          <a:xfrm>
            <a:off x="3387213" y="5606384"/>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35" name="Rectangle 46"/>
          <p:cNvSpPr>
            <a:spLocks noChangeArrowheads="1"/>
          </p:cNvSpPr>
          <p:nvPr/>
        </p:nvSpPr>
        <p:spPr bwMode="auto">
          <a:xfrm>
            <a:off x="3817426" y="5617496"/>
            <a:ext cx="1731564" cy="461665"/>
          </a:xfrm>
          <a:prstGeom prst="rect">
            <a:avLst/>
          </a:prstGeom>
          <a:noFill/>
          <a:ln w="9525">
            <a:noFill/>
            <a:miter lim="800000"/>
            <a:headEnd/>
            <a:tailEnd/>
          </a:ln>
        </p:spPr>
        <p:txBody>
          <a:bodyPr wrap="none">
            <a:spAutoFit/>
          </a:bodyPr>
          <a:lstStyle/>
          <a:p>
            <a:pPr eaLnBrk="0" hangingPunct="0"/>
            <a:r>
              <a:rPr kumimoji="1" lang="zh-CN" altLang="en-US" sz="2400" b="1" dirty="0" smtClean="0"/>
              <a:t>作深度访谈</a:t>
            </a:r>
            <a:endParaRPr kumimoji="1" lang="zh-CN" altLang="en-US" sz="2400" b="1" dirty="0"/>
          </a:p>
        </p:txBody>
      </p:sp>
      <p:sp>
        <p:nvSpPr>
          <p:cNvPr id="36" name="Oval 47"/>
          <p:cNvSpPr>
            <a:spLocks noChangeArrowheads="1"/>
          </p:cNvSpPr>
          <p:nvPr/>
        </p:nvSpPr>
        <p:spPr bwMode="gray">
          <a:xfrm>
            <a:off x="3298313" y="5744496"/>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37" name="Line 20"/>
          <p:cNvSpPr>
            <a:spLocks noChangeShapeType="1"/>
          </p:cNvSpPr>
          <p:nvPr/>
        </p:nvSpPr>
        <p:spPr bwMode="auto">
          <a:xfrm>
            <a:off x="1648337" y="4596580"/>
            <a:ext cx="1021122" cy="1258530"/>
          </a:xfrm>
          <a:prstGeom prst="line">
            <a:avLst/>
          </a:prstGeom>
          <a:noFill/>
          <a:ln w="12700" cap="rnd">
            <a:solidFill>
              <a:srgbClr val="003366"/>
            </a:solidFill>
            <a:prstDash val="sysDot"/>
            <a:round/>
            <a:headEnd/>
            <a:tailEnd/>
          </a:ln>
        </p:spPr>
        <p:txBody>
          <a:bodyPr/>
          <a:lstStyle/>
          <a:p>
            <a:endParaRPr lang="zh-CN" altLang="en-US"/>
          </a:p>
        </p:txBody>
      </p:sp>
      <p:sp>
        <p:nvSpPr>
          <p:cNvPr id="38" name="Line 22"/>
          <p:cNvSpPr>
            <a:spLocks noChangeShapeType="1"/>
          </p:cNvSpPr>
          <p:nvPr/>
        </p:nvSpPr>
        <p:spPr bwMode="auto">
          <a:xfrm>
            <a:off x="2651227" y="5874774"/>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39" name="矩形 38"/>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837608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noProof="0"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6" name="AutoShape 60"/>
          <p:cNvSpPr>
            <a:spLocks noChangeArrowheads="1"/>
          </p:cNvSpPr>
          <p:nvPr/>
        </p:nvSpPr>
        <p:spPr bwMode="auto">
          <a:xfrm>
            <a:off x="290599" y="946960"/>
            <a:ext cx="426616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a:solidFill>
                  <a:srgbClr val="C00000"/>
                </a:solidFill>
                <a:latin typeface="隶书" pitchFamily="49" charset="-122"/>
                <a:ea typeface="隶书" pitchFamily="49" charset="-122"/>
              </a:rPr>
              <a:t>高职课程建设标准</a:t>
            </a:r>
            <a:endParaRPr kumimoji="1" lang="zh-CN" altLang="zh-CN" sz="3200" dirty="0" smtClean="0">
              <a:solidFill>
                <a:srgbClr val="C00000"/>
              </a:solidFill>
              <a:latin typeface="隶书" pitchFamily="49" charset="-122"/>
              <a:ea typeface="隶书" pitchFamily="49" charset="-122"/>
            </a:endParaRPr>
          </a:p>
        </p:txBody>
      </p:sp>
      <p:sp>
        <p:nvSpPr>
          <p:cNvPr id="9" name="矩形 8"/>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633217057"/>
              </p:ext>
            </p:extLst>
          </p:nvPr>
        </p:nvGraphicFramePr>
        <p:xfrm>
          <a:off x="205986" y="1524411"/>
          <a:ext cx="8701548" cy="5023531"/>
        </p:xfrm>
        <a:graphic>
          <a:graphicData uri="http://schemas.openxmlformats.org/drawingml/2006/table">
            <a:tbl>
              <a:tblPr firstRow="1" bandRow="1">
                <a:tableStyleId>{5C22544A-7EE6-4342-B048-85BDC9FD1C3A}</a:tableStyleId>
              </a:tblPr>
              <a:tblGrid>
                <a:gridCol w="2175387"/>
                <a:gridCol w="1931549"/>
                <a:gridCol w="2419225"/>
                <a:gridCol w="2175387"/>
              </a:tblGrid>
              <a:tr h="1109569">
                <a:tc>
                  <a:txBody>
                    <a:bodyPr/>
                    <a:lstStyle/>
                    <a:p>
                      <a:pPr algn="just">
                        <a:lnSpc>
                          <a:spcPts val="2500"/>
                        </a:lnSpc>
                        <a:spcAft>
                          <a:spcPts val="0"/>
                        </a:spcAft>
                      </a:pPr>
                      <a:r>
                        <a:rPr lang="zh-CN" altLang="en-US" sz="2000" kern="100" dirty="0" smtClean="0">
                          <a:latin typeface="+mn-ea"/>
                          <a:ea typeface="+mn-ea"/>
                        </a:rPr>
                        <a:t>主要评估指标</a:t>
                      </a:r>
                      <a:endParaRPr lang="zh-CN" sz="2000" kern="100" dirty="0">
                        <a:latin typeface="+mn-ea"/>
                        <a:ea typeface="+mn-ea"/>
                      </a:endParaRPr>
                    </a:p>
                  </a:txBody>
                  <a:tcPr marL="68580" marR="68580" marT="0" marB="0" anchor="ctr">
                    <a:solidFill>
                      <a:schemeClr val="accent2"/>
                    </a:solidFill>
                  </a:tcPr>
                </a:tc>
                <a:tc>
                  <a:txBody>
                    <a:bodyPr/>
                    <a:lstStyle/>
                    <a:p>
                      <a:pPr algn="just">
                        <a:lnSpc>
                          <a:spcPts val="2500"/>
                        </a:lnSpc>
                        <a:spcAft>
                          <a:spcPts val="0"/>
                        </a:spcAft>
                      </a:pPr>
                      <a:r>
                        <a:rPr lang="zh-CN" altLang="en-US" sz="2000" kern="100" dirty="0" smtClean="0">
                          <a:latin typeface="+mn-ea"/>
                          <a:ea typeface="+mn-ea"/>
                        </a:rPr>
                        <a:t>关键评估要素</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说明</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建议重点</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考察内容</a:t>
                      </a:r>
                      <a:endParaRPr lang="zh-CN" sz="2000" kern="100" dirty="0">
                        <a:latin typeface="+mn-ea"/>
                        <a:ea typeface="+mn-ea"/>
                      </a:endParaRPr>
                    </a:p>
                  </a:txBody>
                  <a:tcPr marL="68580" marR="68580" marT="0" marB="0" anchor="ctr"/>
                </a:tc>
              </a:tr>
              <a:tr h="3913962">
                <a:tc>
                  <a:txBody>
                    <a:bodyPr/>
                    <a:lstStyle/>
                    <a:p>
                      <a:pPr algn="just">
                        <a:lnSpc>
                          <a:spcPts val="2500"/>
                        </a:lnSpc>
                        <a:spcAft>
                          <a:spcPts val="0"/>
                        </a:spcAft>
                      </a:pPr>
                      <a:r>
                        <a:rPr lang="zh-CN" sz="2400" b="1" kern="100" dirty="0" smtClean="0">
                          <a:latin typeface="华文仿宋" pitchFamily="2" charset="-122"/>
                          <a:ea typeface="华文仿宋" pitchFamily="2" charset="-122"/>
                        </a:rPr>
                        <a:t>课程</a:t>
                      </a:r>
                      <a:r>
                        <a:rPr lang="zh-CN" sz="2400" b="1" kern="100" dirty="0">
                          <a:latin typeface="华文仿宋" pitchFamily="2" charset="-122"/>
                          <a:ea typeface="华文仿宋" pitchFamily="2" charset="-122"/>
                        </a:rPr>
                        <a:t>建设</a:t>
                      </a:r>
                      <a:endParaRPr lang="zh-CN" sz="2400" kern="100" dirty="0">
                        <a:latin typeface="华文仿宋" pitchFamily="2" charset="-122"/>
                        <a:ea typeface="华文仿宋" pitchFamily="2" charset="-122"/>
                      </a:endParaRPr>
                    </a:p>
                  </a:txBody>
                  <a:tcPr marL="68580" marR="68580" marT="0" marB="0" anchor="ctr">
                    <a:solidFill>
                      <a:schemeClr val="accent2"/>
                    </a:solidFill>
                  </a:tcPr>
                </a:tc>
                <a:tc>
                  <a:txBody>
                    <a:bodyPr/>
                    <a:lstStyle/>
                    <a:p>
                      <a:pPr algn="just">
                        <a:lnSpc>
                          <a:spcPts val="2500"/>
                        </a:lnSpc>
                        <a:spcAft>
                          <a:spcPts val="0"/>
                        </a:spcAft>
                      </a:pPr>
                      <a:r>
                        <a:rPr lang="zh-CN" sz="2400" b="1" kern="100" dirty="0" smtClean="0">
                          <a:solidFill>
                            <a:srgbClr val="FF0000"/>
                          </a:solidFill>
                          <a:latin typeface="华文仿宋" pitchFamily="2" charset="-122"/>
                          <a:ea typeface="华文仿宋" pitchFamily="2" charset="-122"/>
                        </a:rPr>
                        <a:t>教学</a:t>
                      </a:r>
                      <a:r>
                        <a:rPr lang="zh-CN" sz="2400" b="1" kern="100" dirty="0">
                          <a:solidFill>
                            <a:srgbClr val="FF0000"/>
                          </a:solidFill>
                          <a:latin typeface="华文仿宋" pitchFamily="2" charset="-122"/>
                          <a:ea typeface="华文仿宋" pitchFamily="2" charset="-122"/>
                        </a:rPr>
                        <a:t>资料</a:t>
                      </a:r>
                    </a:p>
                  </a:txBody>
                  <a:tcPr marL="68580" marR="68580" marT="0" marB="0" anchor="ctr"/>
                </a:tc>
                <a:tc>
                  <a:txBody>
                    <a:bodyPr/>
                    <a:lstStyle/>
                    <a:p>
                      <a:pPr algn="just">
                        <a:lnSpc>
                          <a:spcPts val="2500"/>
                        </a:lnSpc>
                        <a:spcAft>
                          <a:spcPts val="0"/>
                        </a:spcAft>
                      </a:pPr>
                      <a:r>
                        <a:rPr lang="zh-CN" sz="2400" b="1" kern="100" dirty="0">
                          <a:latin typeface="华文仿宋" pitchFamily="2" charset="-122"/>
                          <a:ea typeface="华文仿宋" pitchFamily="2" charset="-122"/>
                        </a:rPr>
                        <a:t>建设或选用精品教材，与企业合作开发教材，注重案例库、多媒体课件等多种教学资源的建设与使用</a:t>
                      </a:r>
                      <a:r>
                        <a:rPr lang="zh-CN" sz="2400" kern="100" dirty="0">
                          <a:latin typeface="华文仿宋" pitchFamily="2" charset="-122"/>
                          <a:ea typeface="华文仿宋" pitchFamily="2" charset="-122"/>
                        </a:rPr>
                        <a:t>。</a:t>
                      </a:r>
                    </a:p>
                  </a:txBody>
                  <a:tcPr marL="68580" marR="68580" marT="0" marB="0" anchor="ctr"/>
                </a:tc>
                <a:tc>
                  <a:txBody>
                    <a:bodyPr/>
                    <a:lstStyle/>
                    <a:p>
                      <a:pPr algn="just">
                        <a:lnSpc>
                          <a:spcPts val="2500"/>
                        </a:lnSpc>
                        <a:spcAft>
                          <a:spcPts val="0"/>
                        </a:spcAft>
                      </a:pPr>
                      <a:r>
                        <a:rPr lang="zh-CN" sz="2400" kern="100" dirty="0">
                          <a:latin typeface="华文仿宋" pitchFamily="2" charset="-122"/>
                          <a:ea typeface="华文仿宋" pitchFamily="2" charset="-122"/>
                        </a:rPr>
                        <a:t>选用教材；校企合作开发教材；馆藏图书资料；校园网；</a:t>
                      </a:r>
                    </a:p>
                    <a:p>
                      <a:pPr algn="just">
                        <a:lnSpc>
                          <a:spcPts val="2500"/>
                        </a:lnSpc>
                        <a:spcAft>
                          <a:spcPts val="0"/>
                        </a:spcAft>
                      </a:pPr>
                      <a:r>
                        <a:rPr lang="zh-CN" sz="2400" b="1" kern="100" dirty="0">
                          <a:solidFill>
                            <a:srgbClr val="FF0000"/>
                          </a:solidFill>
                          <a:latin typeface="华文仿宋" pitchFamily="2" charset="-122"/>
                          <a:ea typeface="华文仿宋" pitchFamily="2" charset="-122"/>
                        </a:rPr>
                        <a:t>教学资源库</a:t>
                      </a:r>
                      <a:r>
                        <a:rPr lang="zh-CN" sz="2400" b="1" kern="100" dirty="0">
                          <a:latin typeface="华文仿宋" pitchFamily="2" charset="-122"/>
                          <a:ea typeface="华文仿宋" pitchFamily="2" charset="-122"/>
                        </a:rPr>
                        <a:t>；</a:t>
                      </a:r>
                      <a:r>
                        <a:rPr lang="zh-CN" sz="2400" b="1" kern="100" dirty="0">
                          <a:solidFill>
                            <a:srgbClr val="FF0000"/>
                          </a:solidFill>
                          <a:latin typeface="华文仿宋" pitchFamily="2" charset="-122"/>
                          <a:ea typeface="华文仿宋" pitchFamily="2" charset="-122"/>
                        </a:rPr>
                        <a:t>精品教材</a:t>
                      </a:r>
                      <a:r>
                        <a:rPr lang="zh-CN" sz="2400" b="1" kern="100" dirty="0">
                          <a:latin typeface="华文仿宋" pitchFamily="2" charset="-122"/>
                          <a:ea typeface="华文仿宋" pitchFamily="2" charset="-122"/>
                        </a:rPr>
                        <a:t>建设成果</a:t>
                      </a:r>
                      <a:endParaRPr lang="zh-CN" sz="2400" kern="100" dirty="0">
                        <a:latin typeface="华文仿宋" pitchFamily="2" charset="-122"/>
                        <a:ea typeface="华文仿宋" pitchFamily="2" charset="-122"/>
                      </a:endParaRPr>
                    </a:p>
                  </a:txBody>
                  <a:tcPr marL="68580" marR="68580" marT="0" marB="0" anchor="ctr"/>
                </a:tc>
              </a:tr>
            </a:tbl>
          </a:graphicData>
        </a:graphic>
      </p:graphicFrame>
      <p:pic>
        <p:nvPicPr>
          <p:cNvPr id="7" name="Picture 62" descr="05-1"/>
          <p:cNvPicPr>
            <a:picLocks noChangeAspect="1" noChangeArrowheads="1"/>
          </p:cNvPicPr>
          <p:nvPr/>
        </p:nvPicPr>
        <p:blipFill>
          <a:blip r:embed="rId2" cstate="print"/>
          <a:srcRect/>
          <a:stretch>
            <a:fillRect/>
          </a:stretch>
        </p:blipFill>
        <p:spPr bwMode="auto">
          <a:xfrm>
            <a:off x="234925" y="961591"/>
            <a:ext cx="500147" cy="514350"/>
          </a:xfrm>
          <a:prstGeom prst="rect">
            <a:avLst/>
          </a:prstGeom>
          <a:noFill/>
          <a:ln w="9525">
            <a:noFill/>
            <a:miter lim="800000"/>
            <a:headEnd/>
            <a:tailEnd/>
          </a:ln>
        </p:spPr>
      </p:pic>
    </p:spTree>
    <p:extLst>
      <p:ext uri="{BB962C8B-B14F-4D97-AF65-F5344CB8AC3E}">
        <p14:creationId xmlns:p14="http://schemas.microsoft.com/office/powerpoint/2010/main" val="2554671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noProof="0"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6" name="AutoShape 60"/>
          <p:cNvSpPr>
            <a:spLocks noChangeArrowheads="1"/>
          </p:cNvSpPr>
          <p:nvPr/>
        </p:nvSpPr>
        <p:spPr bwMode="auto">
          <a:xfrm>
            <a:off x="290599" y="946960"/>
            <a:ext cx="354988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高职学生特征</a:t>
            </a:r>
            <a:endParaRPr kumimoji="1" lang="zh-CN" altLang="zh-CN" sz="3200" dirty="0" smtClean="0">
              <a:solidFill>
                <a:srgbClr val="C00000"/>
              </a:solidFill>
              <a:latin typeface="隶书" pitchFamily="49" charset="-122"/>
              <a:ea typeface="隶书" pitchFamily="49" charset="-122"/>
            </a:endParaRPr>
          </a:p>
        </p:txBody>
      </p:sp>
      <p:sp>
        <p:nvSpPr>
          <p:cNvPr id="9" name="矩形 8"/>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329875449"/>
              </p:ext>
            </p:extLst>
          </p:nvPr>
        </p:nvGraphicFramePr>
        <p:xfrm>
          <a:off x="205986" y="1524411"/>
          <a:ext cx="8701548" cy="5023531"/>
        </p:xfrm>
        <a:graphic>
          <a:graphicData uri="http://schemas.openxmlformats.org/drawingml/2006/table">
            <a:tbl>
              <a:tblPr firstRow="1" bandRow="1">
                <a:tableStyleId>{5C22544A-7EE6-4342-B048-85BDC9FD1C3A}</a:tableStyleId>
              </a:tblPr>
              <a:tblGrid>
                <a:gridCol w="2175387"/>
                <a:gridCol w="1931549"/>
                <a:gridCol w="2419225"/>
                <a:gridCol w="2175387"/>
              </a:tblGrid>
              <a:tr h="1109569">
                <a:tc>
                  <a:txBody>
                    <a:bodyPr/>
                    <a:lstStyle/>
                    <a:p>
                      <a:pPr algn="just">
                        <a:lnSpc>
                          <a:spcPts val="2500"/>
                        </a:lnSpc>
                        <a:spcAft>
                          <a:spcPts val="0"/>
                        </a:spcAft>
                      </a:pPr>
                      <a:r>
                        <a:rPr lang="zh-CN" altLang="en-US" sz="2000" kern="100" dirty="0" smtClean="0">
                          <a:latin typeface="+mn-ea"/>
                          <a:ea typeface="+mn-ea"/>
                        </a:rPr>
                        <a:t>主要评估指标</a:t>
                      </a:r>
                      <a:endParaRPr lang="zh-CN" sz="2000" kern="100" dirty="0">
                        <a:latin typeface="+mn-ea"/>
                        <a:ea typeface="+mn-ea"/>
                      </a:endParaRPr>
                    </a:p>
                  </a:txBody>
                  <a:tcPr marL="68580" marR="68580" marT="0" marB="0" anchor="ctr">
                    <a:solidFill>
                      <a:schemeClr val="accent2"/>
                    </a:solidFill>
                  </a:tcPr>
                </a:tc>
                <a:tc>
                  <a:txBody>
                    <a:bodyPr/>
                    <a:lstStyle/>
                    <a:p>
                      <a:pPr algn="just">
                        <a:lnSpc>
                          <a:spcPts val="2500"/>
                        </a:lnSpc>
                        <a:spcAft>
                          <a:spcPts val="0"/>
                        </a:spcAft>
                      </a:pPr>
                      <a:r>
                        <a:rPr lang="zh-CN" altLang="en-US" sz="2000" kern="100" dirty="0" smtClean="0">
                          <a:latin typeface="+mn-ea"/>
                          <a:ea typeface="+mn-ea"/>
                        </a:rPr>
                        <a:t>关键评估要素</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说明</a:t>
                      </a:r>
                      <a:endParaRPr lang="zh-CN" sz="2000" kern="100" dirty="0">
                        <a:latin typeface="+mn-ea"/>
                        <a:ea typeface="+mn-ea"/>
                      </a:endParaRPr>
                    </a:p>
                  </a:txBody>
                  <a:tcPr marL="68580" marR="68580" marT="0" marB="0" anchor="ctr"/>
                </a:tc>
                <a:tc>
                  <a:txBody>
                    <a:bodyPr/>
                    <a:lstStyle/>
                    <a:p>
                      <a:pPr algn="just">
                        <a:lnSpc>
                          <a:spcPts val="2500"/>
                        </a:lnSpc>
                        <a:spcAft>
                          <a:spcPts val="0"/>
                        </a:spcAft>
                      </a:pPr>
                      <a:r>
                        <a:rPr lang="zh-CN" altLang="en-US" sz="2000" kern="100" dirty="0" smtClean="0">
                          <a:latin typeface="+mn-ea"/>
                          <a:ea typeface="+mn-ea"/>
                        </a:rPr>
                        <a:t>建议重点</a:t>
                      </a:r>
                      <a:endParaRPr lang="en-US" altLang="zh-CN" sz="2000" kern="100" dirty="0" smtClean="0">
                        <a:latin typeface="+mn-ea"/>
                        <a:ea typeface="+mn-ea"/>
                      </a:endParaRPr>
                    </a:p>
                    <a:p>
                      <a:pPr algn="just">
                        <a:lnSpc>
                          <a:spcPts val="2500"/>
                        </a:lnSpc>
                        <a:spcAft>
                          <a:spcPts val="0"/>
                        </a:spcAft>
                      </a:pPr>
                      <a:r>
                        <a:rPr lang="zh-CN" altLang="en-US" sz="2000" kern="100" dirty="0" smtClean="0">
                          <a:latin typeface="+mn-ea"/>
                          <a:ea typeface="+mn-ea"/>
                        </a:rPr>
                        <a:t>考察内容</a:t>
                      </a:r>
                      <a:endParaRPr lang="zh-CN" sz="2000" kern="100" dirty="0">
                        <a:latin typeface="+mn-ea"/>
                        <a:ea typeface="+mn-ea"/>
                      </a:endParaRPr>
                    </a:p>
                  </a:txBody>
                  <a:tcPr marL="68580" marR="68580" marT="0" marB="0" anchor="ctr"/>
                </a:tc>
              </a:tr>
              <a:tr h="3913962">
                <a:tc>
                  <a:txBody>
                    <a:bodyPr/>
                    <a:lstStyle/>
                    <a:p>
                      <a:pPr algn="just">
                        <a:lnSpc>
                          <a:spcPts val="2500"/>
                        </a:lnSpc>
                        <a:spcAft>
                          <a:spcPts val="0"/>
                        </a:spcAft>
                      </a:pPr>
                      <a:r>
                        <a:rPr lang="zh-CN" sz="2400" b="1" kern="100" dirty="0" smtClean="0">
                          <a:latin typeface="华文仿宋" pitchFamily="2" charset="-122"/>
                          <a:ea typeface="华文仿宋" pitchFamily="2" charset="-122"/>
                        </a:rPr>
                        <a:t>课程</a:t>
                      </a:r>
                      <a:r>
                        <a:rPr lang="zh-CN" sz="2400" b="1" kern="100" dirty="0">
                          <a:latin typeface="华文仿宋" pitchFamily="2" charset="-122"/>
                          <a:ea typeface="华文仿宋" pitchFamily="2" charset="-122"/>
                        </a:rPr>
                        <a:t>建设</a:t>
                      </a:r>
                      <a:endParaRPr lang="zh-CN" sz="2400" kern="100" dirty="0">
                        <a:latin typeface="华文仿宋" pitchFamily="2" charset="-122"/>
                        <a:ea typeface="华文仿宋" pitchFamily="2" charset="-122"/>
                      </a:endParaRPr>
                    </a:p>
                  </a:txBody>
                  <a:tcPr marL="68580" marR="68580" marT="0" marB="0" anchor="ctr">
                    <a:solidFill>
                      <a:schemeClr val="accent2"/>
                    </a:solidFill>
                  </a:tcPr>
                </a:tc>
                <a:tc>
                  <a:txBody>
                    <a:bodyPr/>
                    <a:lstStyle/>
                    <a:p>
                      <a:pPr algn="just">
                        <a:lnSpc>
                          <a:spcPts val="2500"/>
                        </a:lnSpc>
                        <a:spcAft>
                          <a:spcPts val="0"/>
                        </a:spcAft>
                      </a:pPr>
                      <a:r>
                        <a:rPr lang="zh-CN" sz="2400" b="1" kern="100" dirty="0" smtClean="0">
                          <a:solidFill>
                            <a:srgbClr val="FF0000"/>
                          </a:solidFill>
                          <a:latin typeface="华文仿宋" pitchFamily="2" charset="-122"/>
                          <a:ea typeface="华文仿宋" pitchFamily="2" charset="-122"/>
                        </a:rPr>
                        <a:t>教学</a:t>
                      </a:r>
                      <a:r>
                        <a:rPr lang="zh-CN" sz="2400" b="1" kern="100" dirty="0">
                          <a:solidFill>
                            <a:srgbClr val="FF0000"/>
                          </a:solidFill>
                          <a:latin typeface="华文仿宋" pitchFamily="2" charset="-122"/>
                          <a:ea typeface="华文仿宋" pitchFamily="2" charset="-122"/>
                        </a:rPr>
                        <a:t>资料</a:t>
                      </a:r>
                    </a:p>
                  </a:txBody>
                  <a:tcPr marL="68580" marR="68580" marT="0" marB="0" anchor="ctr"/>
                </a:tc>
                <a:tc>
                  <a:txBody>
                    <a:bodyPr/>
                    <a:lstStyle/>
                    <a:p>
                      <a:pPr algn="just">
                        <a:lnSpc>
                          <a:spcPts val="2500"/>
                        </a:lnSpc>
                        <a:spcAft>
                          <a:spcPts val="0"/>
                        </a:spcAft>
                      </a:pPr>
                      <a:r>
                        <a:rPr lang="zh-CN" sz="2400" b="1" kern="100" dirty="0">
                          <a:latin typeface="华文仿宋" pitchFamily="2" charset="-122"/>
                          <a:ea typeface="华文仿宋" pitchFamily="2" charset="-122"/>
                        </a:rPr>
                        <a:t>建设或选用精品教材，与企业合作开发教材，注重案例库、多媒体课件等多种教学资源的建设与使用</a:t>
                      </a:r>
                      <a:r>
                        <a:rPr lang="zh-CN" sz="2400" kern="100" dirty="0">
                          <a:latin typeface="华文仿宋" pitchFamily="2" charset="-122"/>
                          <a:ea typeface="华文仿宋" pitchFamily="2" charset="-122"/>
                        </a:rPr>
                        <a:t>。</a:t>
                      </a:r>
                    </a:p>
                  </a:txBody>
                  <a:tcPr marL="68580" marR="68580" marT="0" marB="0" anchor="ctr"/>
                </a:tc>
                <a:tc>
                  <a:txBody>
                    <a:bodyPr/>
                    <a:lstStyle/>
                    <a:p>
                      <a:pPr algn="just">
                        <a:lnSpc>
                          <a:spcPts val="2500"/>
                        </a:lnSpc>
                        <a:spcAft>
                          <a:spcPts val="0"/>
                        </a:spcAft>
                      </a:pPr>
                      <a:r>
                        <a:rPr lang="zh-CN" sz="2400" kern="100" dirty="0">
                          <a:latin typeface="华文仿宋" pitchFamily="2" charset="-122"/>
                          <a:ea typeface="华文仿宋" pitchFamily="2" charset="-122"/>
                        </a:rPr>
                        <a:t>选用教材；校企合作开发教材；馆藏图书资料；校园网；</a:t>
                      </a:r>
                    </a:p>
                    <a:p>
                      <a:pPr algn="just">
                        <a:lnSpc>
                          <a:spcPts val="2500"/>
                        </a:lnSpc>
                        <a:spcAft>
                          <a:spcPts val="0"/>
                        </a:spcAft>
                      </a:pPr>
                      <a:r>
                        <a:rPr lang="zh-CN" sz="2400" b="1" kern="100" dirty="0">
                          <a:solidFill>
                            <a:srgbClr val="FF0000"/>
                          </a:solidFill>
                          <a:latin typeface="华文仿宋" pitchFamily="2" charset="-122"/>
                          <a:ea typeface="华文仿宋" pitchFamily="2" charset="-122"/>
                        </a:rPr>
                        <a:t>教学资源库</a:t>
                      </a:r>
                      <a:r>
                        <a:rPr lang="zh-CN" sz="2400" b="1" kern="100" dirty="0">
                          <a:latin typeface="华文仿宋" pitchFamily="2" charset="-122"/>
                          <a:ea typeface="华文仿宋" pitchFamily="2" charset="-122"/>
                        </a:rPr>
                        <a:t>；</a:t>
                      </a:r>
                      <a:r>
                        <a:rPr lang="zh-CN" sz="2400" b="1" kern="100" dirty="0">
                          <a:solidFill>
                            <a:srgbClr val="FF0000"/>
                          </a:solidFill>
                          <a:latin typeface="华文仿宋" pitchFamily="2" charset="-122"/>
                          <a:ea typeface="华文仿宋" pitchFamily="2" charset="-122"/>
                        </a:rPr>
                        <a:t>精品教材</a:t>
                      </a:r>
                      <a:r>
                        <a:rPr lang="zh-CN" sz="2400" b="1" kern="100" dirty="0">
                          <a:latin typeface="华文仿宋" pitchFamily="2" charset="-122"/>
                          <a:ea typeface="华文仿宋" pitchFamily="2" charset="-122"/>
                        </a:rPr>
                        <a:t>建设成果</a:t>
                      </a:r>
                      <a:endParaRPr lang="zh-CN" sz="2400" kern="100" dirty="0">
                        <a:latin typeface="华文仿宋" pitchFamily="2" charset="-122"/>
                        <a:ea typeface="华文仿宋" pitchFamily="2" charset="-122"/>
                      </a:endParaRPr>
                    </a:p>
                  </a:txBody>
                  <a:tcPr marL="68580" marR="68580" marT="0" marB="0" anchor="ctr"/>
                </a:tc>
              </a:tr>
            </a:tbl>
          </a:graphicData>
        </a:graphic>
      </p:graphicFrame>
      <p:pic>
        <p:nvPicPr>
          <p:cNvPr id="7" name="Picture 62" descr="05-1"/>
          <p:cNvPicPr>
            <a:picLocks noChangeAspect="1" noChangeArrowheads="1"/>
          </p:cNvPicPr>
          <p:nvPr/>
        </p:nvPicPr>
        <p:blipFill>
          <a:blip r:embed="rId2" cstate="print"/>
          <a:srcRect/>
          <a:stretch>
            <a:fillRect/>
          </a:stretch>
        </p:blipFill>
        <p:spPr bwMode="auto">
          <a:xfrm>
            <a:off x="234925" y="961591"/>
            <a:ext cx="500147" cy="514350"/>
          </a:xfrm>
          <a:prstGeom prst="rect">
            <a:avLst/>
          </a:prstGeom>
          <a:noFill/>
          <a:ln w="9525">
            <a:noFill/>
            <a:miter lim="800000"/>
            <a:headEnd/>
            <a:tailEnd/>
          </a:ln>
        </p:spPr>
      </p:pic>
    </p:spTree>
    <p:extLst>
      <p:ext uri="{BB962C8B-B14F-4D97-AF65-F5344CB8AC3E}">
        <p14:creationId xmlns:p14="http://schemas.microsoft.com/office/powerpoint/2010/main" val="3772032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noProof="0"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6" name="AutoShape 60"/>
          <p:cNvSpPr>
            <a:spLocks noChangeArrowheads="1"/>
          </p:cNvSpPr>
          <p:nvPr/>
        </p:nvSpPr>
        <p:spPr bwMode="auto">
          <a:xfrm>
            <a:off x="290599" y="946960"/>
            <a:ext cx="236116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说课要点</a:t>
            </a:r>
            <a:endParaRPr kumimoji="1" lang="zh-CN" altLang="zh-CN" sz="3200" dirty="0" smtClean="0">
              <a:solidFill>
                <a:srgbClr val="C00000"/>
              </a:solidFill>
              <a:latin typeface="隶书" pitchFamily="49" charset="-122"/>
              <a:ea typeface="隶书" pitchFamily="49" charset="-122"/>
            </a:endParaRPr>
          </a:p>
        </p:txBody>
      </p:sp>
      <p:sp>
        <p:nvSpPr>
          <p:cNvPr id="7" name="TextBox 6"/>
          <p:cNvSpPr txBox="1"/>
          <p:nvPr/>
        </p:nvSpPr>
        <p:spPr>
          <a:xfrm>
            <a:off x="472440" y="2056686"/>
            <a:ext cx="8168640" cy="4801314"/>
          </a:xfrm>
          <a:prstGeom prst="rect">
            <a:avLst/>
          </a:prstGeom>
          <a:noFill/>
        </p:spPr>
        <p:txBody>
          <a:bodyPr wrap="square" rtlCol="0">
            <a:spAutoFit/>
          </a:bodyPr>
          <a:lstStyle/>
          <a:p>
            <a:r>
              <a:rPr lang="zh-CN" altLang="zh-CN" sz="2400" b="1" dirty="0" smtClean="0">
                <a:solidFill>
                  <a:srgbClr val="0070C0"/>
                </a:solidFill>
              </a:rPr>
              <a:t>一、课程定位与学习目标</a:t>
            </a:r>
            <a:r>
              <a:rPr lang="zh-CN" altLang="en-US" sz="2400" b="1" dirty="0" smtClean="0"/>
              <a:t>（</a:t>
            </a:r>
            <a:r>
              <a:rPr lang="zh-CN" altLang="en-US" sz="2400" b="1" dirty="0" smtClean="0">
                <a:solidFill>
                  <a:srgbClr val="FF0000"/>
                </a:solidFill>
              </a:rPr>
              <a:t>重点</a:t>
            </a:r>
            <a:r>
              <a:rPr lang="zh-CN" altLang="en-US" sz="2400" b="1" dirty="0" smtClean="0"/>
              <a:t>）</a:t>
            </a:r>
            <a:endParaRPr lang="zh-CN" altLang="zh-CN" sz="2400" b="1" dirty="0" smtClean="0"/>
          </a:p>
          <a:p>
            <a:r>
              <a:rPr lang="zh-CN" altLang="zh-CN" sz="2400" b="1" dirty="0" smtClean="0"/>
              <a:t>（一）课程开设依据</a:t>
            </a:r>
          </a:p>
          <a:p>
            <a:r>
              <a:rPr lang="zh-CN" altLang="zh-CN" sz="2400" b="1" dirty="0" smtClean="0"/>
              <a:t>（二）课程定位</a:t>
            </a:r>
          </a:p>
          <a:p>
            <a:r>
              <a:rPr lang="zh-CN" altLang="zh-CN" sz="2400" b="1" dirty="0" smtClean="0"/>
              <a:t>（三）前后续课程</a:t>
            </a:r>
          </a:p>
          <a:p>
            <a:r>
              <a:rPr lang="zh-CN" altLang="zh-CN" sz="2400" b="1" dirty="0" smtClean="0"/>
              <a:t>（四）课程学习目标</a:t>
            </a:r>
          </a:p>
          <a:p>
            <a:r>
              <a:rPr lang="zh-CN" altLang="zh-CN" sz="2400" b="1" dirty="0" smtClean="0">
                <a:solidFill>
                  <a:srgbClr val="0070C0"/>
                </a:solidFill>
              </a:rPr>
              <a:t>二、课程整体设计</a:t>
            </a:r>
            <a:r>
              <a:rPr lang="zh-CN" altLang="en-US" sz="2400" b="1" dirty="0" smtClean="0">
                <a:solidFill>
                  <a:srgbClr val="FF0000"/>
                </a:solidFill>
              </a:rPr>
              <a:t>（重点）（结合学情分析）</a:t>
            </a:r>
            <a:endParaRPr lang="zh-CN" altLang="zh-CN" sz="2400" b="1" dirty="0" smtClean="0">
              <a:solidFill>
                <a:srgbClr val="FF0000"/>
              </a:solidFill>
            </a:endParaRPr>
          </a:p>
          <a:p>
            <a:r>
              <a:rPr lang="zh-CN" altLang="zh-CN" sz="2400" b="1" dirty="0" smtClean="0"/>
              <a:t>（一）课程设计思路</a:t>
            </a:r>
          </a:p>
          <a:p>
            <a:r>
              <a:rPr lang="en-US" altLang="zh-CN" sz="2400" b="1" dirty="0" smtClean="0"/>
              <a:t>1</a:t>
            </a:r>
            <a:r>
              <a:rPr lang="zh-CN" altLang="zh-CN" sz="2400" b="1" dirty="0" smtClean="0"/>
              <a:t>．课程典型工作任务（根据本门课程的实际情况自行设计）</a:t>
            </a:r>
          </a:p>
          <a:p>
            <a:r>
              <a:rPr lang="en-US" altLang="zh-CN" sz="2400" b="1" dirty="0" smtClean="0"/>
              <a:t>2</a:t>
            </a:r>
            <a:r>
              <a:rPr lang="zh-CN" altLang="zh-CN" sz="2400" b="1" dirty="0" smtClean="0"/>
              <a:t>．课程设计思路</a:t>
            </a:r>
          </a:p>
          <a:p>
            <a:r>
              <a:rPr lang="zh-CN" altLang="zh-CN" sz="2400" b="1" dirty="0" smtClean="0"/>
              <a:t>（二）课程整体设计</a:t>
            </a:r>
          </a:p>
          <a:p>
            <a:r>
              <a:rPr lang="zh-CN" altLang="zh-CN" sz="2400" b="1" dirty="0" smtClean="0"/>
              <a:t>（三）课程学习单元设计（根据课程标准设计）</a:t>
            </a:r>
          </a:p>
          <a:p>
            <a:r>
              <a:rPr lang="zh-CN" altLang="zh-CN" sz="2400" b="1" dirty="0" smtClean="0"/>
              <a:t>（四）学习重点难点及解决办法</a:t>
            </a:r>
          </a:p>
          <a:p>
            <a:endParaRPr lang="zh-CN" altLang="en-US" dirty="0"/>
          </a:p>
        </p:txBody>
      </p:sp>
      <p:sp>
        <p:nvSpPr>
          <p:cNvPr id="8" name="TextBox 7"/>
          <p:cNvSpPr txBox="1"/>
          <p:nvPr/>
        </p:nvSpPr>
        <p:spPr>
          <a:xfrm>
            <a:off x="590774" y="1533466"/>
            <a:ext cx="6705600" cy="523220"/>
          </a:xfrm>
          <a:prstGeom prst="rect">
            <a:avLst/>
          </a:prstGeom>
          <a:noFill/>
        </p:spPr>
        <p:txBody>
          <a:bodyPr wrap="square" rtlCol="0">
            <a:spAutoFit/>
          </a:bodyPr>
          <a:lstStyle/>
          <a:p>
            <a:r>
              <a:rPr lang="zh-CN" altLang="en-US" sz="2800" b="1" dirty="0" smtClean="0">
                <a:solidFill>
                  <a:srgbClr val="002060"/>
                </a:solidFill>
              </a:rPr>
              <a:t>说课前制定课程</a:t>
            </a:r>
            <a:r>
              <a:rPr lang="zh-CN" altLang="en-US" sz="2800" b="1" dirty="0" smtClean="0">
                <a:solidFill>
                  <a:srgbClr val="002060"/>
                </a:solidFill>
                <a:hlinkClick r:id="rId2" action="ppaction://hlinkfile"/>
              </a:rPr>
              <a:t>标</a:t>
            </a:r>
            <a:r>
              <a:rPr lang="zh-CN" altLang="en-US" sz="2800" b="1" dirty="0" smtClean="0">
                <a:solidFill>
                  <a:srgbClr val="002060"/>
                </a:solidFill>
                <a:hlinkClick r:id="rId3" action="ppaction://hlinkfile"/>
              </a:rPr>
              <a:t>准</a:t>
            </a:r>
            <a:endParaRPr lang="zh-CN" altLang="en-US" sz="2800" b="1" dirty="0">
              <a:solidFill>
                <a:srgbClr val="002060"/>
              </a:solidFill>
            </a:endParaRPr>
          </a:p>
        </p:txBody>
      </p:sp>
      <p:sp>
        <p:nvSpPr>
          <p:cNvPr id="9" name="矩形 8"/>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10" name="Picture 62" descr="05-1"/>
          <p:cNvPicPr>
            <a:picLocks noChangeAspect="1" noChangeArrowheads="1"/>
          </p:cNvPicPr>
          <p:nvPr/>
        </p:nvPicPr>
        <p:blipFill>
          <a:blip r:embed="rId4" cstate="print"/>
          <a:srcRect/>
          <a:stretch>
            <a:fillRect/>
          </a:stretch>
        </p:blipFill>
        <p:spPr bwMode="auto">
          <a:xfrm>
            <a:off x="289703" y="946960"/>
            <a:ext cx="500147" cy="514350"/>
          </a:xfrm>
          <a:prstGeom prst="rect">
            <a:avLst/>
          </a:prstGeom>
          <a:noFill/>
          <a:ln w="9525">
            <a:noFill/>
            <a:miter lim="800000"/>
            <a:headEnd/>
            <a:tailEnd/>
          </a:ln>
        </p:spPr>
      </p:pic>
    </p:spTree>
    <p:extLst>
      <p:ext uri="{BB962C8B-B14F-4D97-AF65-F5344CB8AC3E}">
        <p14:creationId xmlns:p14="http://schemas.microsoft.com/office/powerpoint/2010/main" val="2258069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noProof="0"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236116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说课要点</a:t>
            </a:r>
            <a:endParaRPr kumimoji="1" lang="zh-CN" altLang="zh-CN" sz="3200" dirty="0" smtClean="0">
              <a:solidFill>
                <a:srgbClr val="C00000"/>
              </a:solidFill>
              <a:latin typeface="隶书" pitchFamily="49" charset="-122"/>
              <a:ea typeface="隶书" pitchFamily="49" charset="-122"/>
            </a:endParaRPr>
          </a:p>
        </p:txBody>
      </p:sp>
      <p:sp>
        <p:nvSpPr>
          <p:cNvPr id="6" name="TextBox 5"/>
          <p:cNvSpPr txBox="1"/>
          <p:nvPr/>
        </p:nvSpPr>
        <p:spPr>
          <a:xfrm>
            <a:off x="533400" y="1462326"/>
            <a:ext cx="7421880" cy="4801314"/>
          </a:xfrm>
          <a:prstGeom prst="rect">
            <a:avLst/>
          </a:prstGeom>
          <a:noFill/>
        </p:spPr>
        <p:txBody>
          <a:bodyPr wrap="square" rtlCol="0">
            <a:spAutoFit/>
          </a:bodyPr>
          <a:lstStyle/>
          <a:p>
            <a:r>
              <a:rPr lang="zh-CN" altLang="zh-CN" sz="2400" b="1" dirty="0" smtClean="0">
                <a:solidFill>
                  <a:srgbClr val="0070C0"/>
                </a:solidFill>
              </a:rPr>
              <a:t>三、课程学习与考核方法</a:t>
            </a:r>
          </a:p>
          <a:p>
            <a:r>
              <a:rPr lang="zh-CN" altLang="zh-CN" sz="2400" b="1" dirty="0" smtClean="0"/>
              <a:t>（一）课程学习方法</a:t>
            </a:r>
          </a:p>
          <a:p>
            <a:r>
              <a:rPr lang="zh-CN" altLang="zh-CN" sz="2400" b="1" dirty="0" smtClean="0"/>
              <a:t>（二）课程考核方法</a:t>
            </a:r>
          </a:p>
          <a:p>
            <a:r>
              <a:rPr lang="zh-CN" altLang="zh-CN" sz="2400" b="1" dirty="0" smtClean="0">
                <a:solidFill>
                  <a:srgbClr val="0070C0"/>
                </a:solidFill>
              </a:rPr>
              <a:t>四、课程学习教学设计实例</a:t>
            </a:r>
          </a:p>
          <a:p>
            <a:r>
              <a:rPr lang="zh-CN" altLang="zh-CN" sz="2400" b="1" dirty="0" smtClean="0">
                <a:solidFill>
                  <a:srgbClr val="0070C0"/>
                </a:solidFill>
              </a:rPr>
              <a:t>五、课程实施保障条件</a:t>
            </a:r>
          </a:p>
          <a:p>
            <a:r>
              <a:rPr lang="zh-CN" altLang="zh-CN" sz="2400" b="1" dirty="0" smtClean="0"/>
              <a:t>（一）教学团队</a:t>
            </a:r>
          </a:p>
          <a:p>
            <a:r>
              <a:rPr lang="zh-CN" altLang="zh-CN" sz="2400" b="1" dirty="0" smtClean="0"/>
              <a:t>（二）学习资源</a:t>
            </a:r>
          </a:p>
          <a:p>
            <a:r>
              <a:rPr lang="zh-CN" altLang="zh-CN" sz="2400" b="1" dirty="0" smtClean="0"/>
              <a:t>（三）实践教学条件</a:t>
            </a:r>
          </a:p>
          <a:p>
            <a:r>
              <a:rPr lang="zh-CN" altLang="zh-CN" sz="2400" b="1" dirty="0" smtClean="0"/>
              <a:t>（四）教材建设</a:t>
            </a:r>
          </a:p>
          <a:p>
            <a:r>
              <a:rPr lang="zh-CN" altLang="zh-CN" sz="2400" b="1" dirty="0" smtClean="0">
                <a:solidFill>
                  <a:srgbClr val="0070C0"/>
                </a:solidFill>
              </a:rPr>
              <a:t>六、课程特色</a:t>
            </a:r>
          </a:p>
          <a:p>
            <a:r>
              <a:rPr lang="zh-CN" altLang="zh-CN" sz="2400" b="1" dirty="0" smtClean="0">
                <a:solidFill>
                  <a:srgbClr val="0070C0"/>
                </a:solidFill>
              </a:rPr>
              <a:t>七、课程学习效果与评价</a:t>
            </a:r>
          </a:p>
          <a:p>
            <a:r>
              <a:rPr lang="zh-CN" altLang="zh-CN" sz="2400" b="1" dirty="0" smtClean="0">
                <a:solidFill>
                  <a:srgbClr val="0070C0"/>
                </a:solidFill>
              </a:rPr>
              <a:t>八、课程不足与改进展望</a:t>
            </a:r>
          </a:p>
          <a:p>
            <a:endParaRPr lang="zh-CN" altLang="en-US" dirty="0"/>
          </a:p>
        </p:txBody>
      </p:sp>
      <p:sp>
        <p:nvSpPr>
          <p:cNvPr id="7" name="TextBox 6"/>
          <p:cNvSpPr txBox="1"/>
          <p:nvPr/>
        </p:nvSpPr>
        <p:spPr>
          <a:xfrm>
            <a:off x="1064526" y="6086900"/>
            <a:ext cx="5459104" cy="584775"/>
          </a:xfrm>
          <a:prstGeom prst="rect">
            <a:avLst/>
          </a:prstGeom>
          <a:noFill/>
        </p:spPr>
        <p:txBody>
          <a:bodyPr wrap="square" rtlCol="0">
            <a:spAutoFit/>
          </a:bodyPr>
          <a:lstStyle/>
          <a:p>
            <a:r>
              <a:rPr lang="en-US" altLang="zh-CN" sz="3200" b="1" dirty="0" smtClean="0">
                <a:solidFill>
                  <a:srgbClr val="FF0000"/>
                </a:solidFill>
              </a:rPr>
              <a:t>《</a:t>
            </a:r>
            <a:r>
              <a:rPr lang="zh-CN" altLang="en-US" sz="3200" b="1" dirty="0" smtClean="0">
                <a:solidFill>
                  <a:srgbClr val="FF0000"/>
                </a:solidFill>
              </a:rPr>
              <a:t>门店销售技巧</a:t>
            </a:r>
            <a:r>
              <a:rPr lang="en-US" altLang="zh-CN" sz="3200" b="1" dirty="0" smtClean="0">
                <a:solidFill>
                  <a:srgbClr val="FF0000"/>
                </a:solidFill>
              </a:rPr>
              <a:t>》</a:t>
            </a:r>
            <a:r>
              <a:rPr lang="zh-CN" altLang="en-US" sz="3200" b="1" dirty="0" smtClean="0">
                <a:solidFill>
                  <a:srgbClr val="FF0000"/>
                </a:solidFill>
              </a:rPr>
              <a:t>说课</a:t>
            </a:r>
            <a:r>
              <a:rPr lang="en-US" altLang="zh-CN" sz="3200" b="1" dirty="0" smtClean="0">
                <a:solidFill>
                  <a:srgbClr val="FF0000"/>
                </a:solidFill>
                <a:hlinkClick r:id="rId2" action="ppaction://hlinkpres?slideindex=1&amp;slidetitle="/>
              </a:rPr>
              <a:t>PPT</a:t>
            </a:r>
            <a:endParaRPr lang="zh-CN" altLang="en-US" sz="3200" b="1" dirty="0">
              <a:solidFill>
                <a:srgbClr val="FF0000"/>
              </a:solidFill>
            </a:endParaRPr>
          </a:p>
        </p:txBody>
      </p:sp>
      <p:sp>
        <p:nvSpPr>
          <p:cNvPr id="8" name="矩形 7"/>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3" cstate="print"/>
          <a:srcRect/>
          <a:stretch>
            <a:fillRect/>
          </a:stretch>
        </p:blipFill>
        <p:spPr bwMode="auto">
          <a:xfrm>
            <a:off x="290599" y="920290"/>
            <a:ext cx="50014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课程建设</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90599" y="946960"/>
            <a:ext cx="2361161"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     说课中难点 </a:t>
            </a:r>
            <a:endParaRPr kumimoji="1" lang="zh-CN" altLang="zh-CN" sz="3200" dirty="0" smtClean="0">
              <a:solidFill>
                <a:srgbClr val="C00000"/>
              </a:solidFill>
              <a:latin typeface="隶书" pitchFamily="49" charset="-122"/>
              <a:ea typeface="隶书" pitchFamily="49" charset="-122"/>
            </a:endParaRPr>
          </a:p>
        </p:txBody>
      </p:sp>
      <p:sp>
        <p:nvSpPr>
          <p:cNvPr id="6" name="TextBox 5"/>
          <p:cNvSpPr txBox="1"/>
          <p:nvPr/>
        </p:nvSpPr>
        <p:spPr>
          <a:xfrm>
            <a:off x="1119116" y="1774209"/>
            <a:ext cx="6823880" cy="1631216"/>
          </a:xfrm>
          <a:prstGeom prst="rect">
            <a:avLst/>
          </a:prstGeom>
          <a:noFill/>
        </p:spPr>
        <p:txBody>
          <a:bodyPr wrap="square" rtlCol="0">
            <a:spAutoFit/>
          </a:bodyPr>
          <a:lstStyle/>
          <a:p>
            <a:pPr>
              <a:lnSpc>
                <a:spcPts val="4000"/>
              </a:lnSpc>
            </a:pPr>
            <a:r>
              <a:rPr lang="en-US" altLang="zh-CN" sz="2400" b="1" dirty="0" smtClean="0">
                <a:solidFill>
                  <a:srgbClr val="0070C0"/>
                </a:solidFill>
              </a:rPr>
              <a:t>1</a:t>
            </a:r>
            <a:r>
              <a:rPr lang="zh-CN" altLang="en-US" sz="2400" b="1" dirty="0" smtClean="0">
                <a:solidFill>
                  <a:srgbClr val="0070C0"/>
                </a:solidFill>
              </a:rPr>
              <a:t>、课程的定位和目标明确</a:t>
            </a:r>
            <a:endParaRPr lang="en-US" altLang="zh-CN" sz="2400" b="1" dirty="0" smtClean="0">
              <a:solidFill>
                <a:srgbClr val="0070C0"/>
              </a:solidFill>
            </a:endParaRPr>
          </a:p>
          <a:p>
            <a:pPr>
              <a:lnSpc>
                <a:spcPts val="4000"/>
              </a:lnSpc>
            </a:pPr>
            <a:r>
              <a:rPr lang="zh-CN" altLang="en-US" sz="2400" b="1" dirty="0" smtClean="0"/>
              <a:t>该课程在专业人才 培养中的作用怎样，为什么要开设这门课。</a:t>
            </a:r>
            <a:endParaRPr lang="zh-CN" altLang="en-US" sz="2400" b="1" dirty="0"/>
          </a:p>
        </p:txBody>
      </p:sp>
      <p:sp>
        <p:nvSpPr>
          <p:cNvPr id="7" name="TextBox 6"/>
          <p:cNvSpPr txBox="1"/>
          <p:nvPr/>
        </p:nvSpPr>
        <p:spPr>
          <a:xfrm>
            <a:off x="1148687" y="3673523"/>
            <a:ext cx="6823880" cy="1631216"/>
          </a:xfrm>
          <a:prstGeom prst="rect">
            <a:avLst/>
          </a:prstGeom>
          <a:noFill/>
        </p:spPr>
        <p:txBody>
          <a:bodyPr wrap="square" rtlCol="0">
            <a:spAutoFit/>
          </a:bodyPr>
          <a:lstStyle/>
          <a:p>
            <a:pPr>
              <a:lnSpc>
                <a:spcPts val="4000"/>
              </a:lnSpc>
            </a:pPr>
            <a:r>
              <a:rPr lang="en-US" altLang="zh-CN" sz="2400" b="1" dirty="0" smtClean="0">
                <a:solidFill>
                  <a:srgbClr val="0070C0"/>
                </a:solidFill>
              </a:rPr>
              <a:t>2</a:t>
            </a:r>
            <a:r>
              <a:rPr lang="zh-CN" altLang="en-US" sz="2400" b="1" dirty="0" smtClean="0">
                <a:solidFill>
                  <a:srgbClr val="0070C0"/>
                </a:solidFill>
              </a:rPr>
              <a:t>、教学设计合理</a:t>
            </a:r>
            <a:endParaRPr lang="en-US" altLang="zh-CN" sz="2400" b="1" dirty="0" smtClean="0">
              <a:solidFill>
                <a:srgbClr val="0070C0"/>
              </a:solidFill>
            </a:endParaRPr>
          </a:p>
          <a:p>
            <a:pPr>
              <a:lnSpc>
                <a:spcPts val="4000"/>
              </a:lnSpc>
            </a:pPr>
            <a:r>
              <a:rPr lang="zh-CN" altLang="en-US" sz="2400" b="1" dirty="0" smtClean="0"/>
              <a:t>教学内容整体设计、教学单元设计、教学方法设计、教学考核评价设计等</a:t>
            </a:r>
            <a:endParaRPr lang="zh-CN" altLang="en-US" sz="2400" b="1" dirty="0"/>
          </a:p>
        </p:txBody>
      </p:sp>
      <p:sp>
        <p:nvSpPr>
          <p:cNvPr id="8" name="矩形 7"/>
          <p:cNvSpPr/>
          <p:nvPr/>
        </p:nvSpPr>
        <p:spPr>
          <a:xfrm>
            <a:off x="6238895" y="397713"/>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pic>
        <p:nvPicPr>
          <p:cNvPr id="9" name="Picture 62" descr="05-1"/>
          <p:cNvPicPr>
            <a:picLocks noChangeAspect="1" noChangeArrowheads="1"/>
          </p:cNvPicPr>
          <p:nvPr/>
        </p:nvPicPr>
        <p:blipFill>
          <a:blip r:embed="rId2" cstate="print"/>
          <a:srcRect/>
          <a:stretch>
            <a:fillRect/>
          </a:stretch>
        </p:blipFill>
        <p:spPr bwMode="auto">
          <a:xfrm>
            <a:off x="290599" y="937984"/>
            <a:ext cx="50014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8" descr="未页"/>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0B0F0"/>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0" y="2621280"/>
            <a:ext cx="9144000" cy="769441"/>
          </a:xfrm>
          <a:prstGeom prst="rect">
            <a:avLst/>
          </a:prstGeom>
          <a:solidFill>
            <a:schemeClr val="accent4">
              <a:lumMod val="75000"/>
            </a:schemeClr>
          </a:solidFill>
        </p:spPr>
        <p:txBody>
          <a:bodyPr wrap="square" rtlCol="0">
            <a:spAutoFit/>
          </a:bodyPr>
          <a:lstStyle/>
          <a:p>
            <a:r>
              <a:rPr lang="zh-CN" altLang="en-US" sz="4400" dirty="0" smtClean="0">
                <a:solidFill>
                  <a:srgbClr val="FF0000"/>
                </a:solidFill>
                <a:latin typeface="华文琥珀" pitchFamily="2" charset="-122"/>
                <a:ea typeface="华文琥珀" pitchFamily="2" charset="-122"/>
              </a:rPr>
              <a:t>       祝各位老师工作、生活愉快！</a:t>
            </a:r>
            <a:endParaRPr lang="zh-CN" altLang="en-US" sz="4400" dirty="0">
              <a:solidFill>
                <a:srgbClr val="FF0000"/>
              </a:solidFill>
              <a:latin typeface="华文琥珀" pitchFamily="2" charset="-122"/>
              <a:ea typeface="华文琥珀" pitchFamily="2" charset="-122"/>
            </a:endParaRPr>
          </a:p>
        </p:txBody>
      </p:sp>
    </p:spTree>
    <p:extLst>
      <p:ext uri="{BB962C8B-B14F-4D97-AF65-F5344CB8AC3E}">
        <p14:creationId xmlns:p14="http://schemas.microsoft.com/office/powerpoint/2010/main" val="207302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grpSp>
        <p:nvGrpSpPr>
          <p:cNvPr id="5" name="Group 33"/>
          <p:cNvGrpSpPr>
            <a:grpSpLocks/>
          </p:cNvGrpSpPr>
          <p:nvPr/>
        </p:nvGrpSpPr>
        <p:grpSpPr bwMode="auto">
          <a:xfrm>
            <a:off x="0" y="4420932"/>
            <a:ext cx="9144000" cy="1463675"/>
            <a:chOff x="113" y="784"/>
            <a:chExt cx="5216" cy="922"/>
          </a:xfrm>
        </p:grpSpPr>
        <p:pic>
          <p:nvPicPr>
            <p:cNvPr id="6" name="Picture 12" descr="05"/>
            <p:cNvPicPr>
              <a:picLocks noChangeAspect="1" noChangeArrowheads="1"/>
            </p:cNvPicPr>
            <p:nvPr/>
          </p:nvPicPr>
          <p:blipFill>
            <a:blip r:embed="rId2" cstate="print"/>
            <a:srcRect/>
            <a:stretch>
              <a:fillRect/>
            </a:stretch>
          </p:blipFill>
          <p:spPr bwMode="auto">
            <a:xfrm>
              <a:off x="113" y="920"/>
              <a:ext cx="5216" cy="786"/>
            </a:xfrm>
            <a:prstGeom prst="rect">
              <a:avLst/>
            </a:prstGeom>
            <a:noFill/>
            <a:ln w="9525">
              <a:noFill/>
              <a:miter lim="800000"/>
              <a:headEnd/>
              <a:tailEnd/>
            </a:ln>
          </p:spPr>
        </p:pic>
        <p:sp>
          <p:nvSpPr>
            <p:cNvPr id="7" name="AutoShape 13"/>
            <p:cNvSpPr>
              <a:spLocks noChangeArrowheads="1"/>
            </p:cNvSpPr>
            <p:nvPr/>
          </p:nvSpPr>
          <p:spPr bwMode="auto">
            <a:xfrm>
              <a:off x="492" y="994"/>
              <a:ext cx="4837"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8" name="Group 14"/>
            <p:cNvGrpSpPr>
              <a:grpSpLocks/>
            </p:cNvGrpSpPr>
            <p:nvPr/>
          </p:nvGrpSpPr>
          <p:grpSpPr bwMode="auto">
            <a:xfrm>
              <a:off x="522" y="784"/>
              <a:ext cx="1134" cy="372"/>
              <a:chOff x="3440" y="2466"/>
              <a:chExt cx="1844" cy="372"/>
            </a:xfrm>
          </p:grpSpPr>
          <p:pic>
            <p:nvPicPr>
              <p:cNvPr id="10" name="Picture 15" descr="그림92"/>
              <p:cNvPicPr>
                <a:picLocks noChangeAspect="1" noChangeArrowheads="1"/>
              </p:cNvPicPr>
              <p:nvPr/>
            </p:nvPicPr>
            <p:blipFill>
              <a:blip r:embed="rId3" cstate="print"/>
              <a:srcRect/>
              <a:stretch>
                <a:fillRect/>
              </a:stretch>
            </p:blipFill>
            <p:spPr bwMode="auto">
              <a:xfrm>
                <a:off x="3440" y="2466"/>
                <a:ext cx="1844" cy="372"/>
              </a:xfrm>
              <a:prstGeom prst="rect">
                <a:avLst/>
              </a:prstGeom>
              <a:noFill/>
              <a:ln w="9525">
                <a:noFill/>
                <a:miter lim="800000"/>
                <a:headEnd/>
                <a:tailEnd/>
              </a:ln>
            </p:spPr>
          </p:pic>
          <p:sp>
            <p:nvSpPr>
              <p:cNvPr id="11" name="Rectangle 16"/>
              <p:cNvSpPr>
                <a:spLocks noChangeArrowheads="1"/>
              </p:cNvSpPr>
              <p:nvPr/>
            </p:nvSpPr>
            <p:spPr bwMode="auto">
              <a:xfrm>
                <a:off x="3591" y="2577"/>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ko-KR" sz="2200" b="1" dirty="0" smtClean="0">
                    <a:solidFill>
                      <a:schemeClr val="bg1"/>
                    </a:solidFill>
                    <a:ea typeface="HY견고딕" pitchFamily="2" charset="-127"/>
                  </a:rPr>
                  <a:t>3</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9" name="Rectangle 17"/>
            <p:cNvSpPr>
              <a:spLocks noChangeArrowheads="1"/>
            </p:cNvSpPr>
            <p:nvPr/>
          </p:nvSpPr>
          <p:spPr bwMode="auto">
            <a:xfrm>
              <a:off x="570" y="1260"/>
              <a:ext cx="4650" cy="310"/>
            </a:xfrm>
            <a:prstGeom prst="rect">
              <a:avLst/>
            </a:prstGeom>
            <a:noFill/>
            <a:ln w="9525">
              <a:noFill/>
              <a:miter lim="800000"/>
              <a:headEnd/>
              <a:tailEnd/>
            </a:ln>
          </p:spPr>
          <p:txBody>
            <a:bodyPr wrap="none" lIns="18000" tIns="10800" rIns="18000" bIns="10800"/>
            <a:lstStyle/>
            <a:p>
              <a:r>
                <a:rPr lang="zh-CN" altLang="en-US" sz="2000" b="1" dirty="0" smtClean="0"/>
                <a:t>实施宏观管理的重要途径和手段</a:t>
              </a:r>
              <a:r>
                <a:rPr lang="en-US" altLang="zh-CN" sz="2000" b="1" dirty="0" smtClean="0"/>
                <a:t>——</a:t>
              </a:r>
              <a:r>
                <a:rPr lang="zh-CN" altLang="en-US" sz="2000" b="1" dirty="0" smtClean="0">
                  <a:solidFill>
                    <a:srgbClr val="C00000"/>
                  </a:solidFill>
                </a:rPr>
                <a:t>实现管理科学化、现代化、规范化</a:t>
              </a:r>
            </a:p>
            <a:p>
              <a:r>
                <a:rPr lang="zh-CN" altLang="en-US" sz="2200" b="1" dirty="0" smtClean="0">
                  <a:solidFill>
                    <a:srgbClr val="FF0000"/>
                  </a:solidFill>
                </a:rPr>
                <a:t>   </a:t>
              </a:r>
              <a:r>
                <a:rPr lang="zh-CN" altLang="en-US" sz="2200" b="1" dirty="0" smtClean="0"/>
                <a:t> </a:t>
              </a:r>
              <a:endParaRPr lang="zh-CN" altLang="en-US" sz="2200" b="1" dirty="0"/>
            </a:p>
          </p:txBody>
        </p:sp>
      </p:grpSp>
      <p:grpSp>
        <p:nvGrpSpPr>
          <p:cNvPr id="12" name="Group 33"/>
          <p:cNvGrpSpPr>
            <a:grpSpLocks/>
          </p:cNvGrpSpPr>
          <p:nvPr/>
        </p:nvGrpSpPr>
        <p:grpSpPr bwMode="auto">
          <a:xfrm>
            <a:off x="468313" y="3050100"/>
            <a:ext cx="8675687" cy="1433513"/>
            <a:chOff x="113" y="803"/>
            <a:chExt cx="5216" cy="903"/>
          </a:xfrm>
        </p:grpSpPr>
        <p:pic>
          <p:nvPicPr>
            <p:cNvPr id="13" name="Picture 12" descr="05"/>
            <p:cNvPicPr>
              <a:picLocks noChangeAspect="1" noChangeArrowheads="1"/>
            </p:cNvPicPr>
            <p:nvPr/>
          </p:nvPicPr>
          <p:blipFill>
            <a:blip r:embed="rId2" cstate="print"/>
            <a:srcRect/>
            <a:stretch>
              <a:fillRect/>
            </a:stretch>
          </p:blipFill>
          <p:spPr bwMode="auto">
            <a:xfrm>
              <a:off x="113" y="920"/>
              <a:ext cx="5216" cy="786"/>
            </a:xfrm>
            <a:prstGeom prst="rect">
              <a:avLst/>
            </a:prstGeom>
            <a:noFill/>
            <a:ln w="9525">
              <a:noFill/>
              <a:miter lim="800000"/>
              <a:headEnd/>
              <a:tailEnd/>
            </a:ln>
          </p:spPr>
        </p:pic>
        <p:sp>
          <p:nvSpPr>
            <p:cNvPr id="14" name="AutoShape 13"/>
            <p:cNvSpPr>
              <a:spLocks noChangeArrowheads="1"/>
            </p:cNvSpPr>
            <p:nvPr/>
          </p:nvSpPr>
          <p:spPr bwMode="auto">
            <a:xfrm>
              <a:off x="230" y="966"/>
              <a:ext cx="4992"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15" name="Group 14"/>
            <p:cNvGrpSpPr>
              <a:grpSpLocks/>
            </p:cNvGrpSpPr>
            <p:nvPr/>
          </p:nvGrpSpPr>
          <p:grpSpPr bwMode="auto">
            <a:xfrm>
              <a:off x="248" y="803"/>
              <a:ext cx="1134" cy="372"/>
              <a:chOff x="2992" y="2485"/>
              <a:chExt cx="1843" cy="372"/>
            </a:xfrm>
          </p:grpSpPr>
          <p:pic>
            <p:nvPicPr>
              <p:cNvPr id="17" name="Picture 15" descr="그림92"/>
              <p:cNvPicPr>
                <a:picLocks noChangeAspect="1" noChangeArrowheads="1"/>
              </p:cNvPicPr>
              <p:nvPr/>
            </p:nvPicPr>
            <p:blipFill>
              <a:blip r:embed="rId3" cstate="print"/>
              <a:srcRect/>
              <a:stretch>
                <a:fillRect/>
              </a:stretch>
            </p:blipFill>
            <p:spPr bwMode="auto">
              <a:xfrm>
                <a:off x="2992" y="2485"/>
                <a:ext cx="1843" cy="372"/>
              </a:xfrm>
              <a:prstGeom prst="rect">
                <a:avLst/>
              </a:prstGeom>
              <a:noFill/>
              <a:ln w="9525">
                <a:noFill/>
                <a:miter lim="800000"/>
                <a:headEnd/>
                <a:tailEnd/>
              </a:ln>
            </p:spPr>
          </p:pic>
          <p:sp>
            <p:nvSpPr>
              <p:cNvPr id="18" name="Rectangle 16"/>
              <p:cNvSpPr>
                <a:spLocks noChangeArrowheads="1"/>
              </p:cNvSpPr>
              <p:nvPr/>
            </p:nvSpPr>
            <p:spPr bwMode="auto">
              <a:xfrm>
                <a:off x="3130" y="2586"/>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zh-CN" sz="2200" b="1" dirty="0" smtClean="0">
                    <a:solidFill>
                      <a:schemeClr val="bg1"/>
                    </a:solidFill>
                    <a:ea typeface="HY견고딕" pitchFamily="2" charset="-127"/>
                  </a:rPr>
                  <a:t>2</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16" name="Rectangle 17"/>
            <p:cNvSpPr>
              <a:spLocks noChangeArrowheads="1"/>
            </p:cNvSpPr>
            <p:nvPr/>
          </p:nvSpPr>
          <p:spPr bwMode="auto">
            <a:xfrm>
              <a:off x="310" y="1201"/>
              <a:ext cx="45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全面记录学校人才培养工作发展轨迹</a:t>
              </a:r>
              <a:r>
                <a:rPr lang="en-US" altLang="zh-CN" sz="2000" b="1" dirty="0" smtClean="0"/>
                <a:t>——</a:t>
              </a:r>
              <a:r>
                <a:rPr lang="zh-CN" altLang="en-US" sz="2000" b="1" dirty="0" smtClean="0">
                  <a:solidFill>
                    <a:srgbClr val="C00000"/>
                  </a:solidFill>
                </a:rPr>
                <a:t>反映发展趋势和存在问题</a:t>
              </a:r>
              <a:endParaRPr lang="zh-CN" altLang="en-US" sz="2000" b="1" dirty="0">
                <a:solidFill>
                  <a:srgbClr val="C00000"/>
                </a:solidFill>
              </a:endParaRPr>
            </a:p>
          </p:txBody>
        </p:sp>
      </p:grpSp>
      <p:grpSp>
        <p:nvGrpSpPr>
          <p:cNvPr id="19" name="Group 33"/>
          <p:cNvGrpSpPr>
            <a:grpSpLocks/>
          </p:cNvGrpSpPr>
          <p:nvPr/>
        </p:nvGrpSpPr>
        <p:grpSpPr bwMode="auto">
          <a:xfrm>
            <a:off x="678043" y="1501366"/>
            <a:ext cx="8677351" cy="1581150"/>
            <a:chOff x="112" y="710"/>
            <a:chExt cx="5217" cy="996"/>
          </a:xfrm>
        </p:grpSpPr>
        <p:pic>
          <p:nvPicPr>
            <p:cNvPr id="20" name="Picture 12" descr="05"/>
            <p:cNvPicPr>
              <a:picLocks noChangeAspect="1" noChangeArrowheads="1"/>
            </p:cNvPicPr>
            <p:nvPr/>
          </p:nvPicPr>
          <p:blipFill>
            <a:blip r:embed="rId2" cstate="print"/>
            <a:srcRect/>
            <a:stretch>
              <a:fillRect/>
            </a:stretch>
          </p:blipFill>
          <p:spPr bwMode="auto">
            <a:xfrm>
              <a:off x="113" y="920"/>
              <a:ext cx="5216" cy="786"/>
            </a:xfrm>
            <a:prstGeom prst="rect">
              <a:avLst/>
            </a:prstGeom>
            <a:noFill/>
            <a:ln w="9525">
              <a:noFill/>
              <a:miter lim="800000"/>
              <a:headEnd/>
              <a:tailEnd/>
            </a:ln>
          </p:spPr>
        </p:pic>
        <p:sp>
          <p:nvSpPr>
            <p:cNvPr id="21" name="AutoShape 13"/>
            <p:cNvSpPr>
              <a:spLocks noChangeArrowheads="1"/>
            </p:cNvSpPr>
            <p:nvPr/>
          </p:nvSpPr>
          <p:spPr bwMode="auto">
            <a:xfrm>
              <a:off x="112" y="1022"/>
              <a:ext cx="4938"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22" name="Group 14"/>
            <p:cNvGrpSpPr>
              <a:grpSpLocks/>
            </p:cNvGrpSpPr>
            <p:nvPr/>
          </p:nvGrpSpPr>
          <p:grpSpPr bwMode="auto">
            <a:xfrm>
              <a:off x="132" y="710"/>
              <a:ext cx="1134" cy="372"/>
              <a:chOff x="2805" y="2392"/>
              <a:chExt cx="1844" cy="372"/>
            </a:xfrm>
          </p:grpSpPr>
          <p:pic>
            <p:nvPicPr>
              <p:cNvPr id="24" name="Picture 15" descr="그림92"/>
              <p:cNvPicPr>
                <a:picLocks noChangeAspect="1" noChangeArrowheads="1"/>
              </p:cNvPicPr>
              <p:nvPr/>
            </p:nvPicPr>
            <p:blipFill>
              <a:blip r:embed="rId3" cstate="print"/>
              <a:srcRect/>
              <a:stretch>
                <a:fillRect/>
              </a:stretch>
            </p:blipFill>
            <p:spPr bwMode="auto">
              <a:xfrm>
                <a:off x="2805" y="2392"/>
                <a:ext cx="1844" cy="372"/>
              </a:xfrm>
              <a:prstGeom prst="rect">
                <a:avLst/>
              </a:prstGeom>
              <a:noFill/>
              <a:ln w="9525">
                <a:noFill/>
                <a:miter lim="800000"/>
                <a:headEnd/>
                <a:tailEnd/>
              </a:ln>
            </p:spPr>
          </p:pic>
          <p:sp>
            <p:nvSpPr>
              <p:cNvPr id="25" name="Rectangle 16"/>
              <p:cNvSpPr>
                <a:spLocks noChangeArrowheads="1"/>
              </p:cNvSpPr>
              <p:nvPr/>
            </p:nvSpPr>
            <p:spPr bwMode="auto">
              <a:xfrm>
                <a:off x="2985" y="2493"/>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zh-CN" sz="2200" b="1" dirty="0">
                    <a:solidFill>
                      <a:schemeClr val="bg1"/>
                    </a:solidFill>
                    <a:ea typeface="HY견고딕" pitchFamily="2" charset="-127"/>
                  </a:rPr>
                  <a:t>1</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23" name="Rectangle 17"/>
            <p:cNvSpPr>
              <a:spLocks noChangeArrowheads="1"/>
            </p:cNvSpPr>
            <p:nvPr/>
          </p:nvSpPr>
          <p:spPr bwMode="auto">
            <a:xfrm>
              <a:off x="210" y="1201"/>
              <a:ext cx="46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区别于首轮评估的最大创新之处</a:t>
              </a:r>
              <a:r>
                <a:rPr lang="en-US" altLang="zh-CN" sz="2000" b="1" dirty="0" smtClean="0"/>
                <a:t>——</a:t>
              </a:r>
              <a:r>
                <a:rPr lang="zh-CN" altLang="en-US" sz="2000" b="1" dirty="0" smtClean="0">
                  <a:solidFill>
                    <a:srgbClr val="C00000"/>
                  </a:solidFill>
                </a:rPr>
                <a:t>集成数据库资源</a:t>
              </a:r>
              <a:endParaRPr lang="zh-CN" altLang="en-US" sz="2000" b="1" dirty="0">
                <a:solidFill>
                  <a:srgbClr val="C00000"/>
                </a:solidFill>
              </a:endParaRPr>
            </a:p>
          </p:txBody>
        </p:sp>
      </p:grpSp>
      <p:grpSp>
        <p:nvGrpSpPr>
          <p:cNvPr id="26" name="Group 59"/>
          <p:cNvGrpSpPr>
            <a:grpSpLocks/>
          </p:cNvGrpSpPr>
          <p:nvPr/>
        </p:nvGrpSpPr>
        <p:grpSpPr bwMode="auto">
          <a:xfrm>
            <a:off x="217386" y="985736"/>
            <a:ext cx="3956408" cy="581025"/>
            <a:chOff x="125" y="846"/>
            <a:chExt cx="2563" cy="366"/>
          </a:xfrm>
        </p:grpSpPr>
        <p:sp>
          <p:nvSpPr>
            <p:cNvPr id="27" name="AutoShape 60"/>
            <p:cNvSpPr>
              <a:spLocks noChangeArrowheads="1"/>
            </p:cNvSpPr>
            <p:nvPr/>
          </p:nvSpPr>
          <p:spPr bwMode="auto">
            <a:xfrm>
              <a:off x="153" y="864"/>
              <a:ext cx="2535" cy="272"/>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查数据平台数据</a:t>
              </a:r>
              <a:endParaRPr kumimoji="1" lang="zh-CN" altLang="zh-CN" sz="3200" dirty="0">
                <a:solidFill>
                  <a:srgbClr val="C00000"/>
                </a:solidFill>
                <a:latin typeface="隶书" pitchFamily="49" charset="-122"/>
                <a:ea typeface="隶书" pitchFamily="49" charset="-122"/>
              </a:endParaRPr>
            </a:p>
          </p:txBody>
        </p:sp>
        <p:sp>
          <p:nvSpPr>
            <p:cNvPr id="28" name="Text Box 61"/>
            <p:cNvSpPr txBox="1">
              <a:spLocks noChangeArrowheads="1"/>
            </p:cNvSpPr>
            <p:nvPr/>
          </p:nvSpPr>
          <p:spPr bwMode="auto">
            <a:xfrm>
              <a:off x="347" y="870"/>
              <a:ext cx="2313" cy="342"/>
            </a:xfrm>
            <a:prstGeom prst="rect">
              <a:avLst/>
            </a:prstGeom>
            <a:noFill/>
            <a:ln w="25400" cap="rnd" algn="ctr">
              <a:noFill/>
              <a:prstDash val="sysDot"/>
              <a:miter lim="800000"/>
              <a:headEnd/>
              <a:tailEnd/>
            </a:ln>
            <a:effectLst>
              <a:outerShdw dist="17961" dir="2700000" algn="ctr" rotWithShape="0">
                <a:schemeClr val="tx1"/>
              </a:outerShdw>
            </a:effectLst>
          </p:spPr>
          <p:txBody>
            <a:bodyPr wrap="none"/>
            <a:lstStyle/>
            <a:p>
              <a:pPr latinLnBrk="1">
                <a:defRPr/>
              </a:pPr>
              <a:endParaRPr kumimoji="1" lang="ko-KR" altLang="ko-KR">
                <a:solidFill>
                  <a:srgbClr val="FFFFD5"/>
                </a:solidFill>
                <a:latin typeface="HY견고딕" pitchFamily="2" charset="-127"/>
                <a:ea typeface="HY견고딕" pitchFamily="2" charset="-127"/>
              </a:endParaRPr>
            </a:p>
          </p:txBody>
        </p:sp>
        <p:pic>
          <p:nvPicPr>
            <p:cNvPr id="29" name="Picture 62" descr="05-1"/>
            <p:cNvPicPr>
              <a:picLocks noChangeAspect="1" noChangeArrowheads="1"/>
            </p:cNvPicPr>
            <p:nvPr/>
          </p:nvPicPr>
          <p:blipFill>
            <a:blip r:embed="rId4" cstate="print"/>
            <a:srcRect/>
            <a:stretch>
              <a:fillRect/>
            </a:stretch>
          </p:blipFill>
          <p:spPr bwMode="auto">
            <a:xfrm>
              <a:off x="125" y="846"/>
              <a:ext cx="324" cy="324"/>
            </a:xfrm>
            <a:prstGeom prst="rect">
              <a:avLst/>
            </a:prstGeom>
            <a:noFill/>
            <a:ln w="9525">
              <a:noFill/>
              <a:miter lim="800000"/>
              <a:headEnd/>
              <a:tailEnd/>
            </a:ln>
          </p:spPr>
        </p:pic>
      </p:grpSp>
      <p:sp>
        <p:nvSpPr>
          <p:cNvPr id="30" name="矩形 29"/>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5526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grpSp>
        <p:nvGrpSpPr>
          <p:cNvPr id="5" name="Group 59"/>
          <p:cNvGrpSpPr>
            <a:grpSpLocks/>
          </p:cNvGrpSpPr>
          <p:nvPr/>
        </p:nvGrpSpPr>
        <p:grpSpPr bwMode="auto">
          <a:xfrm>
            <a:off x="232135" y="1177465"/>
            <a:ext cx="3956408" cy="581025"/>
            <a:chOff x="125" y="846"/>
            <a:chExt cx="2563" cy="366"/>
          </a:xfrm>
        </p:grpSpPr>
        <p:sp>
          <p:nvSpPr>
            <p:cNvPr id="6" name="AutoShape 60"/>
            <p:cNvSpPr>
              <a:spLocks noChangeArrowheads="1"/>
            </p:cNvSpPr>
            <p:nvPr/>
          </p:nvSpPr>
          <p:spPr bwMode="auto">
            <a:xfrm>
              <a:off x="153" y="864"/>
              <a:ext cx="2535" cy="272"/>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查数据平台数据</a:t>
              </a:r>
              <a:endParaRPr kumimoji="1" lang="zh-CN" altLang="zh-CN" sz="3200" dirty="0">
                <a:solidFill>
                  <a:srgbClr val="C00000"/>
                </a:solidFill>
                <a:latin typeface="隶书" pitchFamily="49" charset="-122"/>
                <a:ea typeface="隶书" pitchFamily="49" charset="-122"/>
              </a:endParaRPr>
            </a:p>
          </p:txBody>
        </p:sp>
        <p:sp>
          <p:nvSpPr>
            <p:cNvPr id="7" name="Text Box 61"/>
            <p:cNvSpPr txBox="1">
              <a:spLocks noChangeArrowheads="1"/>
            </p:cNvSpPr>
            <p:nvPr/>
          </p:nvSpPr>
          <p:spPr bwMode="auto">
            <a:xfrm>
              <a:off x="347" y="870"/>
              <a:ext cx="2313" cy="342"/>
            </a:xfrm>
            <a:prstGeom prst="rect">
              <a:avLst/>
            </a:prstGeom>
            <a:noFill/>
            <a:ln w="25400" cap="rnd" algn="ctr">
              <a:noFill/>
              <a:prstDash val="sysDot"/>
              <a:miter lim="800000"/>
              <a:headEnd/>
              <a:tailEnd/>
            </a:ln>
            <a:effectLst>
              <a:outerShdw dist="17961" dir="2700000" algn="ctr" rotWithShape="0">
                <a:schemeClr val="tx1"/>
              </a:outerShdw>
            </a:effectLst>
          </p:spPr>
          <p:txBody>
            <a:bodyPr wrap="none"/>
            <a:lstStyle/>
            <a:p>
              <a:pPr latinLnBrk="1">
                <a:defRPr/>
              </a:pPr>
              <a:endParaRPr kumimoji="1" lang="ko-KR" altLang="ko-KR">
                <a:solidFill>
                  <a:srgbClr val="FFFFD5"/>
                </a:solidFill>
                <a:latin typeface="HY견고딕" pitchFamily="2" charset="-127"/>
                <a:ea typeface="HY견고딕" pitchFamily="2" charset="-127"/>
              </a:endParaRPr>
            </a:p>
          </p:txBody>
        </p:sp>
        <p:pic>
          <p:nvPicPr>
            <p:cNvPr id="8" name="Picture 62" descr="05-1"/>
            <p:cNvPicPr>
              <a:picLocks noChangeAspect="1" noChangeArrowheads="1"/>
            </p:cNvPicPr>
            <p:nvPr/>
          </p:nvPicPr>
          <p:blipFill>
            <a:blip r:embed="rId2" cstate="print"/>
            <a:srcRect/>
            <a:stretch>
              <a:fillRect/>
            </a:stretch>
          </p:blipFill>
          <p:spPr bwMode="auto">
            <a:xfrm>
              <a:off x="125" y="846"/>
              <a:ext cx="324" cy="324"/>
            </a:xfrm>
            <a:prstGeom prst="rect">
              <a:avLst/>
            </a:prstGeom>
            <a:noFill/>
            <a:ln w="9525">
              <a:noFill/>
              <a:miter lim="800000"/>
              <a:headEnd/>
              <a:tailEnd/>
            </a:ln>
          </p:spPr>
        </p:pic>
      </p:grpSp>
      <p:grpSp>
        <p:nvGrpSpPr>
          <p:cNvPr id="31" name="Group 33"/>
          <p:cNvGrpSpPr>
            <a:grpSpLocks/>
          </p:cNvGrpSpPr>
          <p:nvPr/>
        </p:nvGrpSpPr>
        <p:grpSpPr bwMode="auto">
          <a:xfrm>
            <a:off x="466649" y="1663599"/>
            <a:ext cx="8677351" cy="1581150"/>
            <a:chOff x="112" y="710"/>
            <a:chExt cx="5217" cy="996"/>
          </a:xfrm>
        </p:grpSpPr>
        <p:pic>
          <p:nvPicPr>
            <p:cNvPr id="32" name="Picture 12" descr="05"/>
            <p:cNvPicPr>
              <a:picLocks noChangeAspect="1" noChangeArrowheads="1"/>
            </p:cNvPicPr>
            <p:nvPr/>
          </p:nvPicPr>
          <p:blipFill>
            <a:blip r:embed="rId3" cstate="print"/>
            <a:srcRect/>
            <a:stretch>
              <a:fillRect/>
            </a:stretch>
          </p:blipFill>
          <p:spPr bwMode="auto">
            <a:xfrm>
              <a:off x="113" y="920"/>
              <a:ext cx="5216" cy="786"/>
            </a:xfrm>
            <a:prstGeom prst="rect">
              <a:avLst/>
            </a:prstGeom>
            <a:noFill/>
            <a:ln w="9525">
              <a:noFill/>
              <a:miter lim="800000"/>
              <a:headEnd/>
              <a:tailEnd/>
            </a:ln>
          </p:spPr>
        </p:pic>
        <p:sp>
          <p:nvSpPr>
            <p:cNvPr id="33" name="AutoShape 13"/>
            <p:cNvSpPr>
              <a:spLocks noChangeArrowheads="1"/>
            </p:cNvSpPr>
            <p:nvPr/>
          </p:nvSpPr>
          <p:spPr bwMode="auto">
            <a:xfrm>
              <a:off x="112" y="1022"/>
              <a:ext cx="4938"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34" name="Group 14"/>
            <p:cNvGrpSpPr>
              <a:grpSpLocks/>
            </p:cNvGrpSpPr>
            <p:nvPr/>
          </p:nvGrpSpPr>
          <p:grpSpPr bwMode="auto">
            <a:xfrm>
              <a:off x="132" y="710"/>
              <a:ext cx="1134" cy="372"/>
              <a:chOff x="2805" y="2392"/>
              <a:chExt cx="1844" cy="372"/>
            </a:xfrm>
          </p:grpSpPr>
          <p:pic>
            <p:nvPicPr>
              <p:cNvPr id="36" name="Picture 15" descr="그림92"/>
              <p:cNvPicPr>
                <a:picLocks noChangeAspect="1" noChangeArrowheads="1"/>
              </p:cNvPicPr>
              <p:nvPr/>
            </p:nvPicPr>
            <p:blipFill>
              <a:blip r:embed="rId4" cstate="print"/>
              <a:srcRect/>
              <a:stretch>
                <a:fillRect/>
              </a:stretch>
            </p:blipFill>
            <p:spPr bwMode="auto">
              <a:xfrm>
                <a:off x="2805" y="2392"/>
                <a:ext cx="1844" cy="372"/>
              </a:xfrm>
              <a:prstGeom prst="rect">
                <a:avLst/>
              </a:prstGeom>
              <a:noFill/>
              <a:ln w="9525">
                <a:noFill/>
                <a:miter lim="800000"/>
                <a:headEnd/>
                <a:tailEnd/>
              </a:ln>
            </p:spPr>
          </p:pic>
          <p:sp>
            <p:nvSpPr>
              <p:cNvPr id="37" name="Rectangle 16"/>
              <p:cNvSpPr>
                <a:spLocks noChangeArrowheads="1"/>
              </p:cNvSpPr>
              <p:nvPr/>
            </p:nvSpPr>
            <p:spPr bwMode="auto">
              <a:xfrm>
                <a:off x="2985" y="2493"/>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zh-CN" sz="2200" b="1" dirty="0" smtClean="0">
                    <a:solidFill>
                      <a:schemeClr val="bg1"/>
                    </a:solidFill>
                    <a:ea typeface="HY견고딕" pitchFamily="2" charset="-127"/>
                  </a:rPr>
                  <a:t>4</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35" name="Rectangle 17"/>
            <p:cNvSpPr>
              <a:spLocks noChangeArrowheads="1"/>
            </p:cNvSpPr>
            <p:nvPr/>
          </p:nvSpPr>
          <p:spPr bwMode="auto">
            <a:xfrm>
              <a:off x="210" y="1201"/>
              <a:ext cx="46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专家开展分析评估的主要依据</a:t>
              </a:r>
              <a:r>
                <a:rPr lang="en-US" altLang="zh-CN" sz="2000" b="1" dirty="0" smtClean="0"/>
                <a:t>——</a:t>
              </a:r>
              <a:r>
                <a:rPr lang="zh-CN" altLang="en-US" sz="2000" b="1" dirty="0" smtClean="0">
                  <a:solidFill>
                    <a:srgbClr val="C00000"/>
                  </a:solidFill>
                </a:rPr>
                <a:t>完整、准确、真实</a:t>
              </a:r>
              <a:endParaRPr lang="zh-CN" altLang="en-US" sz="2000" b="1" dirty="0">
                <a:solidFill>
                  <a:srgbClr val="C00000"/>
                </a:solidFill>
              </a:endParaRPr>
            </a:p>
          </p:txBody>
        </p:sp>
      </p:grpSp>
      <p:grpSp>
        <p:nvGrpSpPr>
          <p:cNvPr id="38" name="Group 33"/>
          <p:cNvGrpSpPr>
            <a:grpSpLocks/>
          </p:cNvGrpSpPr>
          <p:nvPr/>
        </p:nvGrpSpPr>
        <p:grpSpPr bwMode="auto">
          <a:xfrm>
            <a:off x="466649" y="2995870"/>
            <a:ext cx="8677351" cy="1581150"/>
            <a:chOff x="112" y="710"/>
            <a:chExt cx="5217" cy="996"/>
          </a:xfrm>
        </p:grpSpPr>
        <p:pic>
          <p:nvPicPr>
            <p:cNvPr id="39" name="Picture 12" descr="05"/>
            <p:cNvPicPr>
              <a:picLocks noChangeAspect="1" noChangeArrowheads="1"/>
            </p:cNvPicPr>
            <p:nvPr/>
          </p:nvPicPr>
          <p:blipFill>
            <a:blip r:embed="rId3" cstate="print"/>
            <a:srcRect/>
            <a:stretch>
              <a:fillRect/>
            </a:stretch>
          </p:blipFill>
          <p:spPr bwMode="auto">
            <a:xfrm>
              <a:off x="113" y="920"/>
              <a:ext cx="5216" cy="786"/>
            </a:xfrm>
            <a:prstGeom prst="rect">
              <a:avLst/>
            </a:prstGeom>
            <a:noFill/>
            <a:ln w="9525">
              <a:noFill/>
              <a:miter lim="800000"/>
              <a:headEnd/>
              <a:tailEnd/>
            </a:ln>
          </p:spPr>
        </p:pic>
        <p:sp>
          <p:nvSpPr>
            <p:cNvPr id="40" name="AutoShape 13"/>
            <p:cNvSpPr>
              <a:spLocks noChangeArrowheads="1"/>
            </p:cNvSpPr>
            <p:nvPr/>
          </p:nvSpPr>
          <p:spPr bwMode="auto">
            <a:xfrm>
              <a:off x="112" y="1022"/>
              <a:ext cx="4938" cy="666"/>
            </a:xfrm>
            <a:prstGeom prst="roundRect">
              <a:avLst>
                <a:gd name="adj" fmla="val 0"/>
              </a:avLst>
            </a:prstGeom>
            <a:gradFill rotWithShape="0">
              <a:gsLst>
                <a:gs pos="0">
                  <a:srgbClr val="C0C0C0"/>
                </a:gs>
                <a:gs pos="50000">
                  <a:srgbClr val="FFFFFF"/>
                </a:gs>
                <a:gs pos="100000">
                  <a:srgbClr val="C0C0C0"/>
                </a:gs>
              </a:gsLst>
              <a:lin ang="2700000" scaled="1"/>
            </a:gradFill>
            <a:ln w="15875" algn="ctr">
              <a:solidFill>
                <a:srgbClr val="FFFFFF"/>
              </a:solidFill>
              <a:round/>
              <a:headEnd/>
              <a:tailEnd/>
            </a:ln>
          </p:spPr>
          <p:txBody>
            <a:bodyPr wrap="none" tIns="72000"/>
            <a:lstStyle/>
            <a:p>
              <a:endParaRPr lang="zh-CN" altLang="en-US"/>
            </a:p>
          </p:txBody>
        </p:sp>
        <p:grpSp>
          <p:nvGrpSpPr>
            <p:cNvPr id="41" name="Group 14"/>
            <p:cNvGrpSpPr>
              <a:grpSpLocks/>
            </p:cNvGrpSpPr>
            <p:nvPr/>
          </p:nvGrpSpPr>
          <p:grpSpPr bwMode="auto">
            <a:xfrm>
              <a:off x="132" y="710"/>
              <a:ext cx="1134" cy="372"/>
              <a:chOff x="2805" y="2392"/>
              <a:chExt cx="1844" cy="372"/>
            </a:xfrm>
          </p:grpSpPr>
          <p:pic>
            <p:nvPicPr>
              <p:cNvPr id="43" name="Picture 15" descr="그림92"/>
              <p:cNvPicPr>
                <a:picLocks noChangeAspect="1" noChangeArrowheads="1"/>
              </p:cNvPicPr>
              <p:nvPr/>
            </p:nvPicPr>
            <p:blipFill>
              <a:blip r:embed="rId4" cstate="print"/>
              <a:srcRect/>
              <a:stretch>
                <a:fillRect/>
              </a:stretch>
            </p:blipFill>
            <p:spPr bwMode="auto">
              <a:xfrm>
                <a:off x="2805" y="2392"/>
                <a:ext cx="1844" cy="372"/>
              </a:xfrm>
              <a:prstGeom prst="rect">
                <a:avLst/>
              </a:prstGeom>
              <a:noFill/>
              <a:ln w="9525">
                <a:noFill/>
                <a:miter lim="800000"/>
                <a:headEnd/>
                <a:tailEnd/>
              </a:ln>
            </p:spPr>
          </p:pic>
          <p:sp>
            <p:nvSpPr>
              <p:cNvPr id="44" name="Rectangle 16"/>
              <p:cNvSpPr>
                <a:spLocks noChangeArrowheads="1"/>
              </p:cNvSpPr>
              <p:nvPr/>
            </p:nvSpPr>
            <p:spPr bwMode="auto">
              <a:xfrm>
                <a:off x="2985" y="2493"/>
                <a:ext cx="1543" cy="230"/>
              </a:xfrm>
              <a:prstGeom prst="rect">
                <a:avLst/>
              </a:prstGeom>
              <a:noFill/>
              <a:ln w="9525">
                <a:noFill/>
                <a:miter lim="800000"/>
                <a:headEnd/>
                <a:tailEnd/>
              </a:ln>
              <a:effectLst>
                <a:outerShdw dist="17961" dir="2700000" algn="ctr" rotWithShape="0">
                  <a:schemeClr val="tx1"/>
                </a:outerShdw>
              </a:effectLst>
            </p:spPr>
            <p:txBody>
              <a:bodyPr wrap="none" lIns="18000" tIns="10800" rIns="18000" bIns="10800"/>
              <a:lstStyle/>
              <a:p>
                <a:pPr algn="ctr" latinLnBrk="1">
                  <a:buSzPct val="80000"/>
                  <a:buFont typeface="Wingdings" pitchFamily="2" charset="2"/>
                  <a:buNone/>
                  <a:defRPr/>
                </a:pPr>
                <a:r>
                  <a:rPr kumimoji="1" lang="en-US" altLang="ko-KR" sz="2200" b="1" dirty="0" smtClean="0">
                    <a:solidFill>
                      <a:schemeClr val="bg1"/>
                    </a:solidFill>
                    <a:ea typeface="HY견고딕" pitchFamily="2" charset="-127"/>
                  </a:rPr>
                  <a:t>5</a:t>
                </a:r>
                <a:endParaRPr kumimoji="1" lang="ko-KR" altLang="en-US" sz="2200" dirty="0">
                  <a:solidFill>
                    <a:schemeClr val="bg1"/>
                  </a:solidFill>
                  <a:latin typeface="HY견고딕" pitchFamily="2" charset="-127"/>
                  <a:ea typeface="HY견고딕" pitchFamily="2" charset="-127"/>
                </a:endParaRPr>
              </a:p>
              <a:p>
                <a:pPr algn="ctr" latinLnBrk="1">
                  <a:buSzPct val="80000"/>
                  <a:buFont typeface="Wingdings" pitchFamily="2" charset="2"/>
                  <a:buNone/>
                  <a:defRPr/>
                </a:pPr>
                <a:endParaRPr kumimoji="1" lang="en-US" sz="2200" u="sng" dirty="0">
                  <a:solidFill>
                    <a:schemeClr val="bg1"/>
                  </a:solidFill>
                  <a:latin typeface="HY견고딕" pitchFamily="2" charset="-127"/>
                  <a:ea typeface="HY견고딕" pitchFamily="2" charset="-127"/>
                </a:endParaRPr>
              </a:p>
            </p:txBody>
          </p:sp>
        </p:grpSp>
        <p:sp>
          <p:nvSpPr>
            <p:cNvPr id="42" name="Rectangle 17"/>
            <p:cNvSpPr>
              <a:spLocks noChangeArrowheads="1"/>
            </p:cNvSpPr>
            <p:nvPr/>
          </p:nvSpPr>
          <p:spPr bwMode="auto">
            <a:xfrm>
              <a:off x="210" y="1201"/>
              <a:ext cx="4620" cy="369"/>
            </a:xfrm>
            <a:prstGeom prst="rect">
              <a:avLst/>
            </a:prstGeom>
            <a:noFill/>
            <a:ln w="9525">
              <a:noFill/>
              <a:miter lim="800000"/>
              <a:headEnd/>
              <a:tailEnd/>
            </a:ln>
          </p:spPr>
          <p:txBody>
            <a:bodyPr wrap="none" lIns="18000" tIns="10800" rIns="18000" bIns="10800"/>
            <a:lstStyle/>
            <a:p>
              <a:pPr>
                <a:lnSpc>
                  <a:spcPct val="120000"/>
                </a:lnSpc>
                <a:buFont typeface="Wingdings" pitchFamily="2" charset="2"/>
                <a:buNone/>
              </a:pPr>
              <a:r>
                <a:rPr lang="zh-CN" altLang="en-US" sz="2000" b="1" dirty="0" smtClean="0"/>
                <a:t>从信息源头到校级平台的直接对接</a:t>
              </a:r>
              <a:r>
                <a:rPr lang="en-US" altLang="zh-CN" sz="2000" b="1" dirty="0" smtClean="0"/>
                <a:t>——</a:t>
              </a:r>
              <a:r>
                <a:rPr lang="zh-CN" altLang="en-US" sz="2000" b="1" dirty="0" smtClean="0">
                  <a:solidFill>
                    <a:srgbClr val="C00000"/>
                  </a:solidFill>
                </a:rPr>
                <a:t>健全代码体系</a:t>
              </a:r>
              <a:endParaRPr lang="zh-CN" altLang="en-US" sz="2000" b="1" dirty="0">
                <a:solidFill>
                  <a:srgbClr val="C00000"/>
                </a:solidFill>
              </a:endParaRPr>
            </a:p>
          </p:txBody>
        </p:sp>
      </p:grpSp>
      <p:sp>
        <p:nvSpPr>
          <p:cNvPr id="21" name="矩形 20"/>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21573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grpSp>
        <p:nvGrpSpPr>
          <p:cNvPr id="5" name="Group 59"/>
          <p:cNvGrpSpPr>
            <a:grpSpLocks/>
          </p:cNvGrpSpPr>
          <p:nvPr/>
        </p:nvGrpSpPr>
        <p:grpSpPr bwMode="auto">
          <a:xfrm>
            <a:off x="232135" y="1177465"/>
            <a:ext cx="3956408" cy="581025"/>
            <a:chOff x="125" y="846"/>
            <a:chExt cx="2563" cy="366"/>
          </a:xfrm>
        </p:grpSpPr>
        <p:sp>
          <p:nvSpPr>
            <p:cNvPr id="6" name="AutoShape 60"/>
            <p:cNvSpPr>
              <a:spLocks noChangeArrowheads="1"/>
            </p:cNvSpPr>
            <p:nvPr/>
          </p:nvSpPr>
          <p:spPr bwMode="auto">
            <a:xfrm>
              <a:off x="153" y="864"/>
              <a:ext cx="2535" cy="272"/>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审学校自评报告</a:t>
              </a:r>
              <a:endParaRPr kumimoji="1" lang="zh-CN" altLang="zh-CN" sz="3200" dirty="0">
                <a:solidFill>
                  <a:srgbClr val="C00000"/>
                </a:solidFill>
                <a:latin typeface="隶书" pitchFamily="49" charset="-122"/>
                <a:ea typeface="隶书" pitchFamily="49" charset="-122"/>
              </a:endParaRPr>
            </a:p>
          </p:txBody>
        </p:sp>
        <p:sp>
          <p:nvSpPr>
            <p:cNvPr id="7" name="Text Box 61"/>
            <p:cNvSpPr txBox="1">
              <a:spLocks noChangeArrowheads="1"/>
            </p:cNvSpPr>
            <p:nvPr/>
          </p:nvSpPr>
          <p:spPr bwMode="auto">
            <a:xfrm>
              <a:off x="347" y="870"/>
              <a:ext cx="2313" cy="342"/>
            </a:xfrm>
            <a:prstGeom prst="rect">
              <a:avLst/>
            </a:prstGeom>
            <a:noFill/>
            <a:ln w="25400" cap="rnd" algn="ctr">
              <a:noFill/>
              <a:prstDash val="sysDot"/>
              <a:miter lim="800000"/>
              <a:headEnd/>
              <a:tailEnd/>
            </a:ln>
            <a:effectLst>
              <a:outerShdw dist="17961" dir="2700000" algn="ctr" rotWithShape="0">
                <a:schemeClr val="tx1"/>
              </a:outerShdw>
            </a:effectLst>
          </p:spPr>
          <p:txBody>
            <a:bodyPr wrap="none"/>
            <a:lstStyle/>
            <a:p>
              <a:pPr latinLnBrk="1">
                <a:defRPr/>
              </a:pPr>
              <a:endParaRPr kumimoji="1" lang="ko-KR" altLang="ko-KR">
                <a:solidFill>
                  <a:srgbClr val="FFFFD5"/>
                </a:solidFill>
                <a:latin typeface="HY견고딕" pitchFamily="2" charset="-127"/>
                <a:ea typeface="HY견고딕" pitchFamily="2" charset="-127"/>
              </a:endParaRPr>
            </a:p>
          </p:txBody>
        </p:sp>
        <p:pic>
          <p:nvPicPr>
            <p:cNvPr id="8" name="Picture 62" descr="05-1"/>
            <p:cNvPicPr>
              <a:picLocks noChangeAspect="1" noChangeArrowheads="1"/>
            </p:cNvPicPr>
            <p:nvPr/>
          </p:nvPicPr>
          <p:blipFill>
            <a:blip r:embed="rId2" cstate="print"/>
            <a:srcRect/>
            <a:stretch>
              <a:fillRect/>
            </a:stretch>
          </p:blipFill>
          <p:spPr bwMode="auto">
            <a:xfrm>
              <a:off x="125" y="846"/>
              <a:ext cx="324" cy="324"/>
            </a:xfrm>
            <a:prstGeom prst="rect">
              <a:avLst/>
            </a:prstGeom>
            <a:noFill/>
            <a:ln w="9525">
              <a:noFill/>
              <a:miter lim="800000"/>
              <a:headEnd/>
              <a:tailEnd/>
            </a:ln>
          </p:spPr>
        </p:pic>
      </p:grpSp>
      <p:sp>
        <p:nvSpPr>
          <p:cNvPr id="9" name="矩形 8"/>
          <p:cNvSpPr/>
          <p:nvPr/>
        </p:nvSpPr>
        <p:spPr>
          <a:xfrm>
            <a:off x="1460090" y="2810868"/>
            <a:ext cx="6209071"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迎评创建工作情况（工作过程与自评结果）</a:t>
            </a:r>
          </a:p>
        </p:txBody>
      </p:sp>
      <p:sp>
        <p:nvSpPr>
          <p:cNvPr id="10" name="矩形 9"/>
          <p:cNvSpPr/>
          <p:nvPr/>
        </p:nvSpPr>
        <p:spPr>
          <a:xfrm>
            <a:off x="1435509" y="3479460"/>
            <a:ext cx="545690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人才培养工作的主要成绩与特色</a:t>
            </a:r>
          </a:p>
        </p:txBody>
      </p:sp>
      <p:sp>
        <p:nvSpPr>
          <p:cNvPr id="11" name="矩形 10"/>
          <p:cNvSpPr/>
          <p:nvPr/>
        </p:nvSpPr>
        <p:spPr>
          <a:xfrm>
            <a:off x="1445341" y="2132442"/>
            <a:ext cx="545690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学校概况（历史沿革与基本情况）</a:t>
            </a:r>
          </a:p>
        </p:txBody>
      </p:sp>
      <p:sp>
        <p:nvSpPr>
          <p:cNvPr id="12" name="矩形 11"/>
          <p:cNvSpPr/>
          <p:nvPr/>
        </p:nvSpPr>
        <p:spPr>
          <a:xfrm>
            <a:off x="1435509" y="4143138"/>
            <a:ext cx="6764594"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人才培养工作中存在问题及其原因分析</a:t>
            </a:r>
          </a:p>
        </p:txBody>
      </p:sp>
      <p:sp>
        <p:nvSpPr>
          <p:cNvPr id="13" name="矩形 12"/>
          <p:cNvSpPr/>
          <p:nvPr/>
        </p:nvSpPr>
        <p:spPr>
          <a:xfrm>
            <a:off x="1435508" y="4777319"/>
            <a:ext cx="545690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整改措施与进一步发展规划</a:t>
            </a:r>
          </a:p>
        </p:txBody>
      </p:sp>
      <p:sp>
        <p:nvSpPr>
          <p:cNvPr id="14" name="矩形 13"/>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936852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500" b="1" dirty="0" smtClean="0">
                <a:solidFill>
                  <a:srgbClr val="FFC000"/>
                </a:solidFill>
                <a:effectLst>
                  <a:outerShdw blurRad="50800" dist="38100" dir="2700000" algn="tl" rotWithShape="0">
                    <a:prstClr val="black">
                      <a:alpha val="40000"/>
                    </a:prstClr>
                  </a:outerShdw>
                </a:effectLst>
                <a:latin typeface="+mn-ea"/>
                <a:ea typeface="+mn-ea"/>
              </a:rPr>
              <a:t>新一轮评估的侧重点</a:t>
            </a:r>
            <a:endParaRPr lang="zh-CN" altLang="en-US" sz="2500" b="1" dirty="0">
              <a:solidFill>
                <a:srgbClr val="FFC000"/>
              </a:solidFill>
              <a:effectLst>
                <a:outerShdw blurRad="50800" dist="38100" dir="2700000" algn="tl" rotWithShape="0">
                  <a:prstClr val="black">
                    <a:alpha val="40000"/>
                  </a:prstClr>
                </a:outerShdw>
              </a:effectLst>
              <a:latin typeface="+mn-ea"/>
              <a:ea typeface="+mn-ea"/>
            </a:endParaRPr>
          </a:p>
        </p:txBody>
      </p:sp>
      <p:grpSp>
        <p:nvGrpSpPr>
          <p:cNvPr id="5" name="Group 59"/>
          <p:cNvGrpSpPr>
            <a:grpSpLocks/>
          </p:cNvGrpSpPr>
          <p:nvPr/>
        </p:nvGrpSpPr>
        <p:grpSpPr bwMode="auto">
          <a:xfrm>
            <a:off x="232135" y="1177465"/>
            <a:ext cx="3956408" cy="581025"/>
            <a:chOff x="125" y="846"/>
            <a:chExt cx="2563" cy="366"/>
          </a:xfrm>
        </p:grpSpPr>
        <p:sp>
          <p:nvSpPr>
            <p:cNvPr id="6" name="AutoShape 60"/>
            <p:cNvSpPr>
              <a:spLocks noChangeArrowheads="1"/>
            </p:cNvSpPr>
            <p:nvPr/>
          </p:nvSpPr>
          <p:spPr bwMode="auto">
            <a:xfrm>
              <a:off x="153" y="864"/>
              <a:ext cx="2535" cy="272"/>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审学校自评报告</a:t>
              </a:r>
              <a:endParaRPr kumimoji="1" lang="zh-CN" altLang="zh-CN" sz="3200" dirty="0">
                <a:solidFill>
                  <a:srgbClr val="C00000"/>
                </a:solidFill>
                <a:latin typeface="隶书" pitchFamily="49" charset="-122"/>
                <a:ea typeface="隶书" pitchFamily="49" charset="-122"/>
              </a:endParaRPr>
            </a:p>
          </p:txBody>
        </p:sp>
        <p:sp>
          <p:nvSpPr>
            <p:cNvPr id="7" name="Text Box 61"/>
            <p:cNvSpPr txBox="1">
              <a:spLocks noChangeArrowheads="1"/>
            </p:cNvSpPr>
            <p:nvPr/>
          </p:nvSpPr>
          <p:spPr bwMode="auto">
            <a:xfrm>
              <a:off x="347" y="870"/>
              <a:ext cx="2313" cy="342"/>
            </a:xfrm>
            <a:prstGeom prst="rect">
              <a:avLst/>
            </a:prstGeom>
            <a:noFill/>
            <a:ln w="25400" cap="rnd" algn="ctr">
              <a:noFill/>
              <a:prstDash val="sysDot"/>
              <a:miter lim="800000"/>
              <a:headEnd/>
              <a:tailEnd/>
            </a:ln>
            <a:effectLst>
              <a:outerShdw dist="17961" dir="2700000" algn="ctr" rotWithShape="0">
                <a:schemeClr val="tx1"/>
              </a:outerShdw>
            </a:effectLst>
          </p:spPr>
          <p:txBody>
            <a:bodyPr wrap="none"/>
            <a:lstStyle/>
            <a:p>
              <a:pPr latinLnBrk="1">
                <a:defRPr/>
              </a:pPr>
              <a:endParaRPr kumimoji="1" lang="ko-KR" altLang="ko-KR">
                <a:solidFill>
                  <a:srgbClr val="FFFFD5"/>
                </a:solidFill>
                <a:latin typeface="HY견고딕" pitchFamily="2" charset="-127"/>
                <a:ea typeface="HY견고딕" pitchFamily="2" charset="-127"/>
              </a:endParaRPr>
            </a:p>
          </p:txBody>
        </p:sp>
        <p:pic>
          <p:nvPicPr>
            <p:cNvPr id="8" name="Picture 62" descr="05-1"/>
            <p:cNvPicPr>
              <a:picLocks noChangeAspect="1" noChangeArrowheads="1"/>
            </p:cNvPicPr>
            <p:nvPr/>
          </p:nvPicPr>
          <p:blipFill>
            <a:blip r:embed="rId2" cstate="print"/>
            <a:srcRect/>
            <a:stretch>
              <a:fillRect/>
            </a:stretch>
          </p:blipFill>
          <p:spPr bwMode="auto">
            <a:xfrm>
              <a:off x="125" y="846"/>
              <a:ext cx="324" cy="324"/>
            </a:xfrm>
            <a:prstGeom prst="rect">
              <a:avLst/>
            </a:prstGeom>
            <a:noFill/>
            <a:ln w="9525">
              <a:noFill/>
              <a:miter lim="800000"/>
              <a:headEnd/>
              <a:tailEnd/>
            </a:ln>
          </p:spPr>
        </p:pic>
      </p:grpSp>
      <p:sp>
        <p:nvSpPr>
          <p:cNvPr id="9" name="矩形 8"/>
          <p:cNvSpPr/>
          <p:nvPr/>
        </p:nvSpPr>
        <p:spPr>
          <a:xfrm>
            <a:off x="1460090" y="2810868"/>
            <a:ext cx="6209071"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迎评创建工作情况（工作过程与自评结果）</a:t>
            </a:r>
          </a:p>
        </p:txBody>
      </p:sp>
      <p:sp>
        <p:nvSpPr>
          <p:cNvPr id="10" name="矩形 9"/>
          <p:cNvSpPr/>
          <p:nvPr/>
        </p:nvSpPr>
        <p:spPr>
          <a:xfrm>
            <a:off x="1435509" y="3479460"/>
            <a:ext cx="545690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人才培养工作的主要成绩与特色</a:t>
            </a:r>
          </a:p>
        </p:txBody>
      </p:sp>
      <p:sp>
        <p:nvSpPr>
          <p:cNvPr id="11" name="矩形 10"/>
          <p:cNvSpPr/>
          <p:nvPr/>
        </p:nvSpPr>
        <p:spPr>
          <a:xfrm>
            <a:off x="1445341" y="2132442"/>
            <a:ext cx="545690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学校概况（历史沿革与基本情况）</a:t>
            </a:r>
          </a:p>
        </p:txBody>
      </p:sp>
      <p:sp>
        <p:nvSpPr>
          <p:cNvPr id="12" name="矩形 11"/>
          <p:cNvSpPr/>
          <p:nvPr/>
        </p:nvSpPr>
        <p:spPr>
          <a:xfrm>
            <a:off x="1435509" y="4143138"/>
            <a:ext cx="6764594"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人才培养工作中存在问题及其原因分析</a:t>
            </a:r>
          </a:p>
        </p:txBody>
      </p:sp>
      <p:sp>
        <p:nvSpPr>
          <p:cNvPr id="13" name="矩形 12"/>
          <p:cNvSpPr/>
          <p:nvPr/>
        </p:nvSpPr>
        <p:spPr>
          <a:xfrm>
            <a:off x="1435508" y="4777319"/>
            <a:ext cx="5456903" cy="461665"/>
          </a:xfrm>
          <a:prstGeom prst="rect">
            <a:avLst/>
          </a:prstGeom>
        </p:spPr>
        <p:txBody>
          <a:bodyPr wrap="square">
            <a:spAutoFit/>
          </a:bodyPr>
          <a:lstStyle/>
          <a:p>
            <a:pPr marL="457200" indent="-457200">
              <a:spcBef>
                <a:spcPct val="30000"/>
              </a:spcBef>
              <a:spcAft>
                <a:spcPct val="30000"/>
              </a:spcAft>
              <a:buClr>
                <a:srgbClr val="FF0000"/>
              </a:buClr>
              <a:buSzPct val="80000"/>
              <a:buFont typeface="Wingdings" pitchFamily="2" charset="2"/>
              <a:buChar char="p"/>
            </a:pPr>
            <a:r>
              <a:rPr lang="zh-CN" altLang="en-US" sz="2400" b="1" dirty="0" smtClean="0">
                <a:latin typeface="华文仿宋" pitchFamily="2" charset="-122"/>
                <a:ea typeface="华文仿宋" pitchFamily="2" charset="-122"/>
              </a:rPr>
              <a:t>整改措施与进一步发展规划</a:t>
            </a:r>
          </a:p>
        </p:txBody>
      </p:sp>
      <p:sp>
        <p:nvSpPr>
          <p:cNvPr id="14" name="矩形 13"/>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3806567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976283" y="320881"/>
            <a:ext cx="3229897" cy="799997"/>
          </a:xfrm>
          <a:prstGeom prst="rect">
            <a:avLst/>
          </a:prstGeom>
          <a:effectLst>
            <a:glow rad="114300">
              <a:schemeClr val="bg1"/>
            </a:glo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zh-CN" altLang="en-US" sz="2500" b="1" i="0" u="none" strike="noStrike" kern="1200" cap="none" spc="0" normalizeH="0" baseline="0" noProof="0" smtClean="0">
                <a:ln>
                  <a:noFill/>
                </a:ln>
                <a:solidFill>
                  <a:srgbClr val="FFC000"/>
                </a:solidFill>
                <a:effectLst>
                  <a:outerShdw blurRad="50800" dist="38100" dir="2700000" algn="tl" rotWithShape="0">
                    <a:prstClr val="black">
                      <a:alpha val="40000"/>
                    </a:prstClr>
                  </a:outerShdw>
                </a:effectLst>
                <a:uLnTx/>
                <a:uFillTx/>
                <a:latin typeface="+mn-ea"/>
                <a:ea typeface="+mn-ea"/>
                <a:cs typeface="+mj-cs"/>
              </a:rPr>
              <a:t>新一轮评估的侧重点</a:t>
            </a:r>
            <a:endParaRPr kumimoji="0" lang="zh-CN" altLang="en-US" sz="2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mn-ea"/>
              <a:ea typeface="+mn-ea"/>
              <a:cs typeface="+mj-cs"/>
            </a:endParaRPr>
          </a:p>
        </p:txBody>
      </p:sp>
      <p:sp>
        <p:nvSpPr>
          <p:cNvPr id="5" name="AutoShape 60"/>
          <p:cNvSpPr>
            <a:spLocks noChangeArrowheads="1"/>
          </p:cNvSpPr>
          <p:nvPr/>
        </p:nvSpPr>
        <p:spPr bwMode="auto">
          <a:xfrm>
            <a:off x="275358" y="1206040"/>
            <a:ext cx="3559223" cy="431800"/>
          </a:xfrm>
          <a:prstGeom prst="roundRect">
            <a:avLst>
              <a:gd name="adj" fmla="val 50000"/>
            </a:avLst>
          </a:prstGeom>
          <a:gradFill rotWithShape="1">
            <a:gsLst>
              <a:gs pos="0">
                <a:srgbClr val="2284B0">
                  <a:alpha val="70000"/>
                </a:srgbClr>
              </a:gs>
              <a:gs pos="100000">
                <a:srgbClr val="FFFFFF">
                  <a:alpha val="0"/>
                </a:srgbClr>
              </a:gs>
            </a:gsLst>
            <a:lin ang="0" scaled="1"/>
          </a:gradFill>
          <a:ln w="12700" algn="ctr">
            <a:noFill/>
            <a:round/>
            <a:headEnd/>
            <a:tailEnd/>
          </a:ln>
        </p:spPr>
        <p:txBody>
          <a:bodyPr wrap="none" lIns="90000" anchor="ctr"/>
          <a:lstStyle/>
          <a:p>
            <a:pPr algn="ctr" latinLnBrk="1"/>
            <a:r>
              <a:rPr kumimoji="1" lang="zh-CN" altLang="en-US" sz="3200" dirty="0" smtClean="0">
                <a:solidFill>
                  <a:srgbClr val="C00000"/>
                </a:solidFill>
                <a:latin typeface="隶书" pitchFamily="49" charset="-122"/>
                <a:ea typeface="隶书" pitchFamily="49" charset="-122"/>
              </a:rPr>
              <a:t>看实训设施设备</a:t>
            </a:r>
            <a:endParaRPr kumimoji="1" lang="zh-CN" altLang="zh-CN" sz="3200" dirty="0">
              <a:solidFill>
                <a:srgbClr val="C00000"/>
              </a:solidFill>
              <a:latin typeface="隶书" pitchFamily="49" charset="-122"/>
              <a:ea typeface="隶书" pitchFamily="49" charset="-122"/>
            </a:endParaRPr>
          </a:p>
        </p:txBody>
      </p:sp>
      <p:sp>
        <p:nvSpPr>
          <p:cNvPr id="6" name="TextBox 5"/>
          <p:cNvSpPr txBox="1"/>
          <p:nvPr/>
        </p:nvSpPr>
        <p:spPr>
          <a:xfrm>
            <a:off x="840657" y="1902542"/>
            <a:ext cx="6784258" cy="1302216"/>
          </a:xfrm>
          <a:prstGeom prst="rect">
            <a:avLst/>
          </a:prstGeom>
          <a:noFill/>
        </p:spPr>
        <p:txBody>
          <a:bodyPr wrap="square" rtlCol="0">
            <a:spAutoFit/>
          </a:bodyPr>
          <a:lstStyle/>
          <a:p>
            <a:pPr>
              <a:lnSpc>
                <a:spcPts val="5000"/>
              </a:lnSpc>
            </a:pPr>
            <a:r>
              <a:rPr lang="zh-CN" altLang="en-US" sz="2800" b="1" dirty="0" smtClean="0"/>
              <a:t>重点考察实验、实训（校内实习基地）的硬件与软件</a:t>
            </a:r>
            <a:endParaRPr lang="zh-CN" altLang="en-US" sz="2800" b="1" dirty="0"/>
          </a:p>
        </p:txBody>
      </p:sp>
      <p:pic>
        <p:nvPicPr>
          <p:cNvPr id="7" name="Picture 5" descr="DSC_4527"/>
          <p:cNvPicPr>
            <a:picLocks noChangeAspect="1" noChangeArrowheads="1"/>
          </p:cNvPicPr>
          <p:nvPr/>
        </p:nvPicPr>
        <p:blipFill>
          <a:blip r:embed="rId2" cstate="print"/>
          <a:srcRect/>
          <a:stretch>
            <a:fillRect/>
          </a:stretch>
        </p:blipFill>
        <p:spPr bwMode="auto">
          <a:xfrm>
            <a:off x="521981" y="3608337"/>
            <a:ext cx="3840162" cy="2879725"/>
          </a:xfrm>
          <a:prstGeom prst="rect">
            <a:avLst/>
          </a:prstGeom>
          <a:noFill/>
          <a:ln w="19050">
            <a:solidFill>
              <a:srgbClr val="0080A2"/>
            </a:solidFill>
            <a:miter lim="800000"/>
            <a:headEnd/>
            <a:tailEnd/>
          </a:ln>
        </p:spPr>
      </p:pic>
      <p:pic>
        <p:nvPicPr>
          <p:cNvPr id="8" name="Picture 7" descr="55_已修改"/>
          <p:cNvPicPr>
            <a:picLocks noChangeAspect="1" noChangeArrowheads="1"/>
          </p:cNvPicPr>
          <p:nvPr/>
        </p:nvPicPr>
        <p:blipFill>
          <a:blip r:embed="rId3" cstate="print"/>
          <a:srcRect l="9708" r="4497"/>
          <a:stretch>
            <a:fillRect/>
          </a:stretch>
        </p:blipFill>
        <p:spPr bwMode="auto">
          <a:xfrm>
            <a:off x="4568979" y="3593588"/>
            <a:ext cx="3816350" cy="2878138"/>
          </a:xfrm>
          <a:prstGeom prst="rect">
            <a:avLst/>
          </a:prstGeom>
          <a:noFill/>
          <a:ln w="19050">
            <a:solidFill>
              <a:srgbClr val="0080A2"/>
            </a:solidFill>
            <a:miter lim="800000"/>
            <a:headEnd/>
            <a:tailEnd/>
          </a:ln>
        </p:spPr>
      </p:pic>
      <p:sp>
        <p:nvSpPr>
          <p:cNvPr id="9" name="矩形 8"/>
          <p:cNvSpPr/>
          <p:nvPr/>
        </p:nvSpPr>
        <p:spPr>
          <a:xfrm>
            <a:off x="6238895" y="395290"/>
            <a:ext cx="450740" cy="646331"/>
          </a:xfrm>
          <a:prstGeom prst="rect">
            <a:avLst/>
          </a:prstGeom>
        </p:spPr>
        <p:txBody>
          <a:bodyPr wrap="square">
            <a:spAutoFit/>
          </a:bodyPr>
          <a:lstStyle/>
          <a:p>
            <a:pPr lvl="0"/>
            <a:r>
              <a:rPr lang="en-US" altLang="zh-CN" sz="3600" b="1" dirty="0">
                <a:solidFill>
                  <a:srgbClr val="FFFF00"/>
                </a:solidFill>
                <a:latin typeface="华文琥珀" pitchFamily="2" charset="-122"/>
                <a:ea typeface="华文琥珀" pitchFamily="2" charset="-122"/>
              </a:rPr>
              <a:t>6</a:t>
            </a:r>
            <a:endParaRPr lang="zh-CN" altLang="en-US" sz="3600" b="1" dirty="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181096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2087</TotalTime>
  <Words>3392</Words>
  <Application>Microsoft Office PowerPoint</Application>
  <PresentationFormat>全屏显示(4:3)</PresentationFormat>
  <Paragraphs>437</Paragraphs>
  <Slides>45</Slides>
  <Notes>0</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   高职教育评估指标下的专业与课程建设</vt:lpstr>
      <vt:lpstr>   高职评估各阶段 第一轮：人才培养工作水平评估（2004-2007） 第二轮：人才培养工作评估（2009-2010试点，2011年全面推开）  第三轮(内部质量保证体系诊断与改进)（专业评估）（2016年开始）</vt:lpstr>
      <vt:lpstr>PowerPoint 演示文稿</vt:lpstr>
      <vt:lpstr>PowerPoint 演示文稿</vt:lpstr>
      <vt:lpstr>新一轮评估的侧重点</vt:lpstr>
      <vt:lpstr>新一轮评估的侧重点</vt:lpstr>
      <vt:lpstr>新一轮评估的侧重点</vt:lpstr>
      <vt:lpstr>新一轮评估的侧重点</vt:lpstr>
      <vt:lpstr>PowerPoint 演示文稿</vt:lpstr>
      <vt:lpstr>新一轮评估的侧重点</vt:lpstr>
      <vt:lpstr>新一轮评估的侧重点</vt:lpstr>
      <vt:lpstr>新一轮评估的侧重点</vt:lpstr>
      <vt:lpstr>PowerPoint 演示文稿</vt:lpstr>
      <vt:lpstr>高职质量诊断的侧重点</vt:lpstr>
      <vt:lpstr>高职质量诊断的侧重点</vt:lpstr>
      <vt:lpstr>高职质量诊断的侧重点</vt:lpstr>
      <vt:lpstr>PowerPoint 演示文稿</vt:lpstr>
      <vt:lpstr>高职质量诊断的侧重点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jsjm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此处为标题</dc:title>
  <dc:creator>jzl</dc:creator>
  <cp:lastModifiedBy>tw</cp:lastModifiedBy>
  <cp:revision>177</cp:revision>
  <dcterms:created xsi:type="dcterms:W3CDTF">2014-06-30T03:18:45Z</dcterms:created>
  <dcterms:modified xsi:type="dcterms:W3CDTF">2016-08-30T09:05:31Z</dcterms:modified>
</cp:coreProperties>
</file>